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charts/chart5.xml" ContentType="application/vnd.openxmlformats-officedocument.drawingml.chart+xml"/>
  <Override PartName="/ppt/charts/style3.xml" ContentType="application/vnd.ms-office.chartstyle+xml"/>
  <Override PartName="/ppt/charts/colors3.xml" ContentType="application/vnd.ms-office.chartcolorstyle+xml"/>
  <Override PartName="/ppt/charts/chart6.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82" r:id="rId4"/>
    <p:sldId id="261" r:id="rId5"/>
    <p:sldId id="327" r:id="rId6"/>
    <p:sldId id="296" r:id="rId7"/>
    <p:sldId id="297" r:id="rId8"/>
    <p:sldId id="298" r:id="rId9"/>
    <p:sldId id="299" r:id="rId10"/>
    <p:sldId id="300" r:id="rId11"/>
    <p:sldId id="301" r:id="rId12"/>
    <p:sldId id="304" r:id="rId13"/>
    <p:sldId id="305" r:id="rId14"/>
    <p:sldId id="306" r:id="rId15"/>
    <p:sldId id="307" r:id="rId16"/>
    <p:sldId id="308" r:id="rId17"/>
    <p:sldId id="309" r:id="rId18"/>
    <p:sldId id="310" r:id="rId19"/>
    <p:sldId id="311" r:id="rId20"/>
    <p:sldId id="312" r:id="rId21"/>
    <p:sldId id="313" r:id="rId22"/>
    <p:sldId id="314" r:id="rId23"/>
    <p:sldId id="322" r:id="rId24"/>
    <p:sldId id="323" r:id="rId25"/>
    <p:sldId id="328" r:id="rId26"/>
    <p:sldId id="324" r:id="rId27"/>
    <p:sldId id="325" r:id="rId28"/>
    <p:sldId id="316" r:id="rId29"/>
    <p:sldId id="317" r:id="rId30"/>
    <p:sldId id="318" r:id="rId31"/>
    <p:sldId id="319" r:id="rId32"/>
    <p:sldId id="321"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658315D-B702-4CCE-8B5B-D802CBAD790A}">
          <p14:sldIdLst>
            <p14:sldId id="256"/>
            <p14:sldId id="259"/>
            <p14:sldId id="282"/>
            <p14:sldId id="261"/>
            <p14:sldId id="327"/>
            <p14:sldId id="296"/>
            <p14:sldId id="297"/>
            <p14:sldId id="298"/>
            <p14:sldId id="299"/>
            <p14:sldId id="300"/>
            <p14:sldId id="301"/>
            <p14:sldId id="304"/>
            <p14:sldId id="305"/>
            <p14:sldId id="306"/>
            <p14:sldId id="307"/>
            <p14:sldId id="308"/>
            <p14:sldId id="309"/>
            <p14:sldId id="310"/>
            <p14:sldId id="311"/>
            <p14:sldId id="312"/>
            <p14:sldId id="313"/>
            <p14:sldId id="314"/>
            <p14:sldId id="322"/>
            <p14:sldId id="323"/>
          </p14:sldIdLst>
        </p14:section>
        <p14:section name="Untitled Section" id="{B8BFD6F8-7E0A-47AB-AEE6-1EF0B60A90C3}">
          <p14:sldIdLst>
            <p14:sldId id="328"/>
            <p14:sldId id="324"/>
            <p14:sldId id="325"/>
            <p14:sldId id="316"/>
            <p14:sldId id="317"/>
            <p14:sldId id="318"/>
            <p14:sldId id="319"/>
            <p14:sldId id="321"/>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ipon Chandra Das" initials="RCD"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CC"/>
    <a:srgbClr val="00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60" autoAdjust="0"/>
    <p:restoredTop sz="94660"/>
  </p:normalViewPr>
  <p:slideViewPr>
    <p:cSldViewPr snapToGrid="0">
      <p:cViewPr varScale="1">
        <p:scale>
          <a:sx n="115" d="100"/>
          <a:sy n="115" d="100"/>
        </p:scale>
        <p:origin x="474" y="108"/>
      </p:cViewPr>
      <p:guideLst>
        <p:guide orient="horz" pos="2160"/>
        <p:guide pos="3840"/>
      </p:guideLst>
    </p:cSldViewPr>
  </p:slideViewPr>
  <p:notesTextViewPr>
    <p:cViewPr>
      <p:scale>
        <a:sx n="1" d="1"/>
        <a:sy n="1" d="1"/>
      </p:scale>
      <p:origin x="0" y="0"/>
    </p:cViewPr>
  </p:notesTextViewPr>
  <p:sorterViewPr>
    <p:cViewPr>
      <p:scale>
        <a:sx n="100" d="100"/>
        <a:sy n="100" d="100"/>
      </p:scale>
      <p:origin x="0" y="-300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2.xml"/><Relationship Id="rId1" Type="http://schemas.microsoft.com/office/2011/relationships/chartStyle" Target="style2.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3.xml"/><Relationship Id="rId1" Type="http://schemas.microsoft.com/office/2011/relationships/chartStyle" Target="style3.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manualLayout>
          <c:layoutTarget val="inner"/>
          <c:xMode val="edge"/>
          <c:yMode val="edge"/>
          <c:x val="6.0679105129371962E-2"/>
          <c:y val="7.1328990852887575E-2"/>
          <c:w val="0.73515341230332198"/>
          <c:h val="0.8398486235732161"/>
        </c:manualLayout>
      </c:layout>
      <c:bar3DChart>
        <c:barDir val="col"/>
        <c:grouping val="clustered"/>
        <c:varyColors val="0"/>
        <c:ser>
          <c:idx val="0"/>
          <c:order val="0"/>
          <c:tx>
            <c:strRef>
              <c:f>Sheet1!$B$1</c:f>
              <c:strCache>
                <c:ptCount val="1"/>
                <c:pt idx="0">
                  <c:v>bus</c:v>
                </c:pt>
              </c:strCache>
            </c:strRef>
          </c:tx>
          <c:invertIfNegative val="0"/>
          <c:cat>
            <c:strRef>
              <c:f>Sheet1!$A$2:$A$4</c:f>
              <c:strCache>
                <c:ptCount val="3"/>
                <c:pt idx="0">
                  <c:v>10.45am-11.00am</c:v>
                </c:pt>
                <c:pt idx="1">
                  <c:v>2.45pm-3.0pm</c:v>
                </c:pt>
                <c:pt idx="2">
                  <c:v>7.45pm-8.0pm</c:v>
                </c:pt>
              </c:strCache>
            </c:strRef>
          </c:cat>
          <c:val>
            <c:numRef>
              <c:f>Sheet1!$B$2:$B$4</c:f>
              <c:numCache>
                <c:formatCode>General</c:formatCode>
                <c:ptCount val="3"/>
                <c:pt idx="0">
                  <c:v>24</c:v>
                </c:pt>
                <c:pt idx="1">
                  <c:v>32</c:v>
                </c:pt>
                <c:pt idx="2">
                  <c:v>31</c:v>
                </c:pt>
              </c:numCache>
            </c:numRef>
          </c:val>
          <c:extLst>
            <c:ext xmlns:c16="http://schemas.microsoft.com/office/drawing/2014/chart" uri="{C3380CC4-5D6E-409C-BE32-E72D297353CC}">
              <c16:uniqueId val="{00000000-786D-472F-ABBD-87D66592364E}"/>
            </c:ext>
          </c:extLst>
        </c:ser>
        <c:ser>
          <c:idx val="1"/>
          <c:order val="1"/>
          <c:tx>
            <c:strRef>
              <c:f>Sheet1!$C$1</c:f>
              <c:strCache>
                <c:ptCount val="1"/>
                <c:pt idx="0">
                  <c:v>truck</c:v>
                </c:pt>
              </c:strCache>
            </c:strRef>
          </c:tx>
          <c:invertIfNegative val="0"/>
          <c:cat>
            <c:strRef>
              <c:f>Sheet1!$A$2:$A$4</c:f>
              <c:strCache>
                <c:ptCount val="3"/>
                <c:pt idx="0">
                  <c:v>10.45am-11.00am</c:v>
                </c:pt>
                <c:pt idx="1">
                  <c:v>2.45pm-3.0pm</c:v>
                </c:pt>
                <c:pt idx="2">
                  <c:v>7.45pm-8.0pm</c:v>
                </c:pt>
              </c:strCache>
            </c:strRef>
          </c:cat>
          <c:val>
            <c:numRef>
              <c:f>Sheet1!$C$2:$C$4</c:f>
              <c:numCache>
                <c:formatCode>General</c:formatCode>
                <c:ptCount val="3"/>
                <c:pt idx="0">
                  <c:v>23</c:v>
                </c:pt>
                <c:pt idx="1">
                  <c:v>50</c:v>
                </c:pt>
                <c:pt idx="2">
                  <c:v>42</c:v>
                </c:pt>
              </c:numCache>
            </c:numRef>
          </c:val>
          <c:extLst>
            <c:ext xmlns:c16="http://schemas.microsoft.com/office/drawing/2014/chart" uri="{C3380CC4-5D6E-409C-BE32-E72D297353CC}">
              <c16:uniqueId val="{00000001-786D-472F-ABBD-87D66592364E}"/>
            </c:ext>
          </c:extLst>
        </c:ser>
        <c:ser>
          <c:idx val="2"/>
          <c:order val="2"/>
          <c:tx>
            <c:strRef>
              <c:f>Sheet1!$D$1</c:f>
              <c:strCache>
                <c:ptCount val="1"/>
                <c:pt idx="0">
                  <c:v>private car</c:v>
                </c:pt>
              </c:strCache>
            </c:strRef>
          </c:tx>
          <c:invertIfNegative val="0"/>
          <c:cat>
            <c:strRef>
              <c:f>Sheet1!$A$2:$A$4</c:f>
              <c:strCache>
                <c:ptCount val="3"/>
                <c:pt idx="0">
                  <c:v>10.45am-11.00am</c:v>
                </c:pt>
                <c:pt idx="1">
                  <c:v>2.45pm-3.0pm</c:v>
                </c:pt>
                <c:pt idx="2">
                  <c:v>7.45pm-8.0pm</c:v>
                </c:pt>
              </c:strCache>
            </c:strRef>
          </c:cat>
          <c:val>
            <c:numRef>
              <c:f>Sheet1!$D$2:$D$4</c:f>
              <c:numCache>
                <c:formatCode>General</c:formatCode>
                <c:ptCount val="3"/>
                <c:pt idx="0">
                  <c:v>246</c:v>
                </c:pt>
                <c:pt idx="1">
                  <c:v>203</c:v>
                </c:pt>
                <c:pt idx="2">
                  <c:v>210</c:v>
                </c:pt>
              </c:numCache>
            </c:numRef>
          </c:val>
          <c:extLst>
            <c:ext xmlns:c16="http://schemas.microsoft.com/office/drawing/2014/chart" uri="{C3380CC4-5D6E-409C-BE32-E72D297353CC}">
              <c16:uniqueId val="{00000002-786D-472F-ABBD-87D66592364E}"/>
            </c:ext>
          </c:extLst>
        </c:ser>
        <c:ser>
          <c:idx val="3"/>
          <c:order val="3"/>
          <c:tx>
            <c:strRef>
              <c:f>Sheet1!$E$1</c:f>
              <c:strCache>
                <c:ptCount val="1"/>
                <c:pt idx="0">
                  <c:v>CNG</c:v>
                </c:pt>
              </c:strCache>
            </c:strRef>
          </c:tx>
          <c:invertIfNegative val="0"/>
          <c:cat>
            <c:strRef>
              <c:f>Sheet1!$A$2:$A$4</c:f>
              <c:strCache>
                <c:ptCount val="3"/>
                <c:pt idx="0">
                  <c:v>10.45am-11.00am</c:v>
                </c:pt>
                <c:pt idx="1">
                  <c:v>2.45pm-3.0pm</c:v>
                </c:pt>
                <c:pt idx="2">
                  <c:v>7.45pm-8.0pm</c:v>
                </c:pt>
              </c:strCache>
            </c:strRef>
          </c:cat>
          <c:val>
            <c:numRef>
              <c:f>Sheet1!$E$2:$E$4</c:f>
              <c:numCache>
                <c:formatCode>General</c:formatCode>
                <c:ptCount val="3"/>
                <c:pt idx="0">
                  <c:v>86</c:v>
                </c:pt>
                <c:pt idx="1">
                  <c:v>70</c:v>
                </c:pt>
                <c:pt idx="2">
                  <c:v>75</c:v>
                </c:pt>
              </c:numCache>
            </c:numRef>
          </c:val>
          <c:extLst>
            <c:ext xmlns:c16="http://schemas.microsoft.com/office/drawing/2014/chart" uri="{C3380CC4-5D6E-409C-BE32-E72D297353CC}">
              <c16:uniqueId val="{00000003-786D-472F-ABBD-87D66592364E}"/>
            </c:ext>
          </c:extLst>
        </c:ser>
        <c:ser>
          <c:idx val="4"/>
          <c:order val="4"/>
          <c:tx>
            <c:strRef>
              <c:f>Sheet1!$F$1</c:f>
              <c:strCache>
                <c:ptCount val="1"/>
                <c:pt idx="0">
                  <c:v>Motor cycle</c:v>
                </c:pt>
              </c:strCache>
            </c:strRef>
          </c:tx>
          <c:invertIfNegative val="0"/>
          <c:cat>
            <c:strRef>
              <c:f>Sheet1!$A$2:$A$4</c:f>
              <c:strCache>
                <c:ptCount val="3"/>
                <c:pt idx="0">
                  <c:v>10.45am-11.00am</c:v>
                </c:pt>
                <c:pt idx="1">
                  <c:v>2.45pm-3.0pm</c:v>
                </c:pt>
                <c:pt idx="2">
                  <c:v>7.45pm-8.0pm</c:v>
                </c:pt>
              </c:strCache>
            </c:strRef>
          </c:cat>
          <c:val>
            <c:numRef>
              <c:f>Sheet1!$F$2:$F$4</c:f>
              <c:numCache>
                <c:formatCode>General</c:formatCode>
                <c:ptCount val="3"/>
                <c:pt idx="0">
                  <c:v>176</c:v>
                </c:pt>
                <c:pt idx="1">
                  <c:v>190</c:v>
                </c:pt>
                <c:pt idx="2">
                  <c:v>185</c:v>
                </c:pt>
              </c:numCache>
            </c:numRef>
          </c:val>
          <c:extLst>
            <c:ext xmlns:c16="http://schemas.microsoft.com/office/drawing/2014/chart" uri="{C3380CC4-5D6E-409C-BE32-E72D297353CC}">
              <c16:uniqueId val="{00000004-786D-472F-ABBD-87D66592364E}"/>
            </c:ext>
          </c:extLst>
        </c:ser>
        <c:ser>
          <c:idx val="5"/>
          <c:order val="5"/>
          <c:tx>
            <c:strRef>
              <c:f>Sheet1!$G$1</c:f>
              <c:strCache>
                <c:ptCount val="1"/>
                <c:pt idx="0">
                  <c:v>others</c:v>
                </c:pt>
              </c:strCache>
            </c:strRef>
          </c:tx>
          <c:invertIfNegative val="0"/>
          <c:cat>
            <c:strRef>
              <c:f>Sheet1!$A$2:$A$4</c:f>
              <c:strCache>
                <c:ptCount val="3"/>
                <c:pt idx="0">
                  <c:v>10.45am-11.00am</c:v>
                </c:pt>
                <c:pt idx="1">
                  <c:v>2.45pm-3.0pm</c:v>
                </c:pt>
                <c:pt idx="2">
                  <c:v>7.45pm-8.0pm</c:v>
                </c:pt>
              </c:strCache>
            </c:strRef>
          </c:cat>
          <c:val>
            <c:numRef>
              <c:f>Sheet1!$G$2:$G$4</c:f>
              <c:numCache>
                <c:formatCode>General</c:formatCode>
                <c:ptCount val="3"/>
                <c:pt idx="0">
                  <c:v>12</c:v>
                </c:pt>
                <c:pt idx="1">
                  <c:v>15</c:v>
                </c:pt>
                <c:pt idx="2">
                  <c:v>10</c:v>
                </c:pt>
              </c:numCache>
            </c:numRef>
          </c:val>
          <c:extLst>
            <c:ext xmlns:c16="http://schemas.microsoft.com/office/drawing/2014/chart" uri="{C3380CC4-5D6E-409C-BE32-E72D297353CC}">
              <c16:uniqueId val="{00000005-786D-472F-ABBD-87D66592364E}"/>
            </c:ext>
          </c:extLst>
        </c:ser>
        <c:dLbls>
          <c:showLegendKey val="0"/>
          <c:showVal val="0"/>
          <c:showCatName val="0"/>
          <c:showSerName val="0"/>
          <c:showPercent val="0"/>
          <c:showBubbleSize val="0"/>
        </c:dLbls>
        <c:gapWidth val="150"/>
        <c:shape val="box"/>
        <c:axId val="142959616"/>
        <c:axId val="193291392"/>
        <c:axId val="0"/>
      </c:bar3DChart>
      <c:catAx>
        <c:axId val="142959616"/>
        <c:scaling>
          <c:orientation val="minMax"/>
        </c:scaling>
        <c:delete val="0"/>
        <c:axPos val="b"/>
        <c:numFmt formatCode="General" sourceLinked="0"/>
        <c:majorTickMark val="out"/>
        <c:minorTickMark val="none"/>
        <c:tickLblPos val="nextTo"/>
        <c:crossAx val="193291392"/>
        <c:crosses val="autoZero"/>
        <c:auto val="1"/>
        <c:lblAlgn val="ctr"/>
        <c:lblOffset val="100"/>
        <c:noMultiLvlLbl val="0"/>
      </c:catAx>
      <c:valAx>
        <c:axId val="193291392"/>
        <c:scaling>
          <c:orientation val="minMax"/>
        </c:scaling>
        <c:delete val="0"/>
        <c:axPos val="l"/>
        <c:majorGridlines/>
        <c:numFmt formatCode="General" sourceLinked="1"/>
        <c:majorTickMark val="out"/>
        <c:minorTickMark val="none"/>
        <c:tickLblPos val="nextTo"/>
        <c:crossAx val="142959616"/>
        <c:crosses val="autoZero"/>
        <c:crossBetween val="between"/>
      </c:valAx>
    </c:plotArea>
    <c:legend>
      <c:legendPos val="r"/>
      <c:layout/>
      <c:overlay val="0"/>
    </c:legend>
    <c:plotVisOnly val="1"/>
    <c:dispBlanksAs val="gap"/>
    <c:showDLblsOverMax val="0"/>
  </c:chart>
  <c:spPr>
    <a:solidFill>
      <a:schemeClr val="accent1">
        <a:lumMod val="40000"/>
        <a:lumOff val="60000"/>
      </a:schemeClr>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US" dirty="0"/>
              <a:t>     Percentage</a:t>
            </a:r>
            <a:r>
              <a:rPr lang="en-US" baseline="0" dirty="0"/>
              <a:t> workdays</a:t>
            </a:r>
            <a:endParaRPr lang="en-US" dirty="0"/>
          </a:p>
        </c:rich>
      </c:tx>
      <c:layout>
        <c:manualLayout>
          <c:xMode val="edge"/>
          <c:yMode val="edge"/>
          <c:x val="0"/>
          <c:y val="1.885902876001886E-2"/>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0A44-44B4-B589-FF3A399F35B8}"/>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0A44-44B4-B589-FF3A399F35B8}"/>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0A44-44B4-B589-FF3A399F35B8}"/>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0A44-44B4-B589-FF3A399F35B8}"/>
              </c:ext>
            </c:extLst>
          </c:dPt>
          <c:dPt>
            <c:idx val="4"/>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0A44-44B4-B589-FF3A399F35B8}"/>
              </c:ext>
            </c:extLst>
          </c:dPt>
          <c:dPt>
            <c:idx val="5"/>
            <c:bubble3D val="0"/>
            <c:spPr>
              <a:solidFill>
                <a:schemeClr val="accent6"/>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B-0A44-44B4-B589-FF3A399F35B8}"/>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15:layout/>
              </c:ext>
            </c:extLst>
          </c:dLbls>
          <c:cat>
            <c:strRef>
              <c:f>Sheet1!$A$2:$A$7</c:f>
              <c:strCache>
                <c:ptCount val="6"/>
                <c:pt idx="0">
                  <c:v>bus </c:v>
                </c:pt>
                <c:pt idx="1">
                  <c:v>truck</c:v>
                </c:pt>
                <c:pt idx="2">
                  <c:v>private car</c:v>
                </c:pt>
                <c:pt idx="3">
                  <c:v>CNG</c:v>
                </c:pt>
                <c:pt idx="4">
                  <c:v>MOTOR CYCLE</c:v>
                </c:pt>
                <c:pt idx="5">
                  <c:v>others</c:v>
                </c:pt>
              </c:strCache>
            </c:strRef>
          </c:cat>
          <c:val>
            <c:numRef>
              <c:f>Sheet1!$B$2:$B$7</c:f>
              <c:numCache>
                <c:formatCode>General</c:formatCode>
                <c:ptCount val="6"/>
                <c:pt idx="0">
                  <c:v>89</c:v>
                </c:pt>
                <c:pt idx="1">
                  <c:v>115</c:v>
                </c:pt>
                <c:pt idx="2">
                  <c:v>659</c:v>
                </c:pt>
                <c:pt idx="3">
                  <c:v>231</c:v>
                </c:pt>
                <c:pt idx="4">
                  <c:v>551</c:v>
                </c:pt>
                <c:pt idx="5">
                  <c:v>37</c:v>
                </c:pt>
              </c:numCache>
            </c:numRef>
          </c:val>
          <c:extLst>
            <c:ext xmlns:c16="http://schemas.microsoft.com/office/drawing/2014/chart" uri="{C3380CC4-5D6E-409C-BE32-E72D297353CC}">
              <c16:uniqueId val="{0000000C-0A44-44B4-B589-FF3A399F35B8}"/>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manualLayout>
          <c:layoutTarget val="inner"/>
          <c:xMode val="edge"/>
          <c:yMode val="edge"/>
          <c:x val="6.0679105129371962E-2"/>
          <c:y val="7.1328990852887575E-2"/>
          <c:w val="0.73515341230332198"/>
          <c:h val="0.8398486235732161"/>
        </c:manualLayout>
      </c:layout>
      <c:bar3DChart>
        <c:barDir val="col"/>
        <c:grouping val="clustered"/>
        <c:varyColors val="0"/>
        <c:ser>
          <c:idx val="0"/>
          <c:order val="0"/>
          <c:tx>
            <c:strRef>
              <c:f>Sheet1!$B$1</c:f>
              <c:strCache>
                <c:ptCount val="1"/>
                <c:pt idx="0">
                  <c:v>bus</c:v>
                </c:pt>
              </c:strCache>
            </c:strRef>
          </c:tx>
          <c:invertIfNegative val="0"/>
          <c:cat>
            <c:strRef>
              <c:f>Sheet1!$A$2:$A$4</c:f>
              <c:strCache>
                <c:ptCount val="3"/>
                <c:pt idx="0">
                  <c:v>10.45am-11.00am</c:v>
                </c:pt>
                <c:pt idx="1">
                  <c:v>2.45pm-3.0pm</c:v>
                </c:pt>
                <c:pt idx="2">
                  <c:v>7.45pm-8.0pm</c:v>
                </c:pt>
              </c:strCache>
            </c:strRef>
          </c:cat>
          <c:val>
            <c:numRef>
              <c:f>Sheet1!$B$2:$B$4</c:f>
              <c:numCache>
                <c:formatCode>General</c:formatCode>
                <c:ptCount val="3"/>
                <c:pt idx="0">
                  <c:v>43</c:v>
                </c:pt>
                <c:pt idx="1">
                  <c:v>44</c:v>
                </c:pt>
                <c:pt idx="2">
                  <c:v>40</c:v>
                </c:pt>
              </c:numCache>
            </c:numRef>
          </c:val>
          <c:extLst>
            <c:ext xmlns:c16="http://schemas.microsoft.com/office/drawing/2014/chart" uri="{C3380CC4-5D6E-409C-BE32-E72D297353CC}">
              <c16:uniqueId val="{00000000-B156-4704-83F3-C8D86102851C}"/>
            </c:ext>
          </c:extLst>
        </c:ser>
        <c:ser>
          <c:idx val="1"/>
          <c:order val="1"/>
          <c:tx>
            <c:strRef>
              <c:f>Sheet1!$C$1</c:f>
              <c:strCache>
                <c:ptCount val="1"/>
                <c:pt idx="0">
                  <c:v>truck</c:v>
                </c:pt>
              </c:strCache>
            </c:strRef>
          </c:tx>
          <c:invertIfNegative val="0"/>
          <c:cat>
            <c:strRef>
              <c:f>Sheet1!$A$2:$A$4</c:f>
              <c:strCache>
                <c:ptCount val="3"/>
                <c:pt idx="0">
                  <c:v>10.45am-11.00am</c:v>
                </c:pt>
                <c:pt idx="1">
                  <c:v>2.45pm-3.0pm</c:v>
                </c:pt>
                <c:pt idx="2">
                  <c:v>7.45pm-8.0pm</c:v>
                </c:pt>
              </c:strCache>
            </c:strRef>
          </c:cat>
          <c:val>
            <c:numRef>
              <c:f>Sheet1!$C$2:$C$4</c:f>
              <c:numCache>
                <c:formatCode>General</c:formatCode>
                <c:ptCount val="3"/>
                <c:pt idx="0">
                  <c:v>54</c:v>
                </c:pt>
                <c:pt idx="1">
                  <c:v>70</c:v>
                </c:pt>
                <c:pt idx="2">
                  <c:v>59</c:v>
                </c:pt>
              </c:numCache>
            </c:numRef>
          </c:val>
          <c:extLst>
            <c:ext xmlns:c16="http://schemas.microsoft.com/office/drawing/2014/chart" uri="{C3380CC4-5D6E-409C-BE32-E72D297353CC}">
              <c16:uniqueId val="{00000001-B156-4704-83F3-C8D86102851C}"/>
            </c:ext>
          </c:extLst>
        </c:ser>
        <c:ser>
          <c:idx val="2"/>
          <c:order val="2"/>
          <c:tx>
            <c:strRef>
              <c:f>Sheet1!$D$1</c:f>
              <c:strCache>
                <c:ptCount val="1"/>
                <c:pt idx="0">
                  <c:v>private car</c:v>
                </c:pt>
              </c:strCache>
            </c:strRef>
          </c:tx>
          <c:invertIfNegative val="0"/>
          <c:cat>
            <c:strRef>
              <c:f>Sheet1!$A$2:$A$4</c:f>
              <c:strCache>
                <c:ptCount val="3"/>
                <c:pt idx="0">
                  <c:v>10.45am-11.00am</c:v>
                </c:pt>
                <c:pt idx="1">
                  <c:v>2.45pm-3.0pm</c:v>
                </c:pt>
                <c:pt idx="2">
                  <c:v>7.45pm-8.0pm</c:v>
                </c:pt>
              </c:strCache>
            </c:strRef>
          </c:cat>
          <c:val>
            <c:numRef>
              <c:f>Sheet1!$D$2:$D$4</c:f>
              <c:numCache>
                <c:formatCode>General</c:formatCode>
                <c:ptCount val="3"/>
                <c:pt idx="0">
                  <c:v>225</c:v>
                </c:pt>
                <c:pt idx="1">
                  <c:v>201</c:v>
                </c:pt>
                <c:pt idx="2">
                  <c:v>204</c:v>
                </c:pt>
              </c:numCache>
            </c:numRef>
          </c:val>
          <c:extLst>
            <c:ext xmlns:c16="http://schemas.microsoft.com/office/drawing/2014/chart" uri="{C3380CC4-5D6E-409C-BE32-E72D297353CC}">
              <c16:uniqueId val="{00000002-B156-4704-83F3-C8D86102851C}"/>
            </c:ext>
          </c:extLst>
        </c:ser>
        <c:ser>
          <c:idx val="3"/>
          <c:order val="3"/>
          <c:tx>
            <c:strRef>
              <c:f>Sheet1!$E$1</c:f>
              <c:strCache>
                <c:ptCount val="1"/>
                <c:pt idx="0">
                  <c:v>CNG</c:v>
                </c:pt>
              </c:strCache>
            </c:strRef>
          </c:tx>
          <c:invertIfNegative val="0"/>
          <c:cat>
            <c:strRef>
              <c:f>Sheet1!$A$2:$A$4</c:f>
              <c:strCache>
                <c:ptCount val="3"/>
                <c:pt idx="0">
                  <c:v>10.45am-11.00am</c:v>
                </c:pt>
                <c:pt idx="1">
                  <c:v>2.45pm-3.0pm</c:v>
                </c:pt>
                <c:pt idx="2">
                  <c:v>7.45pm-8.0pm</c:v>
                </c:pt>
              </c:strCache>
            </c:strRef>
          </c:cat>
          <c:val>
            <c:numRef>
              <c:f>Sheet1!$E$2:$E$4</c:f>
              <c:numCache>
                <c:formatCode>General</c:formatCode>
                <c:ptCount val="3"/>
                <c:pt idx="0">
                  <c:v>58</c:v>
                </c:pt>
                <c:pt idx="1">
                  <c:v>73</c:v>
                </c:pt>
                <c:pt idx="2">
                  <c:v>65</c:v>
                </c:pt>
              </c:numCache>
            </c:numRef>
          </c:val>
          <c:extLst>
            <c:ext xmlns:c16="http://schemas.microsoft.com/office/drawing/2014/chart" uri="{C3380CC4-5D6E-409C-BE32-E72D297353CC}">
              <c16:uniqueId val="{00000003-B156-4704-83F3-C8D86102851C}"/>
            </c:ext>
          </c:extLst>
        </c:ser>
        <c:ser>
          <c:idx val="4"/>
          <c:order val="4"/>
          <c:tx>
            <c:strRef>
              <c:f>Sheet1!$F$1</c:f>
              <c:strCache>
                <c:ptCount val="1"/>
                <c:pt idx="0">
                  <c:v>Motor cycle</c:v>
                </c:pt>
              </c:strCache>
            </c:strRef>
          </c:tx>
          <c:invertIfNegative val="0"/>
          <c:cat>
            <c:strRef>
              <c:f>Sheet1!$A$2:$A$4</c:f>
              <c:strCache>
                <c:ptCount val="3"/>
                <c:pt idx="0">
                  <c:v>10.45am-11.00am</c:v>
                </c:pt>
                <c:pt idx="1">
                  <c:v>2.45pm-3.0pm</c:v>
                </c:pt>
                <c:pt idx="2">
                  <c:v>7.45pm-8.0pm</c:v>
                </c:pt>
              </c:strCache>
            </c:strRef>
          </c:cat>
          <c:val>
            <c:numRef>
              <c:f>Sheet1!$F$2:$F$4</c:f>
              <c:numCache>
                <c:formatCode>General</c:formatCode>
                <c:ptCount val="3"/>
                <c:pt idx="0">
                  <c:v>171</c:v>
                </c:pt>
                <c:pt idx="1">
                  <c:v>200</c:v>
                </c:pt>
                <c:pt idx="2">
                  <c:v>193</c:v>
                </c:pt>
              </c:numCache>
            </c:numRef>
          </c:val>
          <c:extLst>
            <c:ext xmlns:c16="http://schemas.microsoft.com/office/drawing/2014/chart" uri="{C3380CC4-5D6E-409C-BE32-E72D297353CC}">
              <c16:uniqueId val="{00000004-B156-4704-83F3-C8D86102851C}"/>
            </c:ext>
          </c:extLst>
        </c:ser>
        <c:ser>
          <c:idx val="5"/>
          <c:order val="5"/>
          <c:tx>
            <c:strRef>
              <c:f>Sheet1!$G$1</c:f>
              <c:strCache>
                <c:ptCount val="1"/>
                <c:pt idx="0">
                  <c:v>others</c:v>
                </c:pt>
              </c:strCache>
            </c:strRef>
          </c:tx>
          <c:invertIfNegative val="0"/>
          <c:cat>
            <c:strRef>
              <c:f>Sheet1!$A$2:$A$4</c:f>
              <c:strCache>
                <c:ptCount val="3"/>
                <c:pt idx="0">
                  <c:v>10.45am-11.00am</c:v>
                </c:pt>
                <c:pt idx="1">
                  <c:v>2.45pm-3.0pm</c:v>
                </c:pt>
                <c:pt idx="2">
                  <c:v>7.45pm-8.0pm</c:v>
                </c:pt>
              </c:strCache>
            </c:strRef>
          </c:cat>
          <c:val>
            <c:numRef>
              <c:f>Sheet1!$G$2:$G$4</c:f>
              <c:numCache>
                <c:formatCode>General</c:formatCode>
                <c:ptCount val="3"/>
                <c:pt idx="0">
                  <c:v>11</c:v>
                </c:pt>
                <c:pt idx="1">
                  <c:v>11</c:v>
                </c:pt>
                <c:pt idx="2">
                  <c:v>8</c:v>
                </c:pt>
              </c:numCache>
            </c:numRef>
          </c:val>
          <c:extLst>
            <c:ext xmlns:c16="http://schemas.microsoft.com/office/drawing/2014/chart" uri="{C3380CC4-5D6E-409C-BE32-E72D297353CC}">
              <c16:uniqueId val="{00000005-B156-4704-83F3-C8D86102851C}"/>
            </c:ext>
          </c:extLst>
        </c:ser>
        <c:dLbls>
          <c:showLegendKey val="0"/>
          <c:showVal val="0"/>
          <c:showCatName val="0"/>
          <c:showSerName val="0"/>
          <c:showPercent val="0"/>
          <c:showBubbleSize val="0"/>
        </c:dLbls>
        <c:gapWidth val="150"/>
        <c:shape val="box"/>
        <c:axId val="194595328"/>
        <c:axId val="193294848"/>
        <c:axId val="0"/>
      </c:bar3DChart>
      <c:catAx>
        <c:axId val="194595328"/>
        <c:scaling>
          <c:orientation val="minMax"/>
        </c:scaling>
        <c:delete val="0"/>
        <c:axPos val="b"/>
        <c:numFmt formatCode="General" sourceLinked="0"/>
        <c:majorTickMark val="out"/>
        <c:minorTickMark val="none"/>
        <c:tickLblPos val="nextTo"/>
        <c:crossAx val="193294848"/>
        <c:crosses val="autoZero"/>
        <c:auto val="1"/>
        <c:lblAlgn val="ctr"/>
        <c:lblOffset val="100"/>
        <c:noMultiLvlLbl val="0"/>
      </c:catAx>
      <c:valAx>
        <c:axId val="193294848"/>
        <c:scaling>
          <c:orientation val="minMax"/>
        </c:scaling>
        <c:delete val="0"/>
        <c:axPos val="l"/>
        <c:majorGridlines/>
        <c:numFmt formatCode="General" sourceLinked="1"/>
        <c:majorTickMark val="out"/>
        <c:minorTickMark val="none"/>
        <c:tickLblPos val="nextTo"/>
        <c:crossAx val="194595328"/>
        <c:crosses val="autoZero"/>
        <c:crossBetween val="between"/>
      </c:valAx>
    </c:plotArea>
    <c:legend>
      <c:legendPos val="r"/>
      <c:layout/>
      <c:overlay val="0"/>
    </c:legend>
    <c:plotVisOnly val="1"/>
    <c:dispBlanksAs val="gap"/>
    <c:showDLblsOverMax val="0"/>
  </c:chart>
  <c:spPr>
    <a:solidFill>
      <a:schemeClr val="accent1">
        <a:lumMod val="40000"/>
        <a:lumOff val="60000"/>
      </a:schemeClr>
    </a:solidFill>
    <a:ln w="254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US" dirty="0"/>
              <a:t>     </a:t>
            </a:r>
            <a:r>
              <a:rPr lang="en-US" b="0" dirty="0"/>
              <a:t>Percentage</a:t>
            </a:r>
            <a:r>
              <a:rPr lang="en-US" b="0" baseline="0" dirty="0"/>
              <a:t> off-days</a:t>
            </a:r>
            <a:endParaRPr lang="en-US" b="0" dirty="0"/>
          </a:p>
        </c:rich>
      </c:tx>
      <c:layout>
        <c:manualLayout>
          <c:xMode val="edge"/>
          <c:yMode val="edge"/>
          <c:x val="0"/>
          <c:y val="1.8859008846666008E-2"/>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CB43-45A8-A967-E1B2B9681882}"/>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CB43-45A8-A967-E1B2B9681882}"/>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CB43-45A8-A967-E1B2B9681882}"/>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CB43-45A8-A967-E1B2B9681882}"/>
              </c:ext>
            </c:extLst>
          </c:dPt>
          <c:dPt>
            <c:idx val="4"/>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CB43-45A8-A967-E1B2B9681882}"/>
              </c:ext>
            </c:extLst>
          </c:dPt>
          <c:dPt>
            <c:idx val="5"/>
            <c:bubble3D val="0"/>
            <c:spPr>
              <a:solidFill>
                <a:schemeClr val="accent6"/>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B-CB43-45A8-A967-E1B2B9681882}"/>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15:layout/>
              </c:ext>
            </c:extLst>
          </c:dLbls>
          <c:cat>
            <c:strRef>
              <c:f>Sheet1!$A$2:$A$7</c:f>
              <c:strCache>
                <c:ptCount val="6"/>
                <c:pt idx="0">
                  <c:v>bus </c:v>
                </c:pt>
                <c:pt idx="1">
                  <c:v>truck</c:v>
                </c:pt>
                <c:pt idx="2">
                  <c:v>private car</c:v>
                </c:pt>
                <c:pt idx="3">
                  <c:v>CNG</c:v>
                </c:pt>
                <c:pt idx="4">
                  <c:v>MOTOR CYCLE</c:v>
                </c:pt>
                <c:pt idx="5">
                  <c:v>others</c:v>
                </c:pt>
              </c:strCache>
            </c:strRef>
          </c:cat>
          <c:val>
            <c:numRef>
              <c:f>Sheet1!$B$2:$B$7</c:f>
              <c:numCache>
                <c:formatCode>General</c:formatCode>
                <c:ptCount val="6"/>
                <c:pt idx="0">
                  <c:v>89</c:v>
                </c:pt>
                <c:pt idx="1">
                  <c:v>115</c:v>
                </c:pt>
                <c:pt idx="2">
                  <c:v>659</c:v>
                </c:pt>
                <c:pt idx="3">
                  <c:v>231</c:v>
                </c:pt>
                <c:pt idx="4">
                  <c:v>551</c:v>
                </c:pt>
                <c:pt idx="5">
                  <c:v>37</c:v>
                </c:pt>
              </c:numCache>
            </c:numRef>
          </c:val>
          <c:extLst>
            <c:ext xmlns:c16="http://schemas.microsoft.com/office/drawing/2014/chart" uri="{C3380CC4-5D6E-409C-BE32-E72D297353CC}">
              <c16:uniqueId val="{0000000C-CB43-45A8-A967-E1B2B9681882}"/>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2200" b="0" i="0" u="none" strike="noStrike" kern="1200" cap="all" baseline="0">
              <a:solidFill>
                <a:schemeClr val="lt1"/>
              </a:solidFill>
              <a:latin typeface="+mn-lt"/>
              <a:ea typeface="+mn-ea"/>
              <a:cs typeface="+mn-cs"/>
            </a:defRPr>
          </a:pPr>
          <a:endParaRPr lang="en-US"/>
        </a:p>
      </c:txPr>
    </c:title>
    <c:autoTitleDeleted val="0"/>
    <c:view3D>
      <c:rotX val="15"/>
      <c:rotY val="20"/>
      <c:depthPercent val="100"/>
      <c:rAngAx val="1"/>
    </c:view3D>
    <c:floor>
      <c:thickness val="0"/>
      <c:spPr>
        <a:solidFill>
          <a:schemeClr val="bg2">
            <a:lumMod val="75000"/>
            <a:alpha val="27000"/>
          </a:schemeClr>
        </a:solid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0679105129371962E-2"/>
          <c:y val="7.1328990852887575E-2"/>
          <c:w val="0.73515341230332198"/>
          <c:h val="0.8398486235732161"/>
        </c:manualLayout>
      </c:layout>
      <c:bar3DChart>
        <c:barDir val="col"/>
        <c:grouping val="clustered"/>
        <c:varyColors val="0"/>
        <c:ser>
          <c:idx val="0"/>
          <c:order val="0"/>
          <c:tx>
            <c:strRef>
              <c:f>Sheet1!$B$1</c:f>
              <c:strCache>
                <c:ptCount val="1"/>
                <c:pt idx="0">
                  <c:v>morning</c:v>
                </c:pt>
              </c:strCache>
            </c:strRef>
          </c:tx>
          <c:spPr>
            <a:solidFill>
              <a:schemeClr val="accent1">
                <a:alpha val="88000"/>
              </a:schemeClr>
            </a:solidFill>
            <a:ln>
              <a:solidFill>
                <a:schemeClr val="accent1">
                  <a:lumMod val="50000"/>
                </a:schemeClr>
              </a:solidFill>
            </a:ln>
            <a:effectLst/>
            <a:scene3d>
              <a:camera prst="orthographicFront"/>
              <a:lightRig rig="threePt" dir="t"/>
            </a:scene3d>
            <a:sp3d prstMaterial="flat">
              <a:contourClr>
                <a:schemeClr val="accent1">
                  <a:lumMod val="50000"/>
                </a:schemeClr>
              </a:contourClr>
            </a:sp3d>
          </c:spPr>
          <c:invertIfNegative val="0"/>
          <c:dPt>
            <c:idx val="1"/>
            <c:invertIfNegative val="0"/>
            <c:bubble3D val="0"/>
            <c:spPr>
              <a:solidFill>
                <a:schemeClr val="accent2"/>
              </a:solidFill>
              <a:ln>
                <a:solidFill>
                  <a:schemeClr val="accent1">
                    <a:lumMod val="50000"/>
                  </a:schemeClr>
                </a:solidFill>
              </a:ln>
              <a:effectLst/>
              <a:scene3d>
                <a:camera prst="orthographicFront"/>
                <a:lightRig rig="threePt" dir="t"/>
              </a:scene3d>
              <a:sp3d prstMaterial="flat">
                <a:contourClr>
                  <a:schemeClr val="accent1">
                    <a:lumMod val="50000"/>
                  </a:schemeClr>
                </a:contourClr>
              </a:sp3d>
            </c:spPr>
            <c:extLst>
              <c:ext xmlns:c16="http://schemas.microsoft.com/office/drawing/2014/chart" uri="{C3380CC4-5D6E-409C-BE32-E72D297353CC}">
                <c16:uniqueId val="{00000000-4F03-4429-9326-24447C24846A}"/>
              </c:ext>
            </c:extLst>
          </c:dPt>
          <c:dPt>
            <c:idx val="2"/>
            <c:invertIfNegative val="0"/>
            <c:bubble3D val="0"/>
            <c:spPr>
              <a:solidFill>
                <a:schemeClr val="bg1">
                  <a:lumMod val="85000"/>
                </a:schemeClr>
              </a:solidFill>
              <a:ln>
                <a:solidFill>
                  <a:schemeClr val="accent1">
                    <a:lumMod val="50000"/>
                  </a:schemeClr>
                </a:solidFill>
              </a:ln>
              <a:effectLst/>
              <a:scene3d>
                <a:camera prst="orthographicFront"/>
                <a:lightRig rig="threePt" dir="t"/>
              </a:scene3d>
              <a:sp3d prstMaterial="flat">
                <a:contourClr>
                  <a:schemeClr val="accent1">
                    <a:lumMod val="50000"/>
                  </a:schemeClr>
                </a:contourClr>
              </a:sp3d>
            </c:spPr>
            <c:extLst>
              <c:ext xmlns:c16="http://schemas.microsoft.com/office/drawing/2014/chart" uri="{C3380CC4-5D6E-409C-BE32-E72D297353CC}">
                <c16:uniqueId val="{00000001-4F03-4429-9326-24447C24846A}"/>
              </c:ext>
            </c:extLst>
          </c:dPt>
          <c:dLbls>
            <c:spPr>
              <a:solidFill>
                <a:schemeClr val="accent1">
                  <a:alpha val="30000"/>
                </a:schemeClr>
              </a:solidFill>
              <a:ln>
                <a:solidFill>
                  <a:schemeClr val="lt1">
                    <a:alpha val="50000"/>
                  </a:schemeClr>
                </a:solidFill>
                <a:round/>
              </a:ln>
              <a:effectLst>
                <a:outerShdw blurRad="63500" dist="889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lt1">
                          <a:lumMod val="50000"/>
                        </a:schemeClr>
                      </a:solidFill>
                      <a:round/>
                    </a:ln>
                    <a:effectLst/>
                  </c:spPr>
                </c15:leaderLines>
              </c:ext>
            </c:extLst>
          </c:dLbls>
          <c:cat>
            <c:strRef>
              <c:f>Sheet1!$A$2:$A$4</c:f>
              <c:strCache>
                <c:ptCount val="3"/>
                <c:pt idx="0">
                  <c:v>10.45am-11.00am</c:v>
                </c:pt>
                <c:pt idx="1">
                  <c:v>2.45pm-3.0pm</c:v>
                </c:pt>
                <c:pt idx="2">
                  <c:v>7.45pm-8.0pm</c:v>
                </c:pt>
              </c:strCache>
            </c:strRef>
          </c:cat>
          <c:val>
            <c:numRef>
              <c:f>Sheet1!$B$2:$B$4</c:f>
              <c:numCache>
                <c:formatCode>General</c:formatCode>
                <c:ptCount val="3"/>
                <c:pt idx="0">
                  <c:v>1023</c:v>
                </c:pt>
                <c:pt idx="1">
                  <c:v>985</c:v>
                </c:pt>
                <c:pt idx="2">
                  <c:v>961</c:v>
                </c:pt>
              </c:numCache>
            </c:numRef>
          </c:val>
          <c:extLst>
            <c:ext xmlns:c16="http://schemas.microsoft.com/office/drawing/2014/chart" uri="{C3380CC4-5D6E-409C-BE32-E72D297353CC}">
              <c16:uniqueId val="{00000000-0410-40A8-BE62-2C6341F79AF9}"/>
            </c:ext>
          </c:extLst>
        </c:ser>
        <c:ser>
          <c:idx val="1"/>
          <c:order val="1"/>
          <c:tx>
            <c:strRef>
              <c:f>Sheet1!$C$1</c:f>
              <c:strCache>
                <c:ptCount val="1"/>
                <c:pt idx="0">
                  <c:v>afternoon</c:v>
                </c:pt>
              </c:strCache>
            </c:strRef>
          </c:tx>
          <c:spPr>
            <a:solidFill>
              <a:schemeClr val="accent2">
                <a:alpha val="88000"/>
              </a:schemeClr>
            </a:solidFill>
            <a:ln>
              <a:solidFill>
                <a:schemeClr val="accent2">
                  <a:lumMod val="50000"/>
                </a:schemeClr>
              </a:solidFill>
            </a:ln>
            <a:effectLst/>
            <a:scene3d>
              <a:camera prst="orthographicFront"/>
              <a:lightRig rig="threePt" dir="t"/>
            </a:scene3d>
            <a:sp3d prstMaterial="flat">
              <a:contourClr>
                <a:schemeClr val="accent2">
                  <a:lumMod val="50000"/>
                </a:schemeClr>
              </a:contourClr>
            </a:sp3d>
          </c:spPr>
          <c:invertIfNegative val="0"/>
          <c:dLbls>
            <c:spPr>
              <a:solidFill>
                <a:schemeClr val="accent2">
                  <a:alpha val="30000"/>
                </a:schemeClr>
              </a:solidFill>
              <a:ln>
                <a:solidFill>
                  <a:schemeClr val="lt1">
                    <a:alpha val="50000"/>
                  </a:schemeClr>
                </a:solidFill>
                <a:round/>
              </a:ln>
              <a:effectLst>
                <a:outerShdw blurRad="63500" dist="889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50000"/>
                        </a:schemeClr>
                      </a:solidFill>
                      <a:round/>
                    </a:ln>
                    <a:effectLst/>
                  </c:spPr>
                </c15:leaderLines>
              </c:ext>
            </c:extLst>
          </c:dLbls>
          <c:cat>
            <c:strRef>
              <c:f>Sheet1!$A$2:$A$4</c:f>
              <c:strCache>
                <c:ptCount val="3"/>
                <c:pt idx="0">
                  <c:v>10.45am-11.00am</c:v>
                </c:pt>
                <c:pt idx="1">
                  <c:v>2.45pm-3.0pm</c:v>
                </c:pt>
                <c:pt idx="2">
                  <c:v>7.45pm-8.0pm</c:v>
                </c:pt>
              </c:strCache>
            </c:strRef>
          </c:cat>
          <c:val>
            <c:numRef>
              <c:f>Sheet1!$C$2:$C$4</c:f>
              <c:numCache>
                <c:formatCode>General</c:formatCode>
                <c:ptCount val="3"/>
              </c:numCache>
            </c:numRef>
          </c:val>
          <c:extLst>
            <c:ext xmlns:c16="http://schemas.microsoft.com/office/drawing/2014/chart" uri="{C3380CC4-5D6E-409C-BE32-E72D297353CC}">
              <c16:uniqueId val="{00000001-0410-40A8-BE62-2C6341F79AF9}"/>
            </c:ext>
          </c:extLst>
        </c:ser>
        <c:ser>
          <c:idx val="2"/>
          <c:order val="2"/>
          <c:tx>
            <c:strRef>
              <c:f>Sheet1!$D$1</c:f>
              <c:strCache>
                <c:ptCount val="1"/>
                <c:pt idx="0">
                  <c:v>night</c:v>
                </c:pt>
              </c:strCache>
            </c:strRef>
          </c:tx>
          <c:spPr>
            <a:solidFill>
              <a:schemeClr val="accent3">
                <a:alpha val="88000"/>
              </a:schemeClr>
            </a:solidFill>
            <a:ln>
              <a:solidFill>
                <a:schemeClr val="accent3">
                  <a:lumMod val="50000"/>
                </a:schemeClr>
              </a:solidFill>
            </a:ln>
            <a:effectLst/>
            <a:scene3d>
              <a:camera prst="orthographicFront"/>
              <a:lightRig rig="threePt" dir="t"/>
            </a:scene3d>
            <a:sp3d prstMaterial="flat">
              <a:contourClr>
                <a:schemeClr val="accent3">
                  <a:lumMod val="50000"/>
                </a:schemeClr>
              </a:contourClr>
            </a:sp3d>
          </c:spPr>
          <c:invertIfNegative val="0"/>
          <c:dLbls>
            <c:spPr>
              <a:solidFill>
                <a:schemeClr val="accent3">
                  <a:alpha val="30000"/>
                </a:schemeClr>
              </a:solidFill>
              <a:ln>
                <a:solidFill>
                  <a:schemeClr val="lt1">
                    <a:alpha val="50000"/>
                  </a:schemeClr>
                </a:solidFill>
                <a:round/>
              </a:ln>
              <a:effectLst>
                <a:outerShdw blurRad="63500" dist="889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50000"/>
                        </a:schemeClr>
                      </a:solidFill>
                      <a:round/>
                    </a:ln>
                    <a:effectLst/>
                  </c:spPr>
                </c15:leaderLines>
              </c:ext>
            </c:extLst>
          </c:dLbls>
          <c:cat>
            <c:strRef>
              <c:f>Sheet1!$A$2:$A$4</c:f>
              <c:strCache>
                <c:ptCount val="3"/>
                <c:pt idx="0">
                  <c:v>10.45am-11.00am</c:v>
                </c:pt>
                <c:pt idx="1">
                  <c:v>2.45pm-3.0pm</c:v>
                </c:pt>
                <c:pt idx="2">
                  <c:v>7.45pm-8.0pm</c:v>
                </c:pt>
              </c:strCache>
            </c:strRef>
          </c:cat>
          <c:val>
            <c:numRef>
              <c:f>Sheet1!$D$2:$D$4</c:f>
              <c:numCache>
                <c:formatCode>General</c:formatCode>
                <c:ptCount val="3"/>
              </c:numCache>
            </c:numRef>
          </c:val>
          <c:extLst>
            <c:ext xmlns:c16="http://schemas.microsoft.com/office/drawing/2014/chart" uri="{C3380CC4-5D6E-409C-BE32-E72D297353CC}">
              <c16:uniqueId val="{00000002-0410-40A8-BE62-2C6341F79AF9}"/>
            </c:ext>
          </c:extLst>
        </c:ser>
        <c:dLbls>
          <c:showLegendKey val="0"/>
          <c:showVal val="1"/>
          <c:showCatName val="0"/>
          <c:showSerName val="0"/>
          <c:showPercent val="0"/>
          <c:showBubbleSize val="0"/>
        </c:dLbls>
        <c:gapWidth val="84"/>
        <c:gapDepth val="53"/>
        <c:shape val="box"/>
        <c:axId val="215773696"/>
        <c:axId val="215304448"/>
        <c:axId val="0"/>
      </c:bar3DChart>
      <c:catAx>
        <c:axId val="215773696"/>
        <c:scaling>
          <c:orientation val="minMax"/>
        </c:scaling>
        <c:delete val="0"/>
        <c:axPos val="b"/>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215304448"/>
        <c:crosses val="autoZero"/>
        <c:auto val="1"/>
        <c:lblAlgn val="ctr"/>
        <c:lblOffset val="100"/>
        <c:noMultiLvlLbl val="0"/>
      </c:catAx>
      <c:valAx>
        <c:axId val="215304448"/>
        <c:scaling>
          <c:orientation val="minMax"/>
        </c:scaling>
        <c:delete val="1"/>
        <c:axPos val="l"/>
        <c:numFmt formatCode="General" sourceLinked="1"/>
        <c:majorTickMark val="out"/>
        <c:minorTickMark val="none"/>
        <c:tickLblPos val="nextTo"/>
        <c:crossAx val="215773696"/>
        <c:crosses val="autoZero"/>
        <c:crossBetween val="between"/>
      </c:valAx>
      <c:spPr>
        <a:noFill/>
        <a:ln>
          <a:noFill/>
        </a:ln>
        <a:effectLst/>
      </c:spPr>
    </c:plotArea>
    <c:legend>
      <c:legendPos val="t"/>
      <c:layout/>
      <c:overlay val="0"/>
      <c:spPr>
        <a:noFill/>
        <a:ln>
          <a:noFill/>
        </a:ln>
        <a:effectLst/>
      </c:spPr>
      <c:txPr>
        <a:bodyPr rot="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legend>
    <c:plotVisOnly val="1"/>
    <c:dispBlanksAs val="gap"/>
    <c:showDLblsOverMax val="0"/>
  </c:chart>
  <c:spPr>
    <a:solidFill>
      <a:schemeClr val="dk1">
        <a:lumMod val="75000"/>
        <a:lumOff val="25000"/>
      </a:schemeClr>
    </a:solidFill>
    <a:ln w="6350" cap="flat" cmpd="sng" algn="ctr">
      <a:solidFill>
        <a:schemeClr val="dk1">
          <a:tint val="75000"/>
        </a:schemeClr>
      </a:solidFill>
      <a:round/>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US" dirty="0"/>
              <a:t>     </a:t>
            </a:r>
            <a:r>
              <a:rPr lang="en-US" b="0" dirty="0"/>
              <a:t>Percentage</a:t>
            </a:r>
            <a:r>
              <a:rPr lang="en-US" b="0" baseline="0" dirty="0"/>
              <a:t> off-days</a:t>
            </a:r>
            <a:endParaRPr lang="en-US" b="0" dirty="0"/>
          </a:p>
        </c:rich>
      </c:tx>
      <c:layout>
        <c:manualLayout>
          <c:xMode val="edge"/>
          <c:yMode val="edge"/>
          <c:x val="0"/>
          <c:y val="1.8859008846666008E-2"/>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AF8F-4F2A-A9EF-5B5D363E29CA}"/>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AF8F-4F2A-A9EF-5B5D363E29CA}"/>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AF8F-4F2A-A9EF-5B5D363E29CA}"/>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AF8F-4F2A-A9EF-5B5D363E29CA}"/>
              </c:ext>
            </c:extLst>
          </c:dPt>
          <c:dPt>
            <c:idx val="4"/>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AF8F-4F2A-A9EF-5B5D363E29CA}"/>
              </c:ext>
            </c:extLst>
          </c:dPt>
          <c:dPt>
            <c:idx val="5"/>
            <c:bubble3D val="0"/>
            <c:spPr>
              <a:solidFill>
                <a:schemeClr val="accent6"/>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B-AF8F-4F2A-A9EF-5B5D363E29CA}"/>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15:layout/>
              </c:ext>
            </c:extLst>
          </c:dLbls>
          <c:cat>
            <c:strRef>
              <c:f>Sheet1!$A$2:$A$7</c:f>
              <c:strCache>
                <c:ptCount val="6"/>
                <c:pt idx="0">
                  <c:v>bus </c:v>
                </c:pt>
                <c:pt idx="1">
                  <c:v>truck</c:v>
                </c:pt>
                <c:pt idx="2">
                  <c:v>private car</c:v>
                </c:pt>
                <c:pt idx="3">
                  <c:v>CNG</c:v>
                </c:pt>
                <c:pt idx="4">
                  <c:v>MOTOR CYCLE</c:v>
                </c:pt>
                <c:pt idx="5">
                  <c:v>others</c:v>
                </c:pt>
              </c:strCache>
            </c:strRef>
          </c:cat>
          <c:val>
            <c:numRef>
              <c:f>Sheet1!$B$2:$B$7</c:f>
              <c:numCache>
                <c:formatCode>General</c:formatCode>
                <c:ptCount val="6"/>
                <c:pt idx="0">
                  <c:v>591</c:v>
                </c:pt>
                <c:pt idx="1">
                  <c:v>774</c:v>
                </c:pt>
                <c:pt idx="2">
                  <c:v>940</c:v>
                </c:pt>
                <c:pt idx="3">
                  <c:v>185</c:v>
                </c:pt>
                <c:pt idx="4">
                  <c:v>459</c:v>
                </c:pt>
                <c:pt idx="5">
                  <c:v>37</c:v>
                </c:pt>
              </c:numCache>
            </c:numRef>
          </c:val>
          <c:extLst>
            <c:ext xmlns:c16="http://schemas.microsoft.com/office/drawing/2014/chart" uri="{C3380CC4-5D6E-409C-BE32-E72D297353CC}">
              <c16:uniqueId val="{0000000C-AF8F-4F2A-A9EF-5B5D363E29CA}"/>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91">
  <cs:axisTitle>
    <cs:lnRef idx="0"/>
    <cs:fillRef idx="0"/>
    <cs:effectRef idx="0"/>
    <cs:fontRef idx="minor">
      <a:schemeClr val="lt1">
        <a:lumMod val="75000"/>
      </a:schemeClr>
    </cs:fontRef>
    <cs:defRPr sz="1197" kern="1200"/>
  </cs:axisTitle>
  <cs:categoryAxis>
    <cs:lnRef idx="0"/>
    <cs:fillRef idx="0"/>
    <cs:effectRef idx="0"/>
    <cs:fontRef idx="minor">
      <a:schemeClr val="lt1">
        <a:lumMod val="75000"/>
      </a:schemeClr>
    </cs:fontRef>
    <cs:defRPr sz="1197" kern="1200"/>
  </cs:categoryAxis>
  <cs:chartArea>
    <cs:lnRef idx="0"/>
    <cs:fillRef idx="0"/>
    <cs:effectRef idx="0"/>
    <cs:fontRef idx="minor">
      <a:schemeClr val="lt1"/>
    </cs:fontRef>
    <cs:spPr>
      <a:solidFill>
        <a:schemeClr val="dk1">
          <a:lumMod val="75000"/>
          <a:lumOff val="25000"/>
        </a:schemeClr>
      </a:solidFill>
      <a:ln w="6350" cap="flat" cmpd="sng" algn="ctr">
        <a:solidFill>
          <a:schemeClr val="dk1">
            <a:tint val="75000"/>
          </a:schemeClr>
        </a:solidFill>
        <a:round/>
      </a:ln>
    </cs:spPr>
    <cs:defRPr sz="1330" kern="1200"/>
  </cs:chartArea>
  <cs:dataLabel>
    <cs:lnRef idx="0"/>
    <cs:fillRef idx="0">
      <cs:styleClr val="auto"/>
    </cs:fillRef>
    <cs:effectRef idx="0"/>
    <cs:fontRef idx="minor">
      <a:schemeClr val="lt1"/>
    </cs:fontRef>
    <cs:spPr>
      <a:solidFill>
        <a:schemeClr val="phClr">
          <a:alpha val="30000"/>
        </a:schemeClr>
      </a:solidFill>
      <a:ln>
        <a:solidFill>
          <a:schemeClr val="lt1">
            <a:alpha val="50000"/>
          </a:schemeClr>
        </a:solidFill>
        <a:round/>
      </a:ln>
      <a:effectLst>
        <a:outerShdw blurRad="63500" dist="88900" dir="2700000" algn="tl" rotWithShape="0">
          <a:prstClr val="black">
            <a:alpha val="40000"/>
          </a:prstClr>
        </a:outerShdw>
      </a:effectLst>
    </cs:spPr>
    <cs:defRPr sz="1197" b="1" i="0" u="none" strike="noStrike" kern="1200" baseline="0"/>
  </cs:dataLabel>
  <cs:dataLabelCallout>
    <cs:lnRef idx="0"/>
    <cs:fillRef idx="0">
      <cs:styleClr val="auto"/>
    </cs:fillRef>
    <cs:effectRef idx="0"/>
    <cs:fontRef idx="minor">
      <a:schemeClr val="lt1"/>
    </cs:fontRef>
    <cs:spPr>
      <a:solidFill>
        <a:schemeClr val="phClr">
          <a:alpha val="30000"/>
        </a:schemeClr>
      </a:solidFill>
      <a:ln>
        <a:solidFill>
          <a:schemeClr val="lt1">
            <a:alpha val="50000"/>
          </a:schemeClr>
        </a:solidFill>
        <a:round/>
      </a:ln>
      <a:effectLst>
        <a:outerShdw blurRad="63500" dist="88900" dir="2700000" algn="tl" rotWithShape="0">
          <a:prstClr val="black">
            <a:alpha val="40000"/>
          </a:prstClr>
        </a:outerShdw>
      </a:effectLst>
    </cs:spPr>
    <cs:defRPr sz="1197" b="1" i="0" u="none" strike="noStrike" kern="1200" baseline="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alpha val="88000"/>
        </a:schemeClr>
      </a:solidFill>
      <a:ln>
        <a:solidFill>
          <a:schemeClr val="phClr">
            <a:lumMod val="50000"/>
          </a:schemeClr>
        </a:solidFill>
      </a:ln>
    </cs:spPr>
  </cs:dataPoint>
  <cs:dataPoint3D>
    <cs:lnRef idx="0">
      <cs:styleClr val="auto"/>
    </cs:lnRef>
    <cs:fillRef idx="0">
      <cs:styleClr val="auto"/>
    </cs:fillRef>
    <cs:effectRef idx="0"/>
    <cs:fontRef idx="minor">
      <a:schemeClr val="tx1"/>
    </cs:fontRef>
    <cs:spPr>
      <a:solidFill>
        <a:schemeClr val="phClr">
          <a:alpha val="88000"/>
        </a:schemeClr>
      </a:solidFill>
      <a:ln>
        <a:solidFill>
          <a:schemeClr val="phClr">
            <a:lumMod val="50000"/>
          </a:schemeClr>
        </a:solidFill>
      </a:ln>
      <a:scene3d>
        <a:camera prst="orthographicFront"/>
        <a:lightRig rig="threePt" dir="t"/>
      </a:scene3d>
      <a:sp3d prstMaterial="flat"/>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dk1">
            <a:lumMod val="75000"/>
            <a:lumOff val="25000"/>
          </a:schemeClr>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1197"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tx1"/>
    </cs:fontRef>
    <cs:spPr>
      <a:solidFill>
        <a:schemeClr val="bg2">
          <a:lumMod val="75000"/>
          <a:alpha val="27000"/>
        </a:schemeClr>
      </a:solidFill>
      <a:sp3d/>
    </cs:spPr>
  </cs:floor>
  <cs:gridlineMajor>
    <cs:lnRef idx="0"/>
    <cs:fillRef idx="0"/>
    <cs:effectRef idx="0"/>
    <cs:fontRef idx="minor">
      <a:schemeClr val="tx1"/>
    </cs:fontRef>
    <cs:spPr>
      <a:ln w="9525">
        <a:solidFill>
          <a:schemeClr val="lt1">
            <a:lumMod val="50000"/>
          </a:schemeClr>
        </a:solidFill>
      </a:ln>
    </cs:spPr>
  </cs:gridlineMajor>
  <cs:gridlineMinor>
    <cs:lnRef idx="0"/>
    <cs:fillRef idx="0"/>
    <cs:effectRef idx="0"/>
    <cs:fontRef idx="minor">
      <a:schemeClr val="tx1"/>
    </cs:fontRef>
    <cs:spPr>
      <a:ln w="9525">
        <a:solidFill>
          <a:schemeClr val="lt1">
            <a:lumMod val="40000"/>
          </a:schemeClr>
        </a:solidFill>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75000"/>
      </a:schemeClr>
    </cs:fontRef>
    <cs:defRPr sz="1197"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cs:fontRef>
    <cs:defRPr sz="2200" b="0" kern="1200" cap="all" baseline="0"/>
  </cs:title>
  <cs:trendline>
    <cs:lnRef idx="0">
      <cs:styleClr val="auto"/>
    </cs:lnRef>
    <cs:fillRef idx="0"/>
    <cs:effectRef idx="0"/>
    <cs:fontRef idx="minor">
      <a:schemeClr val="dk1"/>
    </cs:fontRef>
    <cs:spPr>
      <a:ln w="9525" cap="rnd">
        <a:solidFill>
          <a:schemeClr val="phClr">
            <a:alpha val="50000"/>
          </a:schemeClr>
        </a:solidFill>
      </a:ln>
    </cs:spPr>
  </cs:trendline>
  <cs:trendlineLabel>
    <cs:lnRef idx="0"/>
    <cs:fillRef idx="0"/>
    <cs:effectRef idx="0"/>
    <cs:fontRef idx="minor">
      <a:schemeClr val="lt1">
        <a:lumMod val="75000"/>
      </a:schemeClr>
    </cs:fontRef>
    <cs:defRPr sz="1197"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defRPr sz="1197" kern="1200"/>
  </cs:valueAxis>
  <cs:wall>
    <cs:lnRef idx="0"/>
    <cs:fillRef idx="0"/>
    <cs:effectRef idx="0"/>
    <cs:fontRef idx="minor">
      <a:schemeClr val="tx1"/>
    </cs:fontRef>
    <cs:spPr>
      <a:sp3d/>
    </cs:spPr>
  </cs:wall>
</cs:chartStyle>
</file>

<file path=ppt/charts/style4.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43F8A-3156-413A-BB00-EEBC79FA8AD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733707B-305F-43E6-AF41-A7F30B448D3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E9F06A8-D907-4E3D-A99D-E7505F07C35E}"/>
              </a:ext>
            </a:extLst>
          </p:cNvPr>
          <p:cNvSpPr>
            <a:spLocks noGrp="1"/>
          </p:cNvSpPr>
          <p:nvPr>
            <p:ph type="dt" sz="half" idx="10"/>
          </p:nvPr>
        </p:nvSpPr>
        <p:spPr/>
        <p:txBody>
          <a:bodyPr/>
          <a:lstStyle/>
          <a:p>
            <a:fld id="{3FD2FE70-48EC-422A-87F8-0A4941335F2E}" type="datetimeFigureOut">
              <a:rPr lang="en-US" smtClean="0"/>
              <a:t>1/18/2025</a:t>
            </a:fld>
            <a:endParaRPr lang="en-US"/>
          </a:p>
        </p:txBody>
      </p:sp>
      <p:sp>
        <p:nvSpPr>
          <p:cNvPr id="5" name="Footer Placeholder 4">
            <a:extLst>
              <a:ext uri="{FF2B5EF4-FFF2-40B4-BE49-F238E27FC236}">
                <a16:creationId xmlns:a16="http://schemas.microsoft.com/office/drawing/2014/main" id="{60126089-CE44-4DD5-A611-1502468A806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C7B5C1-245F-47EC-BFC1-2E13B9C58DBC}"/>
              </a:ext>
            </a:extLst>
          </p:cNvPr>
          <p:cNvSpPr>
            <a:spLocks noGrp="1"/>
          </p:cNvSpPr>
          <p:nvPr>
            <p:ph type="sldNum" sz="quarter" idx="12"/>
          </p:nvPr>
        </p:nvSpPr>
        <p:spPr/>
        <p:txBody>
          <a:bodyPr/>
          <a:lstStyle/>
          <a:p>
            <a:fld id="{964CD2DA-67AD-4AB8-8C52-EB4DCF2BE1B0}" type="slidenum">
              <a:rPr lang="en-US" smtClean="0"/>
              <a:t>‹#›</a:t>
            </a:fld>
            <a:endParaRPr lang="en-US"/>
          </a:p>
        </p:txBody>
      </p:sp>
    </p:spTree>
    <p:extLst>
      <p:ext uri="{BB962C8B-B14F-4D97-AF65-F5344CB8AC3E}">
        <p14:creationId xmlns:p14="http://schemas.microsoft.com/office/powerpoint/2010/main" val="29075259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D36C8-3B49-4354-AAF2-05F6CACADD3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8601EAB-234A-4AEA-82C2-D62577041CF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4A39FB4-E137-449F-B4FC-3E0DD6BBCFDE}"/>
              </a:ext>
            </a:extLst>
          </p:cNvPr>
          <p:cNvSpPr>
            <a:spLocks noGrp="1"/>
          </p:cNvSpPr>
          <p:nvPr>
            <p:ph type="dt" sz="half" idx="10"/>
          </p:nvPr>
        </p:nvSpPr>
        <p:spPr/>
        <p:txBody>
          <a:bodyPr/>
          <a:lstStyle/>
          <a:p>
            <a:fld id="{3FD2FE70-48EC-422A-87F8-0A4941335F2E}" type="datetimeFigureOut">
              <a:rPr lang="en-US" smtClean="0"/>
              <a:t>1/18/2025</a:t>
            </a:fld>
            <a:endParaRPr lang="en-US"/>
          </a:p>
        </p:txBody>
      </p:sp>
      <p:sp>
        <p:nvSpPr>
          <p:cNvPr id="5" name="Footer Placeholder 4">
            <a:extLst>
              <a:ext uri="{FF2B5EF4-FFF2-40B4-BE49-F238E27FC236}">
                <a16:creationId xmlns:a16="http://schemas.microsoft.com/office/drawing/2014/main" id="{6A0E3B10-B6F6-4B25-A7E2-C76F56843E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A68DAC-8E0D-4D46-8077-207A58489BCB}"/>
              </a:ext>
            </a:extLst>
          </p:cNvPr>
          <p:cNvSpPr>
            <a:spLocks noGrp="1"/>
          </p:cNvSpPr>
          <p:nvPr>
            <p:ph type="sldNum" sz="quarter" idx="12"/>
          </p:nvPr>
        </p:nvSpPr>
        <p:spPr/>
        <p:txBody>
          <a:bodyPr/>
          <a:lstStyle/>
          <a:p>
            <a:fld id="{964CD2DA-67AD-4AB8-8C52-EB4DCF2BE1B0}" type="slidenum">
              <a:rPr lang="en-US" smtClean="0"/>
              <a:t>‹#›</a:t>
            </a:fld>
            <a:endParaRPr lang="en-US"/>
          </a:p>
        </p:txBody>
      </p:sp>
    </p:spTree>
    <p:extLst>
      <p:ext uri="{BB962C8B-B14F-4D97-AF65-F5344CB8AC3E}">
        <p14:creationId xmlns:p14="http://schemas.microsoft.com/office/powerpoint/2010/main" val="11034411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38656F4-544F-46E8-92E0-57ECE78CF49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D22D447-AA65-4F64-AB5B-44B0E0C4A69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FCA21B6-0A01-466A-B0C7-4DB09AF75F36}"/>
              </a:ext>
            </a:extLst>
          </p:cNvPr>
          <p:cNvSpPr>
            <a:spLocks noGrp="1"/>
          </p:cNvSpPr>
          <p:nvPr>
            <p:ph type="dt" sz="half" idx="10"/>
          </p:nvPr>
        </p:nvSpPr>
        <p:spPr/>
        <p:txBody>
          <a:bodyPr/>
          <a:lstStyle/>
          <a:p>
            <a:fld id="{3FD2FE70-48EC-422A-87F8-0A4941335F2E}" type="datetimeFigureOut">
              <a:rPr lang="en-US" smtClean="0"/>
              <a:t>1/18/2025</a:t>
            </a:fld>
            <a:endParaRPr lang="en-US"/>
          </a:p>
        </p:txBody>
      </p:sp>
      <p:sp>
        <p:nvSpPr>
          <p:cNvPr id="5" name="Footer Placeholder 4">
            <a:extLst>
              <a:ext uri="{FF2B5EF4-FFF2-40B4-BE49-F238E27FC236}">
                <a16:creationId xmlns:a16="http://schemas.microsoft.com/office/drawing/2014/main" id="{E275E834-77D7-495F-B537-526E22AD5D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AB8962-D949-4CA5-BE7B-8EF2F3B87F77}"/>
              </a:ext>
            </a:extLst>
          </p:cNvPr>
          <p:cNvSpPr>
            <a:spLocks noGrp="1"/>
          </p:cNvSpPr>
          <p:nvPr>
            <p:ph type="sldNum" sz="quarter" idx="12"/>
          </p:nvPr>
        </p:nvSpPr>
        <p:spPr/>
        <p:txBody>
          <a:bodyPr/>
          <a:lstStyle/>
          <a:p>
            <a:fld id="{964CD2DA-67AD-4AB8-8C52-EB4DCF2BE1B0}" type="slidenum">
              <a:rPr lang="en-US" smtClean="0"/>
              <a:t>‹#›</a:t>
            </a:fld>
            <a:endParaRPr lang="en-US"/>
          </a:p>
        </p:txBody>
      </p:sp>
    </p:spTree>
    <p:extLst>
      <p:ext uri="{BB962C8B-B14F-4D97-AF65-F5344CB8AC3E}">
        <p14:creationId xmlns:p14="http://schemas.microsoft.com/office/powerpoint/2010/main" val="2403861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06D2A-1005-4E2F-9E7E-A2BE915DB9C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D4807C0-4F75-4D45-AE22-3A985B0BADF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444536-7D84-453B-AEDC-FE23CA8A8A85}"/>
              </a:ext>
            </a:extLst>
          </p:cNvPr>
          <p:cNvSpPr>
            <a:spLocks noGrp="1"/>
          </p:cNvSpPr>
          <p:nvPr>
            <p:ph type="dt" sz="half" idx="10"/>
          </p:nvPr>
        </p:nvSpPr>
        <p:spPr/>
        <p:txBody>
          <a:bodyPr/>
          <a:lstStyle/>
          <a:p>
            <a:fld id="{3FD2FE70-48EC-422A-87F8-0A4941335F2E}" type="datetimeFigureOut">
              <a:rPr lang="en-US" smtClean="0"/>
              <a:t>1/18/2025</a:t>
            </a:fld>
            <a:endParaRPr lang="en-US"/>
          </a:p>
        </p:txBody>
      </p:sp>
      <p:sp>
        <p:nvSpPr>
          <p:cNvPr id="5" name="Footer Placeholder 4">
            <a:extLst>
              <a:ext uri="{FF2B5EF4-FFF2-40B4-BE49-F238E27FC236}">
                <a16:creationId xmlns:a16="http://schemas.microsoft.com/office/drawing/2014/main" id="{F5E6B43F-D11B-41B3-AD53-F21257E0DD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B20E16-22F6-411E-A9FE-33D1DF6F7807}"/>
              </a:ext>
            </a:extLst>
          </p:cNvPr>
          <p:cNvSpPr>
            <a:spLocks noGrp="1"/>
          </p:cNvSpPr>
          <p:nvPr>
            <p:ph type="sldNum" sz="quarter" idx="12"/>
          </p:nvPr>
        </p:nvSpPr>
        <p:spPr/>
        <p:txBody>
          <a:bodyPr/>
          <a:lstStyle/>
          <a:p>
            <a:fld id="{964CD2DA-67AD-4AB8-8C52-EB4DCF2BE1B0}" type="slidenum">
              <a:rPr lang="en-US" smtClean="0"/>
              <a:t>‹#›</a:t>
            </a:fld>
            <a:endParaRPr lang="en-US"/>
          </a:p>
        </p:txBody>
      </p:sp>
    </p:spTree>
    <p:extLst>
      <p:ext uri="{BB962C8B-B14F-4D97-AF65-F5344CB8AC3E}">
        <p14:creationId xmlns:p14="http://schemas.microsoft.com/office/powerpoint/2010/main" val="387174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1350B9-A650-4F18-ACB1-CBFF0C15AE5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8DFE55B-F857-4476-A184-B1C619DA042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759E73-C6A9-43A0-8ACB-0A8287694534}"/>
              </a:ext>
            </a:extLst>
          </p:cNvPr>
          <p:cNvSpPr>
            <a:spLocks noGrp="1"/>
          </p:cNvSpPr>
          <p:nvPr>
            <p:ph type="dt" sz="half" idx="10"/>
          </p:nvPr>
        </p:nvSpPr>
        <p:spPr/>
        <p:txBody>
          <a:bodyPr/>
          <a:lstStyle/>
          <a:p>
            <a:fld id="{3FD2FE70-48EC-422A-87F8-0A4941335F2E}" type="datetimeFigureOut">
              <a:rPr lang="en-US" smtClean="0"/>
              <a:t>1/18/2025</a:t>
            </a:fld>
            <a:endParaRPr lang="en-US"/>
          </a:p>
        </p:txBody>
      </p:sp>
      <p:sp>
        <p:nvSpPr>
          <p:cNvPr id="5" name="Footer Placeholder 4">
            <a:extLst>
              <a:ext uri="{FF2B5EF4-FFF2-40B4-BE49-F238E27FC236}">
                <a16:creationId xmlns:a16="http://schemas.microsoft.com/office/drawing/2014/main" id="{819B65B8-2232-4096-9EF9-94C79D2532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F81539-9DCD-402B-86AC-D4B4BDFE47EA}"/>
              </a:ext>
            </a:extLst>
          </p:cNvPr>
          <p:cNvSpPr>
            <a:spLocks noGrp="1"/>
          </p:cNvSpPr>
          <p:nvPr>
            <p:ph type="sldNum" sz="quarter" idx="12"/>
          </p:nvPr>
        </p:nvSpPr>
        <p:spPr/>
        <p:txBody>
          <a:bodyPr/>
          <a:lstStyle/>
          <a:p>
            <a:fld id="{964CD2DA-67AD-4AB8-8C52-EB4DCF2BE1B0}" type="slidenum">
              <a:rPr lang="en-US" smtClean="0"/>
              <a:t>‹#›</a:t>
            </a:fld>
            <a:endParaRPr lang="en-US"/>
          </a:p>
        </p:txBody>
      </p:sp>
    </p:spTree>
    <p:extLst>
      <p:ext uri="{BB962C8B-B14F-4D97-AF65-F5344CB8AC3E}">
        <p14:creationId xmlns:p14="http://schemas.microsoft.com/office/powerpoint/2010/main" val="586577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D9DA3-B09D-41A1-B801-241F899CB03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BA168E7-86A2-44AD-B6A8-268B18EBDD6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E786BF3-53D7-4794-854C-44493598543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DD8114D-7D52-4691-BC44-555D1BC2D088}"/>
              </a:ext>
            </a:extLst>
          </p:cNvPr>
          <p:cNvSpPr>
            <a:spLocks noGrp="1"/>
          </p:cNvSpPr>
          <p:nvPr>
            <p:ph type="dt" sz="half" idx="10"/>
          </p:nvPr>
        </p:nvSpPr>
        <p:spPr/>
        <p:txBody>
          <a:bodyPr/>
          <a:lstStyle/>
          <a:p>
            <a:fld id="{3FD2FE70-48EC-422A-87F8-0A4941335F2E}" type="datetimeFigureOut">
              <a:rPr lang="en-US" smtClean="0"/>
              <a:t>1/18/2025</a:t>
            </a:fld>
            <a:endParaRPr lang="en-US"/>
          </a:p>
        </p:txBody>
      </p:sp>
      <p:sp>
        <p:nvSpPr>
          <p:cNvPr id="6" name="Footer Placeholder 5">
            <a:extLst>
              <a:ext uri="{FF2B5EF4-FFF2-40B4-BE49-F238E27FC236}">
                <a16:creationId xmlns:a16="http://schemas.microsoft.com/office/drawing/2014/main" id="{B1149664-954B-4325-8610-5B754231A99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FFE294-1C35-47CE-B934-CE76BB782778}"/>
              </a:ext>
            </a:extLst>
          </p:cNvPr>
          <p:cNvSpPr>
            <a:spLocks noGrp="1"/>
          </p:cNvSpPr>
          <p:nvPr>
            <p:ph type="sldNum" sz="quarter" idx="12"/>
          </p:nvPr>
        </p:nvSpPr>
        <p:spPr/>
        <p:txBody>
          <a:bodyPr/>
          <a:lstStyle/>
          <a:p>
            <a:fld id="{964CD2DA-67AD-4AB8-8C52-EB4DCF2BE1B0}" type="slidenum">
              <a:rPr lang="en-US" smtClean="0"/>
              <a:t>‹#›</a:t>
            </a:fld>
            <a:endParaRPr lang="en-US"/>
          </a:p>
        </p:txBody>
      </p:sp>
    </p:spTree>
    <p:extLst>
      <p:ext uri="{BB962C8B-B14F-4D97-AF65-F5344CB8AC3E}">
        <p14:creationId xmlns:p14="http://schemas.microsoft.com/office/powerpoint/2010/main" val="626590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0256D-406A-4B7D-8A99-A43C9272A6E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788496A-6E7E-4EA9-A505-1F58609D7F1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F278C69-87B4-4FDB-9498-923D7878B08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4E126FB-A1C7-441B-91D3-7B96DCDC39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5761617-7272-4E74-B34E-CA8CBED7EAE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685E944-5520-4DE1-AF74-8892DE8B42CA}"/>
              </a:ext>
            </a:extLst>
          </p:cNvPr>
          <p:cNvSpPr>
            <a:spLocks noGrp="1"/>
          </p:cNvSpPr>
          <p:nvPr>
            <p:ph type="dt" sz="half" idx="10"/>
          </p:nvPr>
        </p:nvSpPr>
        <p:spPr/>
        <p:txBody>
          <a:bodyPr/>
          <a:lstStyle/>
          <a:p>
            <a:fld id="{3FD2FE70-48EC-422A-87F8-0A4941335F2E}" type="datetimeFigureOut">
              <a:rPr lang="en-US" smtClean="0"/>
              <a:t>1/18/2025</a:t>
            </a:fld>
            <a:endParaRPr lang="en-US"/>
          </a:p>
        </p:txBody>
      </p:sp>
      <p:sp>
        <p:nvSpPr>
          <p:cNvPr id="8" name="Footer Placeholder 7">
            <a:extLst>
              <a:ext uri="{FF2B5EF4-FFF2-40B4-BE49-F238E27FC236}">
                <a16:creationId xmlns:a16="http://schemas.microsoft.com/office/drawing/2014/main" id="{F68C5933-A356-42AD-A46F-FA5EC94BBEE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89D6C59-AA28-4303-B5A3-B274DB24E9F7}"/>
              </a:ext>
            </a:extLst>
          </p:cNvPr>
          <p:cNvSpPr>
            <a:spLocks noGrp="1"/>
          </p:cNvSpPr>
          <p:nvPr>
            <p:ph type="sldNum" sz="quarter" idx="12"/>
          </p:nvPr>
        </p:nvSpPr>
        <p:spPr/>
        <p:txBody>
          <a:bodyPr/>
          <a:lstStyle/>
          <a:p>
            <a:fld id="{964CD2DA-67AD-4AB8-8C52-EB4DCF2BE1B0}" type="slidenum">
              <a:rPr lang="en-US" smtClean="0"/>
              <a:t>‹#›</a:t>
            </a:fld>
            <a:endParaRPr lang="en-US"/>
          </a:p>
        </p:txBody>
      </p:sp>
    </p:spTree>
    <p:extLst>
      <p:ext uri="{BB962C8B-B14F-4D97-AF65-F5344CB8AC3E}">
        <p14:creationId xmlns:p14="http://schemas.microsoft.com/office/powerpoint/2010/main" val="258408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6CCF8-868B-4762-A508-0A6CA6A287F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11D7C1C-0651-4B2E-8901-EEBA3675532D}"/>
              </a:ext>
            </a:extLst>
          </p:cNvPr>
          <p:cNvSpPr>
            <a:spLocks noGrp="1"/>
          </p:cNvSpPr>
          <p:nvPr>
            <p:ph type="dt" sz="half" idx="10"/>
          </p:nvPr>
        </p:nvSpPr>
        <p:spPr/>
        <p:txBody>
          <a:bodyPr/>
          <a:lstStyle/>
          <a:p>
            <a:fld id="{3FD2FE70-48EC-422A-87F8-0A4941335F2E}" type="datetimeFigureOut">
              <a:rPr lang="en-US" smtClean="0"/>
              <a:t>1/18/2025</a:t>
            </a:fld>
            <a:endParaRPr lang="en-US"/>
          </a:p>
        </p:txBody>
      </p:sp>
      <p:sp>
        <p:nvSpPr>
          <p:cNvPr id="4" name="Footer Placeholder 3">
            <a:extLst>
              <a:ext uri="{FF2B5EF4-FFF2-40B4-BE49-F238E27FC236}">
                <a16:creationId xmlns:a16="http://schemas.microsoft.com/office/drawing/2014/main" id="{E7E3A11A-A684-4F6D-96EC-05AFC16AB64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AA61AAB-3E70-4AC9-B71E-3A4D22BBFFAF}"/>
              </a:ext>
            </a:extLst>
          </p:cNvPr>
          <p:cNvSpPr>
            <a:spLocks noGrp="1"/>
          </p:cNvSpPr>
          <p:nvPr>
            <p:ph type="sldNum" sz="quarter" idx="12"/>
          </p:nvPr>
        </p:nvSpPr>
        <p:spPr/>
        <p:txBody>
          <a:bodyPr/>
          <a:lstStyle/>
          <a:p>
            <a:fld id="{964CD2DA-67AD-4AB8-8C52-EB4DCF2BE1B0}" type="slidenum">
              <a:rPr lang="en-US" smtClean="0"/>
              <a:t>‹#›</a:t>
            </a:fld>
            <a:endParaRPr lang="en-US"/>
          </a:p>
        </p:txBody>
      </p:sp>
    </p:spTree>
    <p:extLst>
      <p:ext uri="{BB962C8B-B14F-4D97-AF65-F5344CB8AC3E}">
        <p14:creationId xmlns:p14="http://schemas.microsoft.com/office/powerpoint/2010/main" val="1536789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A075BA8-5355-4F04-9311-E638A318ACCA}"/>
              </a:ext>
            </a:extLst>
          </p:cNvPr>
          <p:cNvSpPr>
            <a:spLocks noGrp="1"/>
          </p:cNvSpPr>
          <p:nvPr>
            <p:ph type="dt" sz="half" idx="10"/>
          </p:nvPr>
        </p:nvSpPr>
        <p:spPr/>
        <p:txBody>
          <a:bodyPr/>
          <a:lstStyle/>
          <a:p>
            <a:fld id="{3FD2FE70-48EC-422A-87F8-0A4941335F2E}" type="datetimeFigureOut">
              <a:rPr lang="en-US" smtClean="0"/>
              <a:t>1/18/2025</a:t>
            </a:fld>
            <a:endParaRPr lang="en-US"/>
          </a:p>
        </p:txBody>
      </p:sp>
      <p:sp>
        <p:nvSpPr>
          <p:cNvPr id="3" name="Footer Placeholder 2">
            <a:extLst>
              <a:ext uri="{FF2B5EF4-FFF2-40B4-BE49-F238E27FC236}">
                <a16:creationId xmlns:a16="http://schemas.microsoft.com/office/drawing/2014/main" id="{A9427133-79DF-465C-BE96-4B6A0B0444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47DD165-A7F7-4FFA-A7C4-95FC5B13F7D8}"/>
              </a:ext>
            </a:extLst>
          </p:cNvPr>
          <p:cNvSpPr>
            <a:spLocks noGrp="1"/>
          </p:cNvSpPr>
          <p:nvPr>
            <p:ph type="sldNum" sz="quarter" idx="12"/>
          </p:nvPr>
        </p:nvSpPr>
        <p:spPr/>
        <p:txBody>
          <a:bodyPr/>
          <a:lstStyle/>
          <a:p>
            <a:fld id="{964CD2DA-67AD-4AB8-8C52-EB4DCF2BE1B0}" type="slidenum">
              <a:rPr lang="en-US" smtClean="0"/>
              <a:t>‹#›</a:t>
            </a:fld>
            <a:endParaRPr lang="en-US"/>
          </a:p>
        </p:txBody>
      </p:sp>
    </p:spTree>
    <p:extLst>
      <p:ext uri="{BB962C8B-B14F-4D97-AF65-F5344CB8AC3E}">
        <p14:creationId xmlns:p14="http://schemas.microsoft.com/office/powerpoint/2010/main" val="659236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66864-72B4-466F-AAE3-4043928E57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E6955E9-1AD9-4B25-9073-BF010ABDBF1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4A44335-C80F-4267-9E88-A8247490BA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85C94D5-66D8-45EC-ACBC-70A5F5428238}"/>
              </a:ext>
            </a:extLst>
          </p:cNvPr>
          <p:cNvSpPr>
            <a:spLocks noGrp="1"/>
          </p:cNvSpPr>
          <p:nvPr>
            <p:ph type="dt" sz="half" idx="10"/>
          </p:nvPr>
        </p:nvSpPr>
        <p:spPr/>
        <p:txBody>
          <a:bodyPr/>
          <a:lstStyle/>
          <a:p>
            <a:fld id="{3FD2FE70-48EC-422A-87F8-0A4941335F2E}" type="datetimeFigureOut">
              <a:rPr lang="en-US" smtClean="0"/>
              <a:t>1/18/2025</a:t>
            </a:fld>
            <a:endParaRPr lang="en-US"/>
          </a:p>
        </p:txBody>
      </p:sp>
      <p:sp>
        <p:nvSpPr>
          <p:cNvPr id="6" name="Footer Placeholder 5">
            <a:extLst>
              <a:ext uri="{FF2B5EF4-FFF2-40B4-BE49-F238E27FC236}">
                <a16:creationId xmlns:a16="http://schemas.microsoft.com/office/drawing/2014/main" id="{066A7D14-6889-4F91-B2B9-F7EC310474D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74EADA2-2E5B-404D-92EB-71533CBD3312}"/>
              </a:ext>
            </a:extLst>
          </p:cNvPr>
          <p:cNvSpPr>
            <a:spLocks noGrp="1"/>
          </p:cNvSpPr>
          <p:nvPr>
            <p:ph type="sldNum" sz="quarter" idx="12"/>
          </p:nvPr>
        </p:nvSpPr>
        <p:spPr/>
        <p:txBody>
          <a:bodyPr/>
          <a:lstStyle/>
          <a:p>
            <a:fld id="{964CD2DA-67AD-4AB8-8C52-EB4DCF2BE1B0}" type="slidenum">
              <a:rPr lang="en-US" smtClean="0"/>
              <a:t>‹#›</a:t>
            </a:fld>
            <a:endParaRPr lang="en-US"/>
          </a:p>
        </p:txBody>
      </p:sp>
    </p:spTree>
    <p:extLst>
      <p:ext uri="{BB962C8B-B14F-4D97-AF65-F5344CB8AC3E}">
        <p14:creationId xmlns:p14="http://schemas.microsoft.com/office/powerpoint/2010/main" val="29606953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EFE564-8CE7-4E51-AF15-1970E9939E2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DF92A97-28D0-4DA0-93A7-D42DEC6BE5C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5962680-0279-4AF4-9121-FBB40AFC79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BB9BDD-A5F3-4A5D-AF1F-08EA24A18277}"/>
              </a:ext>
            </a:extLst>
          </p:cNvPr>
          <p:cNvSpPr>
            <a:spLocks noGrp="1"/>
          </p:cNvSpPr>
          <p:nvPr>
            <p:ph type="dt" sz="half" idx="10"/>
          </p:nvPr>
        </p:nvSpPr>
        <p:spPr/>
        <p:txBody>
          <a:bodyPr/>
          <a:lstStyle/>
          <a:p>
            <a:fld id="{3FD2FE70-48EC-422A-87F8-0A4941335F2E}" type="datetimeFigureOut">
              <a:rPr lang="en-US" smtClean="0"/>
              <a:t>1/18/2025</a:t>
            </a:fld>
            <a:endParaRPr lang="en-US"/>
          </a:p>
        </p:txBody>
      </p:sp>
      <p:sp>
        <p:nvSpPr>
          <p:cNvPr id="6" name="Footer Placeholder 5">
            <a:extLst>
              <a:ext uri="{FF2B5EF4-FFF2-40B4-BE49-F238E27FC236}">
                <a16:creationId xmlns:a16="http://schemas.microsoft.com/office/drawing/2014/main" id="{6901C486-818A-4A07-9C3B-159A3F4F8FF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D4A849A-3E78-4217-B068-CF4B838C1AF1}"/>
              </a:ext>
            </a:extLst>
          </p:cNvPr>
          <p:cNvSpPr>
            <a:spLocks noGrp="1"/>
          </p:cNvSpPr>
          <p:nvPr>
            <p:ph type="sldNum" sz="quarter" idx="12"/>
          </p:nvPr>
        </p:nvSpPr>
        <p:spPr/>
        <p:txBody>
          <a:bodyPr/>
          <a:lstStyle/>
          <a:p>
            <a:fld id="{964CD2DA-67AD-4AB8-8C52-EB4DCF2BE1B0}" type="slidenum">
              <a:rPr lang="en-US" smtClean="0"/>
              <a:t>‹#›</a:t>
            </a:fld>
            <a:endParaRPr lang="en-US"/>
          </a:p>
        </p:txBody>
      </p:sp>
    </p:spTree>
    <p:extLst>
      <p:ext uri="{BB962C8B-B14F-4D97-AF65-F5344CB8AC3E}">
        <p14:creationId xmlns:p14="http://schemas.microsoft.com/office/powerpoint/2010/main" val="29073204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0000"/>
            <a:lum/>
          </a:blip>
          <a:srcRect/>
          <a:stretch>
            <a:fillRect l="-20000" r="-20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C9ED5AF-391C-4A3B-A3E9-55F492C2E78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4590AE8-C01D-40B5-87FD-A04D3740E1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8E9D259-8DC7-4782-803D-A3137835B88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D2FE70-48EC-422A-87F8-0A4941335F2E}" type="datetimeFigureOut">
              <a:rPr lang="en-US" smtClean="0"/>
              <a:t>1/18/2025</a:t>
            </a:fld>
            <a:endParaRPr lang="en-US"/>
          </a:p>
        </p:txBody>
      </p:sp>
      <p:sp>
        <p:nvSpPr>
          <p:cNvPr id="5" name="Footer Placeholder 4">
            <a:extLst>
              <a:ext uri="{FF2B5EF4-FFF2-40B4-BE49-F238E27FC236}">
                <a16:creationId xmlns:a16="http://schemas.microsoft.com/office/drawing/2014/main" id="{95BA2505-A1B1-4A1D-A380-330C495AD7E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60A01C2-88DF-481E-A6C8-14CA841BEB3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4CD2DA-67AD-4AB8-8C52-EB4DCF2BE1B0}" type="slidenum">
              <a:rPr lang="en-US" smtClean="0"/>
              <a:t>‹#›</a:t>
            </a:fld>
            <a:endParaRPr lang="en-US"/>
          </a:p>
        </p:txBody>
      </p:sp>
    </p:spTree>
    <p:extLst>
      <p:ext uri="{BB962C8B-B14F-4D97-AF65-F5344CB8AC3E}">
        <p14:creationId xmlns:p14="http://schemas.microsoft.com/office/powerpoint/2010/main" val="20414748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A0851F9-5622-4AC1-BA7B-23B7725A3C59}"/>
              </a:ext>
            </a:extLst>
          </p:cNvPr>
          <p:cNvSpPr txBox="1"/>
          <p:nvPr/>
        </p:nvSpPr>
        <p:spPr>
          <a:xfrm>
            <a:off x="1539380" y="1613822"/>
            <a:ext cx="9113240" cy="461665"/>
          </a:xfrm>
          <a:prstGeom prst="rect">
            <a:avLst/>
          </a:prstGeom>
          <a:noFill/>
          <a:ln>
            <a:noFill/>
          </a:ln>
          <a:effectLst/>
          <a:scene3d>
            <a:camera prst="orthographicFront">
              <a:rot lat="0" lon="0" rev="0"/>
            </a:camera>
            <a:lightRig rig="contrasting" dir="t">
              <a:rot lat="0" lon="0" rev="7800000"/>
            </a:lightRig>
          </a:scene3d>
          <a:sp3d>
            <a:bevelT w="139700" h="139700"/>
          </a:sp3d>
        </p:spPr>
        <p:txBody>
          <a:bodyPr wrap="square" rtlCol="0">
            <a:spAutoFit/>
          </a:bodyPr>
          <a:lstStyle/>
          <a:p>
            <a:pPr algn="ctr"/>
            <a:r>
              <a:rPr lang="en-US" sz="2400" b="1" dirty="0">
                <a:effectLst/>
                <a:latin typeface="Times New Roman" panose="02020603050405020304" pitchFamily="18" charset="0"/>
                <a:ea typeface="Cambria" panose="02040503050406030204" pitchFamily="18" charset="0"/>
                <a:cs typeface="Times New Roman" panose="02020603050405020304" pitchFamily="18" charset="0"/>
              </a:rPr>
              <a:t>Traffic Volume Study Of </a:t>
            </a:r>
            <a:r>
              <a:rPr lang="en-US" sz="2400" b="1" dirty="0">
                <a:latin typeface="Times New Roman" panose="02020603050405020304" pitchFamily="18" charset="0"/>
                <a:ea typeface="Cambria" panose="02040503050406030204" pitchFamily="18" charset="0"/>
                <a:cs typeface="Times New Roman" panose="02020603050405020304" pitchFamily="18" charset="0"/>
              </a:rPr>
              <a:t>ECB CHATTER TO KALSHI</a:t>
            </a:r>
            <a:endParaRPr lang="en-US" sz="2400" b="1" dirty="0">
              <a:latin typeface="Cambria" panose="02040503050406030204" pitchFamily="18" charset="0"/>
              <a:ea typeface="Cambria" panose="02040503050406030204" pitchFamily="18" charset="0"/>
            </a:endParaRPr>
          </a:p>
        </p:txBody>
      </p:sp>
      <p:sp>
        <p:nvSpPr>
          <p:cNvPr id="5" name="TextBox 4">
            <a:extLst>
              <a:ext uri="{FF2B5EF4-FFF2-40B4-BE49-F238E27FC236}">
                <a16:creationId xmlns:a16="http://schemas.microsoft.com/office/drawing/2014/main" id="{601AD4FC-278B-4837-B389-80B8A00BC701}"/>
              </a:ext>
            </a:extLst>
          </p:cNvPr>
          <p:cNvSpPr txBox="1"/>
          <p:nvPr/>
        </p:nvSpPr>
        <p:spPr>
          <a:xfrm>
            <a:off x="8534400" y="4115809"/>
            <a:ext cx="3444536" cy="2120068"/>
          </a:xfrm>
          <a:prstGeom prst="rect">
            <a:avLst/>
          </a:prstGeom>
          <a:noFill/>
        </p:spPr>
        <p:txBody>
          <a:bodyPr wrap="square" rtlCol="0">
            <a:spAutoFit/>
          </a:bodyPr>
          <a:lstStyle/>
          <a:p>
            <a:pPr algn="ctr">
              <a:lnSpc>
                <a:spcPct val="150000"/>
              </a:lnSpc>
            </a:pPr>
            <a:r>
              <a:rPr lang="en-US" dirty="0">
                <a:latin typeface="Times New Roman" panose="02020603050405020304" pitchFamily="18" charset="0"/>
                <a:ea typeface="Cambria" panose="02040503050406030204" pitchFamily="18" charset="0"/>
                <a:cs typeface="Times New Roman" panose="02020603050405020304" pitchFamily="18" charset="0"/>
              </a:rPr>
              <a:t>Supervised by</a:t>
            </a:r>
          </a:p>
          <a:p>
            <a:pPr algn="ctr">
              <a:lnSpc>
                <a:spcPct val="150000"/>
              </a:lnSpc>
            </a:pPr>
            <a:r>
              <a:rPr lang="en-US" dirty="0" err="1">
                <a:latin typeface="Times New Roman" panose="02020603050405020304" pitchFamily="18" charset="0"/>
                <a:ea typeface="Cambria" panose="02040503050406030204" pitchFamily="18" charset="0"/>
                <a:cs typeface="Times New Roman" panose="02020603050405020304" pitchFamily="18" charset="0"/>
              </a:rPr>
              <a:t>Monirul</a:t>
            </a:r>
            <a:r>
              <a:rPr lang="en-US" dirty="0">
                <a:latin typeface="Times New Roman" panose="02020603050405020304" pitchFamily="18" charset="0"/>
                <a:ea typeface="Cambria" panose="02040503050406030204" pitchFamily="18" charset="0"/>
                <a:cs typeface="Times New Roman" panose="02020603050405020304" pitchFamily="18" charset="0"/>
              </a:rPr>
              <a:t> Islam.</a:t>
            </a:r>
          </a:p>
          <a:p>
            <a:pPr algn="ctr">
              <a:lnSpc>
                <a:spcPct val="150000"/>
              </a:lnSpc>
            </a:pPr>
            <a:r>
              <a:rPr lang="en-US" dirty="0">
                <a:latin typeface="Times New Roman" panose="02020603050405020304" pitchFamily="18" charset="0"/>
                <a:ea typeface="Cambria" panose="02040503050406030204" pitchFamily="18" charset="0"/>
                <a:cs typeface="Times New Roman" panose="02020603050405020304" pitchFamily="18" charset="0"/>
              </a:rPr>
              <a:t>Lecturer</a:t>
            </a:r>
          </a:p>
          <a:p>
            <a:pPr algn="ctr">
              <a:lnSpc>
                <a:spcPct val="150000"/>
              </a:lnSpc>
            </a:pPr>
            <a:r>
              <a:rPr lang="en-US" dirty="0">
                <a:latin typeface="Times New Roman" panose="02020603050405020304" pitchFamily="18" charset="0"/>
                <a:ea typeface="Cambria" panose="02040503050406030204" pitchFamily="18" charset="0"/>
                <a:cs typeface="Times New Roman" panose="02020603050405020304" pitchFamily="18" charset="0"/>
              </a:rPr>
              <a:t>Department of Civil Engineering</a:t>
            </a:r>
          </a:p>
          <a:p>
            <a:pPr algn="ctr">
              <a:lnSpc>
                <a:spcPct val="150000"/>
              </a:lnSpc>
            </a:pPr>
            <a:r>
              <a:rPr lang="en-US" dirty="0" err="1">
                <a:latin typeface="Times New Roman" panose="02020603050405020304" pitchFamily="18" charset="0"/>
                <a:ea typeface="Cambria" panose="02040503050406030204" pitchFamily="18" charset="0"/>
                <a:cs typeface="Times New Roman" panose="02020603050405020304" pitchFamily="18" charset="0"/>
              </a:rPr>
              <a:t>Sonargaon</a:t>
            </a:r>
            <a:r>
              <a:rPr lang="en-US" dirty="0">
                <a:latin typeface="Times New Roman" panose="02020603050405020304" pitchFamily="18" charset="0"/>
                <a:ea typeface="Cambria" panose="02040503050406030204" pitchFamily="18" charset="0"/>
                <a:cs typeface="Times New Roman" panose="02020603050405020304" pitchFamily="18" charset="0"/>
              </a:rPr>
              <a:t> University (SU)</a:t>
            </a:r>
          </a:p>
        </p:txBody>
      </p:sp>
      <p:sp>
        <p:nvSpPr>
          <p:cNvPr id="6" name="TextBox 5">
            <a:extLst>
              <a:ext uri="{FF2B5EF4-FFF2-40B4-BE49-F238E27FC236}">
                <a16:creationId xmlns:a16="http://schemas.microsoft.com/office/drawing/2014/main" id="{163C5798-B4ED-488B-A678-BB9BB5061A98}"/>
              </a:ext>
            </a:extLst>
          </p:cNvPr>
          <p:cNvSpPr txBox="1"/>
          <p:nvPr/>
        </p:nvSpPr>
        <p:spPr>
          <a:xfrm>
            <a:off x="364114" y="3960900"/>
            <a:ext cx="4993498" cy="3000821"/>
          </a:xfrm>
          <a:prstGeom prst="rect">
            <a:avLst/>
          </a:prstGeom>
          <a:noFill/>
        </p:spPr>
        <p:txBody>
          <a:bodyPr wrap="square" rtlCol="0">
            <a:spAutoFit/>
          </a:bodyPr>
          <a:lstStyle/>
          <a:p>
            <a:pPr>
              <a:lnSpc>
                <a:spcPct val="150000"/>
              </a:lnSpc>
            </a:pPr>
            <a:r>
              <a:rPr lang="en-US" dirty="0">
                <a:latin typeface="Times New Roman" panose="02020603050405020304" pitchFamily="18" charset="0"/>
                <a:ea typeface="Cambria" panose="02040503050406030204" pitchFamily="18" charset="0"/>
                <a:cs typeface="Times New Roman" panose="02020603050405020304" pitchFamily="18" charset="0"/>
              </a:rPr>
              <a:t>Presented by</a:t>
            </a:r>
          </a:p>
          <a:p>
            <a:pPr>
              <a:lnSpc>
                <a:spcPct val="150000"/>
              </a:lnSpc>
            </a:pPr>
            <a:r>
              <a:rPr lang="en-US" dirty="0" err="1">
                <a:latin typeface="Times New Roman" panose="02020603050405020304" pitchFamily="18" charset="0"/>
                <a:ea typeface="Cambria" panose="02040503050406030204" pitchFamily="18" charset="0"/>
                <a:cs typeface="Times New Roman" panose="02020603050405020304" pitchFamily="18" charset="0"/>
              </a:rPr>
              <a:t>Md.Tarifur</a:t>
            </a:r>
            <a:r>
              <a:rPr lang="en-US" dirty="0">
                <a:latin typeface="Times New Roman" panose="02020603050405020304" pitchFamily="18" charset="0"/>
                <a:ea typeface="Cambria" panose="02040503050406030204" pitchFamily="18" charset="0"/>
                <a:cs typeface="Times New Roman" panose="02020603050405020304" pitchFamily="18" charset="0"/>
              </a:rPr>
              <a:t> Rahman (CE2102023131)</a:t>
            </a:r>
          </a:p>
          <a:p>
            <a:pPr>
              <a:lnSpc>
                <a:spcPct val="150000"/>
              </a:lnSpc>
            </a:pPr>
            <a:r>
              <a:rPr lang="en-US" dirty="0">
                <a:latin typeface="Times New Roman" panose="02020603050405020304" pitchFamily="18" charset="0"/>
                <a:ea typeface="Cambria" panose="02040503050406030204" pitchFamily="18" charset="0"/>
                <a:cs typeface="Times New Roman" panose="02020603050405020304" pitchFamily="18" charset="0"/>
              </a:rPr>
              <a:t>Md. </a:t>
            </a:r>
            <a:r>
              <a:rPr lang="en-US" dirty="0" err="1">
                <a:latin typeface="Times New Roman" panose="02020603050405020304" pitchFamily="18" charset="0"/>
                <a:ea typeface="Cambria" panose="02040503050406030204" pitchFamily="18" charset="0"/>
                <a:cs typeface="Times New Roman" panose="02020603050405020304" pitchFamily="18" charset="0"/>
              </a:rPr>
              <a:t>Juel</a:t>
            </a:r>
            <a:r>
              <a:rPr lang="en-US" dirty="0">
                <a:latin typeface="Times New Roman" panose="02020603050405020304" pitchFamily="18" charset="0"/>
                <a:ea typeface="Cambria" panose="02040503050406030204" pitchFamily="18" charset="0"/>
                <a:cs typeface="Times New Roman" panose="02020603050405020304" pitchFamily="18" charset="0"/>
              </a:rPr>
              <a:t> Islam (CE2102023120)</a:t>
            </a:r>
          </a:p>
          <a:p>
            <a:pPr>
              <a:lnSpc>
                <a:spcPct val="150000"/>
              </a:lnSpc>
            </a:pPr>
            <a:r>
              <a:rPr lang="en-US" dirty="0">
                <a:latin typeface="Times New Roman" panose="02020603050405020304" pitchFamily="18" charset="0"/>
                <a:ea typeface="Cambria" panose="02040503050406030204" pitchFamily="18" charset="0"/>
                <a:cs typeface="Times New Roman" panose="02020603050405020304" pitchFamily="18" charset="0"/>
              </a:rPr>
              <a:t>Md. </a:t>
            </a:r>
            <a:r>
              <a:rPr lang="en-US" dirty="0" err="1">
                <a:latin typeface="Times New Roman" panose="02020603050405020304" pitchFamily="18" charset="0"/>
                <a:ea typeface="Cambria" panose="02040503050406030204" pitchFamily="18" charset="0"/>
                <a:cs typeface="Times New Roman" panose="02020603050405020304" pitchFamily="18" charset="0"/>
              </a:rPr>
              <a:t>Younus</a:t>
            </a:r>
            <a:r>
              <a:rPr lang="en-US" dirty="0">
                <a:latin typeface="Times New Roman" panose="02020603050405020304" pitchFamily="18" charset="0"/>
                <a:ea typeface="Cambria" panose="02040503050406030204" pitchFamily="18" charset="0"/>
                <a:cs typeface="Times New Roman" panose="02020603050405020304" pitchFamily="18" charset="0"/>
              </a:rPr>
              <a:t> </a:t>
            </a:r>
            <a:r>
              <a:rPr lang="en-US" dirty="0" err="1">
                <a:latin typeface="Times New Roman" panose="02020603050405020304" pitchFamily="18" charset="0"/>
                <a:ea typeface="Cambria" panose="02040503050406030204" pitchFamily="18" charset="0"/>
                <a:cs typeface="Times New Roman" panose="02020603050405020304" pitchFamily="18" charset="0"/>
              </a:rPr>
              <a:t>Hoque</a:t>
            </a:r>
            <a:r>
              <a:rPr lang="en-US" dirty="0">
                <a:latin typeface="Times New Roman" panose="02020603050405020304" pitchFamily="18" charset="0"/>
                <a:ea typeface="Cambria" panose="02040503050406030204" pitchFamily="18" charset="0"/>
                <a:cs typeface="Times New Roman" panose="02020603050405020304" pitchFamily="18" charset="0"/>
              </a:rPr>
              <a:t> (CE2102023173)</a:t>
            </a:r>
          </a:p>
          <a:p>
            <a:pPr>
              <a:lnSpc>
                <a:spcPct val="150000"/>
              </a:lnSpc>
            </a:pPr>
            <a:r>
              <a:rPr lang="en-US" dirty="0">
                <a:latin typeface="Times New Roman" panose="02020603050405020304" pitchFamily="18" charset="0"/>
                <a:ea typeface="Cambria" panose="02040503050406030204" pitchFamily="18" charset="0"/>
                <a:cs typeface="Times New Roman" panose="02020603050405020304" pitchFamily="18" charset="0"/>
              </a:rPr>
              <a:t>Md. </a:t>
            </a:r>
            <a:r>
              <a:rPr lang="en-US" dirty="0" err="1">
                <a:latin typeface="Times New Roman" panose="02020603050405020304" pitchFamily="18" charset="0"/>
                <a:ea typeface="Cambria" panose="02040503050406030204" pitchFamily="18" charset="0"/>
                <a:cs typeface="Times New Roman" panose="02020603050405020304" pitchFamily="18" charset="0"/>
              </a:rPr>
              <a:t>Zahurul</a:t>
            </a:r>
            <a:r>
              <a:rPr lang="en-US" dirty="0">
                <a:latin typeface="Times New Roman" panose="02020603050405020304" pitchFamily="18" charset="0"/>
                <a:ea typeface="Cambria" panose="02040503050406030204" pitchFamily="18" charset="0"/>
                <a:cs typeface="Times New Roman" panose="02020603050405020304" pitchFamily="18" charset="0"/>
              </a:rPr>
              <a:t> Islam (CE2101022105)</a:t>
            </a:r>
          </a:p>
          <a:p>
            <a:pPr>
              <a:lnSpc>
                <a:spcPct val="150000"/>
              </a:lnSpc>
            </a:pPr>
            <a:r>
              <a:rPr lang="en-US" dirty="0">
                <a:latin typeface="Times New Roman" panose="02020603050405020304" pitchFamily="18" charset="0"/>
                <a:ea typeface="Cambria" panose="02040503050406030204" pitchFamily="18" charset="0"/>
                <a:cs typeface="Times New Roman" panose="02020603050405020304" pitchFamily="18" charset="0"/>
              </a:rPr>
              <a:t>Md. </a:t>
            </a:r>
            <a:r>
              <a:rPr lang="en-US" dirty="0" err="1">
                <a:latin typeface="Times New Roman" panose="02020603050405020304" pitchFamily="18" charset="0"/>
                <a:ea typeface="Cambria" panose="02040503050406030204" pitchFamily="18" charset="0"/>
                <a:cs typeface="Times New Roman" panose="02020603050405020304" pitchFamily="18" charset="0"/>
              </a:rPr>
              <a:t>Sohel</a:t>
            </a:r>
            <a:r>
              <a:rPr lang="en-US" dirty="0">
                <a:latin typeface="Times New Roman" panose="02020603050405020304" pitchFamily="18" charset="0"/>
                <a:ea typeface="Cambria" panose="02040503050406030204" pitchFamily="18" charset="0"/>
                <a:cs typeface="Times New Roman" panose="02020603050405020304" pitchFamily="18" charset="0"/>
              </a:rPr>
              <a:t> (CE 21002023176)</a:t>
            </a:r>
          </a:p>
          <a:p>
            <a:pPr>
              <a:lnSpc>
                <a:spcPct val="150000"/>
              </a:lnSpc>
            </a:pPr>
            <a:endParaRPr lang="en-US" dirty="0">
              <a:latin typeface="Cambria" panose="02040503050406030204" pitchFamily="18" charset="0"/>
              <a:ea typeface="Cambria" panose="02040503050406030204" pitchFamily="18" charset="0"/>
            </a:endParaRPr>
          </a:p>
        </p:txBody>
      </p:sp>
      <p:cxnSp>
        <p:nvCxnSpPr>
          <p:cNvPr id="8" name="Straight Connector 7">
            <a:extLst>
              <a:ext uri="{FF2B5EF4-FFF2-40B4-BE49-F238E27FC236}">
                <a16:creationId xmlns:a16="http://schemas.microsoft.com/office/drawing/2014/main" id="{EB18CF0D-3FC2-4D20-A3F0-E9FC58830F06}"/>
              </a:ext>
            </a:extLst>
          </p:cNvPr>
          <p:cNvCxnSpPr/>
          <p:nvPr/>
        </p:nvCxnSpPr>
        <p:spPr>
          <a:xfrm>
            <a:off x="-62286" y="3960900"/>
            <a:ext cx="12192000" cy="0"/>
          </a:xfrm>
          <a:prstGeom prst="line">
            <a:avLst/>
          </a:prstGeom>
        </p:spPr>
        <p:style>
          <a:lnRef idx="3">
            <a:schemeClr val="dk1"/>
          </a:lnRef>
          <a:fillRef idx="0">
            <a:schemeClr val="dk1"/>
          </a:fillRef>
          <a:effectRef idx="2">
            <a:schemeClr val="dk1"/>
          </a:effectRef>
          <a:fontRef idx="minor">
            <a:schemeClr val="tx1"/>
          </a:fontRef>
        </p:style>
      </p:cxnSp>
      <p:pic>
        <p:nvPicPr>
          <p:cNvPr id="7" name="Picture 6">
            <a:extLst>
              <a:ext uri="{FF2B5EF4-FFF2-40B4-BE49-F238E27FC236}">
                <a16:creationId xmlns:a16="http://schemas.microsoft.com/office/drawing/2014/main" id="{097D7480-4424-46FB-97D0-7F4DFAC615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7600" y="412315"/>
            <a:ext cx="4876800" cy="1066800"/>
          </a:xfrm>
          <a:prstGeom prst="rect">
            <a:avLst/>
          </a:prstGeom>
        </p:spPr>
      </p:pic>
    </p:spTree>
    <p:extLst>
      <p:ext uri="{BB962C8B-B14F-4D97-AF65-F5344CB8AC3E}">
        <p14:creationId xmlns:p14="http://schemas.microsoft.com/office/powerpoint/2010/main" val="431205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0618" y="646331"/>
            <a:ext cx="10709054" cy="6239136"/>
          </a:xfrm>
          <a:prstGeom prst="rect">
            <a:avLst/>
          </a:prstGeom>
        </p:spPr>
      </p:pic>
      <p:sp>
        <p:nvSpPr>
          <p:cNvPr id="4" name="Rectangle 3"/>
          <p:cNvSpPr/>
          <p:nvPr/>
        </p:nvSpPr>
        <p:spPr>
          <a:xfrm>
            <a:off x="4669969" y="0"/>
            <a:ext cx="2852063" cy="646331"/>
          </a:xfrm>
          <a:prstGeom prst="rect">
            <a:avLst/>
          </a:prstGeom>
        </p:spPr>
        <p:txBody>
          <a:bodyPr wrap="none">
            <a:spAutoFit/>
          </a:bodyPr>
          <a:lstStyle/>
          <a:p>
            <a:pPr algn="ctr"/>
            <a:r>
              <a:rPr lang="en-US" sz="3600" b="1" dirty="0">
                <a:latin typeface="Times New Roman" panose="02020603050405020304" pitchFamily="18" charset="0"/>
                <a:cs typeface="Times New Roman" panose="02020603050405020304" pitchFamily="18" charset="0"/>
              </a:rPr>
              <a:t>Methodology</a:t>
            </a:r>
            <a:r>
              <a:rPr lang="en-US" b="1"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9428188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5635" y="893945"/>
            <a:ext cx="9117367" cy="5834445"/>
          </a:xfrm>
          <a:prstGeom prst="rect">
            <a:avLst/>
          </a:prstGeom>
        </p:spPr>
      </p:pic>
      <p:sp>
        <p:nvSpPr>
          <p:cNvPr id="4" name="Rectangle 3"/>
          <p:cNvSpPr/>
          <p:nvPr/>
        </p:nvSpPr>
        <p:spPr>
          <a:xfrm>
            <a:off x="4968850" y="247614"/>
            <a:ext cx="2929007" cy="646331"/>
          </a:xfrm>
          <a:prstGeom prst="rect">
            <a:avLst/>
          </a:prstGeom>
        </p:spPr>
        <p:txBody>
          <a:bodyPr wrap="none">
            <a:spAutoFit/>
          </a:bodyPr>
          <a:lstStyle/>
          <a:p>
            <a:pPr algn="ctr"/>
            <a:r>
              <a:rPr lang="en-US" sz="3600" b="1" dirty="0">
                <a:latin typeface="Times New Roman" panose="02020603050405020304" pitchFamily="18" charset="0"/>
                <a:cs typeface="Times New Roman" panose="02020603050405020304" pitchFamily="18" charset="0"/>
              </a:rPr>
              <a:t>Methodology:</a:t>
            </a:r>
          </a:p>
        </p:txBody>
      </p:sp>
    </p:spTree>
    <p:extLst>
      <p:ext uri="{BB962C8B-B14F-4D97-AF65-F5344CB8AC3E}">
        <p14:creationId xmlns:p14="http://schemas.microsoft.com/office/powerpoint/2010/main" val="6274795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070080" cy="6925672"/>
          </a:xfrm>
        </p:spPr>
        <p:txBody>
          <a:bodyPr>
            <a:normAutofit/>
          </a:bodyPr>
          <a:lstStyle/>
          <a:p>
            <a:pPr>
              <a:lnSpc>
                <a:spcPct val="100000"/>
              </a:lnSpc>
            </a:pPr>
            <a:r>
              <a:rPr lang="en-US" dirty="0"/>
              <a:t/>
            </a:r>
            <a:br>
              <a:rPr lang="en-US" dirty="0"/>
            </a:br>
            <a:r>
              <a:rPr lang="en-US" dirty="0"/>
              <a:t/>
            </a:r>
            <a:br>
              <a:rPr lang="en-US" dirty="0"/>
            </a:br>
            <a:r>
              <a:rPr lang="en-US" sz="1800" dirty="0">
                <a:solidFill>
                  <a:srgbClr val="00B050"/>
                </a:solidFill>
                <a:latin typeface="Times New Roman" panose="02020603050405020304" pitchFamily="18" charset="0"/>
                <a:cs typeface="Times New Roman" panose="02020603050405020304" pitchFamily="18" charset="0"/>
              </a:rPr>
              <a:t>Manual counting method:</a:t>
            </a:r>
            <a:br>
              <a:rPr lang="en-US" sz="1800" dirty="0">
                <a:solidFill>
                  <a:srgbClr val="00B050"/>
                </a:solidFill>
                <a:latin typeface="Times New Roman" panose="02020603050405020304" pitchFamily="18" charset="0"/>
                <a:cs typeface="Times New Roman" panose="02020603050405020304" pitchFamily="18" charset="0"/>
              </a:rPr>
            </a:br>
            <a:r>
              <a:rPr lang="en-US" sz="1800" dirty="0">
                <a:solidFill>
                  <a:srgbClr val="00B050"/>
                </a:solidFill>
                <a:latin typeface="Times New Roman" panose="02020603050405020304" pitchFamily="18" charset="0"/>
                <a:cs typeface="Times New Roman" panose="02020603050405020304" pitchFamily="18" charset="0"/>
              </a:rPr>
              <a:t/>
            </a:r>
            <a:br>
              <a:rPr lang="en-US" sz="1800" dirty="0">
                <a:solidFill>
                  <a:srgbClr val="00B050"/>
                </a:solidFill>
                <a:latin typeface="Times New Roman" panose="02020603050405020304" pitchFamily="18" charset="0"/>
                <a:cs typeface="Times New Roman" panose="02020603050405020304" pitchFamily="18" charset="0"/>
              </a:rPr>
            </a:br>
            <a:r>
              <a:rPr lang="en-US" sz="1800" dirty="0">
                <a:solidFill>
                  <a:srgbClr val="00B050"/>
                </a:solidFill>
                <a:latin typeface="Times New Roman" panose="02020603050405020304" pitchFamily="18" charset="0"/>
                <a:cs typeface="Times New Roman" panose="02020603050405020304" pitchFamily="18" charset="0"/>
              </a:rPr>
              <a:t>There are two types of manual counting :</a:t>
            </a:r>
            <a:br>
              <a:rPr lang="en-US" sz="1800" dirty="0">
                <a:solidFill>
                  <a:srgbClr val="00B050"/>
                </a:solidFill>
                <a:latin typeface="Times New Roman" panose="02020603050405020304" pitchFamily="18" charset="0"/>
                <a:cs typeface="Times New Roman" panose="02020603050405020304" pitchFamily="18" charset="0"/>
              </a:rPr>
            </a:br>
            <a:r>
              <a:rPr lang="en-US" sz="1800" dirty="0">
                <a:solidFill>
                  <a:srgbClr val="00B050"/>
                </a:solidFill>
                <a:latin typeface="Times New Roman" panose="02020603050405020304" pitchFamily="18" charset="0"/>
                <a:cs typeface="Times New Roman" panose="02020603050405020304" pitchFamily="18" charset="0"/>
              </a:rPr>
              <a:t>1.Direct method.</a:t>
            </a:r>
            <a:br>
              <a:rPr lang="en-US" sz="1800" dirty="0">
                <a:solidFill>
                  <a:srgbClr val="00B050"/>
                </a:solidFill>
                <a:latin typeface="Times New Roman" panose="02020603050405020304" pitchFamily="18" charset="0"/>
                <a:cs typeface="Times New Roman" panose="02020603050405020304" pitchFamily="18" charset="0"/>
              </a:rPr>
            </a:br>
            <a:r>
              <a:rPr lang="en-US" sz="1800" dirty="0">
                <a:solidFill>
                  <a:srgbClr val="00B050"/>
                </a:solidFill>
                <a:latin typeface="Times New Roman" panose="02020603050405020304" pitchFamily="18" charset="0"/>
                <a:cs typeface="Times New Roman" panose="02020603050405020304" pitchFamily="18" charset="0"/>
              </a:rPr>
              <a:t>2.Indirect method.</a:t>
            </a:r>
            <a:br>
              <a:rPr lang="en-US" sz="1800" dirty="0">
                <a:solidFill>
                  <a:srgbClr val="00B050"/>
                </a:solidFill>
                <a:latin typeface="Times New Roman" panose="02020603050405020304" pitchFamily="18" charset="0"/>
                <a:cs typeface="Times New Roman" panose="02020603050405020304" pitchFamily="18" charset="0"/>
              </a:rPr>
            </a:br>
            <a:r>
              <a:rPr lang="en-US" sz="1800" dirty="0">
                <a:solidFill>
                  <a:srgbClr val="00B050"/>
                </a:solidFill>
                <a:latin typeface="Times New Roman" panose="02020603050405020304" pitchFamily="18" charset="0"/>
                <a:cs typeface="Times New Roman" panose="02020603050405020304" pitchFamily="18" charset="0"/>
              </a:rPr>
              <a:t/>
            </a:r>
            <a:br>
              <a:rPr lang="en-US" sz="1800" dirty="0">
                <a:solidFill>
                  <a:srgbClr val="00B050"/>
                </a:solidFill>
                <a:latin typeface="Times New Roman" panose="02020603050405020304" pitchFamily="18" charset="0"/>
                <a:cs typeface="Times New Roman" panose="02020603050405020304" pitchFamily="18" charset="0"/>
              </a:rPr>
            </a:br>
            <a:r>
              <a:rPr lang="en-US" sz="1800" dirty="0">
                <a:solidFill>
                  <a:srgbClr val="00B050"/>
                </a:solidFill>
                <a:latin typeface="Times New Roman" panose="02020603050405020304" pitchFamily="18" charset="0"/>
                <a:cs typeface="Times New Roman" panose="02020603050405020304" pitchFamily="18" charset="0"/>
              </a:rPr>
              <a:t>1.Direct method: Data is counted by using hand tally manual counter. Data is recorded by five dash system.</a:t>
            </a:r>
            <a:br>
              <a:rPr lang="en-US" sz="1800" dirty="0">
                <a:solidFill>
                  <a:srgbClr val="00B050"/>
                </a:solidFill>
                <a:latin typeface="Times New Roman" panose="02020603050405020304" pitchFamily="18" charset="0"/>
                <a:cs typeface="Times New Roman" panose="02020603050405020304" pitchFamily="18" charset="0"/>
              </a:rPr>
            </a:br>
            <a:r>
              <a:rPr lang="en-US" sz="1800" dirty="0">
                <a:solidFill>
                  <a:srgbClr val="00B050"/>
                </a:solidFill>
                <a:latin typeface="Times New Roman" panose="02020603050405020304" pitchFamily="18" charset="0"/>
                <a:cs typeface="Times New Roman" panose="02020603050405020304" pitchFamily="18" charset="0"/>
              </a:rPr>
              <a:t/>
            </a:r>
            <a:br>
              <a:rPr lang="en-US" sz="1800" dirty="0">
                <a:solidFill>
                  <a:srgbClr val="00B050"/>
                </a:solidFill>
                <a:latin typeface="Times New Roman" panose="02020603050405020304" pitchFamily="18" charset="0"/>
                <a:cs typeface="Times New Roman" panose="02020603050405020304" pitchFamily="18" charset="0"/>
              </a:rPr>
            </a:br>
            <a:r>
              <a:rPr lang="en-US" sz="1800" dirty="0">
                <a:solidFill>
                  <a:srgbClr val="00B050"/>
                </a:solidFill>
                <a:latin typeface="Times New Roman" panose="02020603050405020304" pitchFamily="18" charset="0"/>
                <a:cs typeface="Times New Roman" panose="02020603050405020304" pitchFamily="18" charset="0"/>
              </a:rPr>
              <a:t>2.Indirect method: in this method ,data is collected using video camera, video is captured for long time and data is collected later.</a:t>
            </a:r>
            <a:r>
              <a:rPr lang="en-US" sz="2000" dirty="0">
                <a:solidFill>
                  <a:srgbClr val="00B0F0"/>
                </a:solidFill>
                <a:latin typeface="Times New Roman" panose="02020603050405020304" pitchFamily="18" charset="0"/>
                <a:cs typeface="Times New Roman" panose="02020603050405020304" pitchFamily="18" charset="0"/>
              </a:rPr>
              <a:t/>
            </a:r>
            <a:br>
              <a:rPr lang="en-US" sz="2000" dirty="0">
                <a:solidFill>
                  <a:srgbClr val="00B0F0"/>
                </a:solidFill>
                <a:latin typeface="Times New Roman" panose="02020603050405020304" pitchFamily="18" charset="0"/>
                <a:cs typeface="Times New Roman" panose="02020603050405020304" pitchFamily="18" charset="0"/>
              </a:rPr>
            </a:br>
            <a:r>
              <a:rPr lang="en-US" dirty="0">
                <a:solidFill>
                  <a:srgbClr val="00B0F0"/>
                </a:solidFill>
              </a:rPr>
              <a:t> </a:t>
            </a:r>
            <a:r>
              <a:rPr lang="en-US" dirty="0"/>
              <a:t/>
            </a:r>
            <a:br>
              <a:rPr lang="en-US" dirty="0"/>
            </a:br>
            <a:endParaRPr lang="en-US" dirty="0"/>
          </a:p>
        </p:txBody>
      </p:sp>
      <p:sp>
        <p:nvSpPr>
          <p:cNvPr id="3" name="Rectangle 2"/>
          <p:cNvSpPr/>
          <p:nvPr/>
        </p:nvSpPr>
        <p:spPr>
          <a:xfrm>
            <a:off x="4519049" y="367969"/>
            <a:ext cx="2852063" cy="646331"/>
          </a:xfrm>
          <a:prstGeom prst="rect">
            <a:avLst/>
          </a:prstGeom>
        </p:spPr>
        <p:txBody>
          <a:bodyPr wrap="none">
            <a:spAutoFit/>
          </a:bodyPr>
          <a:lstStyle/>
          <a:p>
            <a:pPr algn="ctr"/>
            <a:r>
              <a:rPr lang="en-US" sz="3600" b="1" dirty="0">
                <a:latin typeface="Times New Roman" panose="02020603050405020304" pitchFamily="18" charset="0"/>
                <a:cs typeface="Times New Roman" panose="02020603050405020304" pitchFamily="18" charset="0"/>
              </a:rPr>
              <a:t>Methodology</a:t>
            </a:r>
            <a:r>
              <a:rPr lang="en-US" b="1"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5895550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344768"/>
          </a:xfrm>
        </p:spPr>
        <p:txBody>
          <a:bodyPr/>
          <a:lstStyle/>
          <a:p>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365124"/>
            <a:ext cx="10515600" cy="64928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098953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889" y="770619"/>
            <a:ext cx="10013271" cy="6019896"/>
          </a:xfrm>
          <a:prstGeom prst="rect">
            <a:avLst/>
          </a:prstGeom>
        </p:spPr>
      </p:pic>
      <p:sp>
        <p:nvSpPr>
          <p:cNvPr id="4" name="Rectangle 3"/>
          <p:cNvSpPr/>
          <p:nvPr/>
        </p:nvSpPr>
        <p:spPr>
          <a:xfrm>
            <a:off x="5009825" y="124288"/>
            <a:ext cx="2775119" cy="646331"/>
          </a:xfrm>
          <a:prstGeom prst="rect">
            <a:avLst/>
          </a:prstGeom>
        </p:spPr>
        <p:txBody>
          <a:bodyPr wrap="none">
            <a:spAutoFit/>
          </a:bodyPr>
          <a:lstStyle/>
          <a:p>
            <a:r>
              <a:rPr lang="en-US" sz="3600" b="1" dirty="0">
                <a:latin typeface="Times New Roman" panose="02020603050405020304" pitchFamily="18" charset="0"/>
                <a:cs typeface="Times New Roman" panose="02020603050405020304" pitchFamily="18" charset="0"/>
              </a:rPr>
              <a:t>Methodology</a:t>
            </a:r>
            <a:endParaRPr lang="en-US" sz="3600" dirty="0"/>
          </a:p>
        </p:txBody>
      </p:sp>
    </p:spTree>
    <p:extLst>
      <p:ext uri="{BB962C8B-B14F-4D97-AF65-F5344CB8AC3E}">
        <p14:creationId xmlns:p14="http://schemas.microsoft.com/office/powerpoint/2010/main" val="13930277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729" y="365125"/>
            <a:ext cx="11590985" cy="6280374"/>
          </a:xfrm>
        </p:spPr>
        <p:txBody>
          <a:bodyPr/>
          <a:lstStyle/>
          <a:p>
            <a:r>
              <a:rPr lang="en-US" dirty="0"/>
              <a:t/>
            </a:r>
            <a:br>
              <a:rPr lang="en-US" dirty="0"/>
            </a:br>
            <a:endParaRPr lang="en-US" dirty="0"/>
          </a:p>
        </p:txBody>
      </p:sp>
      <p:pic>
        <p:nvPicPr>
          <p:cNvPr id="3" name="Picture 2"/>
          <p:cNvPicPr>
            <a:picLocks noChangeAspect="1"/>
          </p:cNvPicPr>
          <p:nvPr/>
        </p:nvPicPr>
        <p:blipFill>
          <a:blip r:embed="rId2"/>
          <a:stretch>
            <a:fillRect/>
          </a:stretch>
        </p:blipFill>
        <p:spPr>
          <a:xfrm>
            <a:off x="4494960" y="1425181"/>
            <a:ext cx="7375340" cy="4919729"/>
          </a:xfrm>
          <a:prstGeom prst="rect">
            <a:avLst/>
          </a:prstGeom>
        </p:spPr>
      </p:pic>
      <p:sp>
        <p:nvSpPr>
          <p:cNvPr id="5" name="TextBox 4"/>
          <p:cNvSpPr txBox="1"/>
          <p:nvPr/>
        </p:nvSpPr>
        <p:spPr>
          <a:xfrm>
            <a:off x="1180407" y="170485"/>
            <a:ext cx="10490662" cy="954107"/>
          </a:xfrm>
          <a:prstGeom prst="rect">
            <a:avLst/>
          </a:prstGeom>
          <a:noFill/>
        </p:spPr>
        <p:txBody>
          <a:bodyPr wrap="square" rtlCol="0">
            <a:spAutoFit/>
          </a:bodyPr>
          <a:lstStyle/>
          <a:p>
            <a:pPr algn="ctr"/>
            <a:r>
              <a:rPr lang="en-US" sz="3600" b="1" dirty="0">
                <a:latin typeface="Times New Roman" panose="02020603050405020304" pitchFamily="18" charset="0"/>
                <a:cs typeface="Times New Roman" panose="02020603050405020304" pitchFamily="18" charset="0"/>
              </a:rPr>
              <a:t>Data Collection</a:t>
            </a:r>
          </a:p>
          <a:p>
            <a:pPr algn="ctr"/>
            <a:r>
              <a:rPr lang="en-US" sz="2000" dirty="0">
                <a:latin typeface="Times New Roman" panose="02020603050405020304" pitchFamily="18" charset="0"/>
                <a:cs typeface="Times New Roman" panose="02020603050405020304" pitchFamily="18" charset="0"/>
              </a:rPr>
              <a:t>Survey Area</a:t>
            </a:r>
          </a:p>
        </p:txBody>
      </p:sp>
      <p:sp>
        <p:nvSpPr>
          <p:cNvPr id="6" name="Rectangle 5"/>
          <p:cNvSpPr/>
          <p:nvPr/>
        </p:nvSpPr>
        <p:spPr>
          <a:xfrm>
            <a:off x="347729" y="1639822"/>
            <a:ext cx="4352474" cy="584775"/>
          </a:xfrm>
          <a:prstGeom prst="rect">
            <a:avLst/>
          </a:prstGeom>
        </p:spPr>
        <p:txBody>
          <a:bodyPr wrap="none">
            <a:spAutoFit/>
          </a:bodyPr>
          <a:lstStyle/>
          <a:p>
            <a:r>
              <a:rPr lang="en-US" sz="1600" dirty="0">
                <a:latin typeface="Times New Roman" panose="02020603050405020304" pitchFamily="18" charset="0"/>
                <a:cs typeface="Times New Roman" panose="02020603050405020304" pitchFamily="18" charset="0"/>
              </a:rPr>
              <a:t>Data collected: </a:t>
            </a:r>
            <a:r>
              <a:rPr lang="en-US" sz="1600" dirty="0" err="1">
                <a:latin typeface="Times New Roman" panose="02020603050405020304" pitchFamily="18" charset="0"/>
                <a:cs typeface="Times New Roman" panose="02020603050405020304" pitchFamily="18" charset="0"/>
              </a:rPr>
              <a:t>Ecb</a:t>
            </a:r>
            <a:r>
              <a:rPr lang="en-US" sz="1600" dirty="0">
                <a:latin typeface="Times New Roman" panose="02020603050405020304" pitchFamily="18" charset="0"/>
                <a:cs typeface="Times New Roman" panose="02020603050405020304" pitchFamily="18" charset="0"/>
              </a:rPr>
              <a:t>  to </a:t>
            </a:r>
            <a:r>
              <a:rPr lang="en-US" sz="1600" dirty="0" err="1">
                <a:latin typeface="Times New Roman" panose="02020603050405020304" pitchFamily="18" charset="0"/>
                <a:cs typeface="Times New Roman" panose="02020603050405020304" pitchFamily="18" charset="0"/>
              </a:rPr>
              <a:t>Kalsi</a:t>
            </a:r>
            <a:r>
              <a:rPr lang="en-US" sz="1600" dirty="0">
                <a:latin typeface="Times New Roman" panose="02020603050405020304" pitchFamily="18" charset="0"/>
                <a:cs typeface="Times New Roman" panose="02020603050405020304" pitchFamily="18" charset="0"/>
              </a:rPr>
              <a:t> Highway Junction . </a:t>
            </a:r>
          </a:p>
          <a:p>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Kalsi</a:t>
            </a:r>
            <a:r>
              <a:rPr lang="en-US" sz="1600" dirty="0">
                <a:latin typeface="Times New Roman" panose="02020603050405020304" pitchFamily="18" charset="0"/>
                <a:cs typeface="Times New Roman" panose="02020603050405020304" pitchFamily="18" charset="0"/>
              </a:rPr>
              <a:t> to </a:t>
            </a:r>
            <a:r>
              <a:rPr lang="en-US" sz="1600" dirty="0" err="1">
                <a:latin typeface="Times New Roman" panose="02020603050405020304" pitchFamily="18" charset="0"/>
                <a:cs typeface="Times New Roman" panose="02020603050405020304" pitchFamily="18" charset="0"/>
              </a:rPr>
              <a:t>Ecb</a:t>
            </a:r>
            <a:r>
              <a:rPr lang="en-US" sz="1600" dirty="0">
                <a:latin typeface="Times New Roman" panose="02020603050405020304" pitchFamily="18" charset="0"/>
                <a:cs typeface="Times New Roman" panose="02020603050405020304" pitchFamily="18" charset="0"/>
              </a:rPr>
              <a:t> Highway Junction.</a:t>
            </a:r>
            <a:endParaRPr lang="en-US" sz="1600" dirty="0"/>
          </a:p>
        </p:txBody>
      </p:sp>
    </p:spTree>
    <p:extLst>
      <p:ext uri="{BB962C8B-B14F-4D97-AF65-F5344CB8AC3E}">
        <p14:creationId xmlns:p14="http://schemas.microsoft.com/office/powerpoint/2010/main" val="25464608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638860"/>
          </a:xfrm>
        </p:spPr>
        <p:txBody>
          <a:bodyPr/>
          <a:lstStyle/>
          <a:p>
            <a:pPr marL="571500" indent="-571500">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Data collection histories:</a:t>
            </a:r>
            <a:br>
              <a:rPr lang="en-US" sz="24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 Site &amp; Location: </a:t>
            </a:r>
            <a:r>
              <a:rPr lang="en-US" sz="1800" dirty="0">
                <a:latin typeface="Times New Roman" panose="02020603050405020304" pitchFamily="18" charset="0"/>
                <a:cs typeface="Times New Roman" panose="02020603050405020304" pitchFamily="18" charset="0"/>
              </a:rPr>
              <a:t>ECB to KALSI </a:t>
            </a:r>
            <a:r>
              <a:rPr lang="en-US" sz="2000" dirty="0">
                <a:latin typeface="Times New Roman" panose="02020603050405020304" pitchFamily="18" charset="0"/>
                <a:cs typeface="Times New Roman" panose="02020603050405020304" pitchFamily="18" charset="0"/>
              </a:rPr>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*Observation: One directional classified  vehicle count.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 *Date: 29-.11-2024 TO 03-12-24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 Time: 10.45am – 11.0AM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*Duration: (15) min.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*weather condition: hot and humid day</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*Equipment's: stop watch, pencil, eraser, tally sheet(field data sheet),clip board</a:t>
            </a:r>
            <a:r>
              <a:rPr lang="en-US" sz="2000" dirty="0"/>
              <a:t>.</a:t>
            </a:r>
          </a:p>
        </p:txBody>
      </p:sp>
      <p:sp>
        <p:nvSpPr>
          <p:cNvPr id="3" name="Rectangle 2"/>
          <p:cNvSpPr/>
          <p:nvPr/>
        </p:nvSpPr>
        <p:spPr>
          <a:xfrm>
            <a:off x="4303439" y="524924"/>
            <a:ext cx="3313728" cy="646331"/>
          </a:xfrm>
          <a:prstGeom prst="rect">
            <a:avLst/>
          </a:prstGeom>
        </p:spPr>
        <p:txBody>
          <a:bodyPr wrap="none">
            <a:spAutoFit/>
          </a:bodyPr>
          <a:lstStyle/>
          <a:p>
            <a:r>
              <a:rPr lang="en-US" sz="3600" b="1" dirty="0">
                <a:latin typeface="Times New Roman" panose="02020603050405020304" pitchFamily="18" charset="0"/>
                <a:cs typeface="Times New Roman" panose="02020603050405020304" pitchFamily="18" charset="0"/>
              </a:rPr>
              <a:t>Data Collection</a:t>
            </a:r>
            <a:r>
              <a:rPr lang="en-US" dirty="0">
                <a:latin typeface="Times New Roman" panose="02020603050405020304" pitchFamily="18" charset="0"/>
                <a:cs typeface="Times New Roman" panose="02020603050405020304" pitchFamily="18" charset="0"/>
              </a:rPr>
              <a:t>:</a:t>
            </a:r>
            <a:endParaRPr lang="en-US" dirty="0"/>
          </a:p>
        </p:txBody>
      </p:sp>
    </p:spTree>
    <p:extLst>
      <p:ext uri="{BB962C8B-B14F-4D97-AF65-F5344CB8AC3E}">
        <p14:creationId xmlns:p14="http://schemas.microsoft.com/office/powerpoint/2010/main" val="4247715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319010"/>
          </a:xfrm>
        </p:spPr>
        <p:txBody>
          <a:bodyPr>
            <a:normAutofit/>
          </a:bodyPr>
          <a:lstStyle/>
          <a:p>
            <a:pPr>
              <a:lnSpc>
                <a:spcPct val="150000"/>
              </a:lnSpc>
            </a:pPr>
            <a:r>
              <a:rPr lang="en-US" sz="2000" dirty="0">
                <a:latin typeface="Times New Roman" panose="02020603050405020304" pitchFamily="18" charset="0"/>
                <a:cs typeface="Times New Roman" panose="02020603050405020304" pitchFamily="18" charset="0"/>
              </a:rPr>
              <a:t>Procedure of work:</a:t>
            </a:r>
            <a:r>
              <a:rPr lang="en-US" sz="3600" b="1" u="sng" dirty="0"/>
              <a:t/>
            </a:r>
            <a:br>
              <a:rPr lang="en-US" sz="3600" b="1" u="sng" dirty="0"/>
            </a:br>
            <a:r>
              <a:rPr lang="en-US" sz="2000" dirty="0">
                <a:latin typeface="Times New Roman" panose="02020603050405020304" pitchFamily="18" charset="0"/>
                <a:cs typeface="Times New Roman" panose="02020603050405020304" pitchFamily="18" charset="0"/>
              </a:rPr>
              <a:t>Counting Date: Counting from November 29, 2024, To December 3, 2024.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Counting Period:(15) min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Time schedule: Starting at 10:45 am and ending at 8:00 pm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Vehicle Types: Bus, Truck, Private Car and CNG and others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Method: Manual Method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Equipment’s : Data Sheet, Stop Watch, Calculator.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Survey Location: ECB Chatter to </a:t>
            </a:r>
            <a:r>
              <a:rPr lang="en-US" sz="2000" dirty="0" err="1">
                <a:latin typeface="Times New Roman" panose="02020603050405020304" pitchFamily="18" charset="0"/>
                <a:cs typeface="Times New Roman" panose="02020603050405020304" pitchFamily="18" charset="0"/>
              </a:rPr>
              <a:t>Kalshi</a:t>
            </a:r>
            <a:r>
              <a:rPr lang="en-US" sz="2000" dirty="0">
                <a:latin typeface="Times New Roman" panose="02020603050405020304" pitchFamily="18" charset="0"/>
                <a:cs typeface="Times New Roman" panose="02020603050405020304" pitchFamily="18" charset="0"/>
              </a:rPr>
              <a:t> Dhaka Highway intersect.</a:t>
            </a:r>
          </a:p>
        </p:txBody>
      </p:sp>
      <p:sp>
        <p:nvSpPr>
          <p:cNvPr id="3" name="Rectangle 2"/>
          <p:cNvSpPr/>
          <p:nvPr/>
        </p:nvSpPr>
        <p:spPr>
          <a:xfrm>
            <a:off x="4628323" y="951051"/>
            <a:ext cx="3334567" cy="646331"/>
          </a:xfrm>
          <a:prstGeom prst="rect">
            <a:avLst/>
          </a:prstGeom>
        </p:spPr>
        <p:txBody>
          <a:bodyPr wrap="none">
            <a:spAutoFit/>
          </a:bodyPr>
          <a:lstStyle/>
          <a:p>
            <a:r>
              <a:rPr lang="en-US" sz="3600" b="1" dirty="0">
                <a:latin typeface="Times New Roman" panose="02020603050405020304" pitchFamily="18" charset="0"/>
                <a:cs typeface="Times New Roman" panose="02020603050405020304" pitchFamily="18" charset="0"/>
              </a:rPr>
              <a:t>Data Collection</a:t>
            </a:r>
            <a:r>
              <a:rPr lang="en-US" sz="2400" dirty="0">
                <a:latin typeface="Times New Roman" panose="02020603050405020304" pitchFamily="18" charset="0"/>
                <a:cs typeface="Times New Roman" panose="02020603050405020304" pitchFamily="18" charset="0"/>
              </a:rPr>
              <a:t>:</a:t>
            </a:r>
            <a:endParaRPr lang="en-US" sz="2400" dirty="0"/>
          </a:p>
        </p:txBody>
      </p:sp>
    </p:spTree>
    <p:extLst>
      <p:ext uri="{BB962C8B-B14F-4D97-AF65-F5344CB8AC3E}">
        <p14:creationId xmlns:p14="http://schemas.microsoft.com/office/powerpoint/2010/main" val="7035346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293252"/>
          </a:xfrm>
        </p:spPr>
        <p:txBody>
          <a:bodyPr/>
          <a:lstStyle/>
          <a:p>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365124"/>
            <a:ext cx="10515599" cy="6100069"/>
          </a:xfrm>
          <a:prstGeom prst="rect">
            <a:avLst/>
          </a:prstGeom>
        </p:spPr>
      </p:pic>
    </p:spTree>
    <p:extLst>
      <p:ext uri="{BB962C8B-B14F-4D97-AF65-F5344CB8AC3E}">
        <p14:creationId xmlns:p14="http://schemas.microsoft.com/office/powerpoint/2010/main" val="11901549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4035480583"/>
              </p:ext>
            </p:extLst>
          </p:nvPr>
        </p:nvGraphicFramePr>
        <p:xfrm>
          <a:off x="601955" y="2094729"/>
          <a:ext cx="10574868" cy="3207459"/>
        </p:xfrm>
        <a:graphic>
          <a:graphicData uri="http://schemas.openxmlformats.org/drawingml/2006/table">
            <a:tbl>
              <a:tblPr firstRow="1" firstCol="1" lastRow="1" lastCol="1" bandRow="1" bandCol="1">
                <a:tableStyleId>{5C22544A-7EE6-4342-B048-85BDC9FD1C3A}</a:tableStyleId>
              </a:tblPr>
              <a:tblGrid>
                <a:gridCol w="2230564">
                  <a:extLst>
                    <a:ext uri="{9D8B030D-6E8A-4147-A177-3AD203B41FA5}">
                      <a16:colId xmlns:a16="http://schemas.microsoft.com/office/drawing/2014/main" val="20000"/>
                    </a:ext>
                  </a:extLst>
                </a:gridCol>
                <a:gridCol w="1236193">
                  <a:extLst>
                    <a:ext uri="{9D8B030D-6E8A-4147-A177-3AD203B41FA5}">
                      <a16:colId xmlns:a16="http://schemas.microsoft.com/office/drawing/2014/main" val="20001"/>
                    </a:ext>
                  </a:extLst>
                </a:gridCol>
                <a:gridCol w="1244222">
                  <a:extLst>
                    <a:ext uri="{9D8B030D-6E8A-4147-A177-3AD203B41FA5}">
                      <a16:colId xmlns:a16="http://schemas.microsoft.com/office/drawing/2014/main" val="20002"/>
                    </a:ext>
                  </a:extLst>
                </a:gridCol>
                <a:gridCol w="1522162">
                  <a:extLst>
                    <a:ext uri="{9D8B030D-6E8A-4147-A177-3AD203B41FA5}">
                      <a16:colId xmlns:a16="http://schemas.microsoft.com/office/drawing/2014/main" val="20003"/>
                    </a:ext>
                  </a:extLst>
                </a:gridCol>
                <a:gridCol w="1168963">
                  <a:extLst>
                    <a:ext uri="{9D8B030D-6E8A-4147-A177-3AD203B41FA5}">
                      <a16:colId xmlns:a16="http://schemas.microsoft.com/office/drawing/2014/main" val="20004"/>
                    </a:ext>
                  </a:extLst>
                </a:gridCol>
                <a:gridCol w="932162">
                  <a:extLst>
                    <a:ext uri="{9D8B030D-6E8A-4147-A177-3AD203B41FA5}">
                      <a16:colId xmlns:a16="http://schemas.microsoft.com/office/drawing/2014/main" val="20005"/>
                    </a:ext>
                  </a:extLst>
                </a:gridCol>
                <a:gridCol w="1268303">
                  <a:extLst>
                    <a:ext uri="{9D8B030D-6E8A-4147-A177-3AD203B41FA5}">
                      <a16:colId xmlns:a16="http://schemas.microsoft.com/office/drawing/2014/main" val="20006"/>
                    </a:ext>
                  </a:extLst>
                </a:gridCol>
                <a:gridCol w="972299">
                  <a:extLst>
                    <a:ext uri="{9D8B030D-6E8A-4147-A177-3AD203B41FA5}">
                      <a16:colId xmlns:a16="http://schemas.microsoft.com/office/drawing/2014/main" val="20007"/>
                    </a:ext>
                  </a:extLst>
                </a:gridCol>
              </a:tblGrid>
              <a:tr h="586582">
                <a:tc>
                  <a:txBody>
                    <a:bodyPr/>
                    <a:lstStyle/>
                    <a:p>
                      <a:pPr marL="0" marR="3175" algn="ctr">
                        <a:lnSpc>
                          <a:spcPts val="1340"/>
                        </a:lnSpc>
                        <a:spcBef>
                          <a:spcPts val="0"/>
                        </a:spcBef>
                        <a:spcAft>
                          <a:spcPts val="0"/>
                        </a:spcAft>
                      </a:pPr>
                      <a:r>
                        <a:rPr lang="en-US" sz="1200" spc="-10" dirty="0">
                          <a:effectLst/>
                        </a:rPr>
                        <a:t>Time</a:t>
                      </a:r>
                      <a:r>
                        <a:rPr lang="en-US" sz="1200" spc="-55" dirty="0">
                          <a:effectLst/>
                        </a:rPr>
                        <a:t> </a:t>
                      </a:r>
                      <a:r>
                        <a:rPr lang="en-US" sz="1200" spc="-10" dirty="0">
                          <a:effectLst/>
                        </a:rPr>
                        <a:t>Interval</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50165" marR="3810" algn="ctr">
                        <a:lnSpc>
                          <a:spcPts val="1340"/>
                        </a:lnSpc>
                        <a:spcBef>
                          <a:spcPts val="0"/>
                        </a:spcBef>
                        <a:spcAft>
                          <a:spcPts val="0"/>
                        </a:spcAft>
                      </a:pPr>
                      <a:r>
                        <a:rPr lang="en-US" sz="1200" spc="-25" dirty="0">
                          <a:effectLst/>
                        </a:rPr>
                        <a:t>Bus</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07950" marR="1905" algn="ctr">
                        <a:lnSpc>
                          <a:spcPts val="1340"/>
                        </a:lnSpc>
                        <a:spcBef>
                          <a:spcPts val="0"/>
                        </a:spcBef>
                        <a:spcAft>
                          <a:spcPts val="0"/>
                        </a:spcAft>
                      </a:pPr>
                      <a:r>
                        <a:rPr lang="en-US" sz="1200" spc="-10">
                          <a:effectLst/>
                        </a:rPr>
                        <a:t>Truck</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4770" marR="0" algn="ctr">
                        <a:lnSpc>
                          <a:spcPts val="1340"/>
                        </a:lnSpc>
                        <a:spcBef>
                          <a:spcPts val="0"/>
                        </a:spcBef>
                        <a:spcAft>
                          <a:spcPts val="0"/>
                        </a:spcAft>
                      </a:pPr>
                      <a:r>
                        <a:rPr lang="en-US" sz="1200">
                          <a:effectLst/>
                        </a:rPr>
                        <a:t>Private</a:t>
                      </a:r>
                      <a:r>
                        <a:rPr lang="en-US" sz="1200" spc="-75">
                          <a:effectLst/>
                        </a:rPr>
                        <a:t> </a:t>
                      </a:r>
                      <a:r>
                        <a:rPr lang="en-US" sz="1200" spc="-25">
                          <a:effectLst/>
                        </a:rPr>
                        <a:t>Car</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5240" marR="48895" algn="ctr">
                        <a:lnSpc>
                          <a:spcPts val="1340"/>
                        </a:lnSpc>
                        <a:spcBef>
                          <a:spcPts val="0"/>
                        </a:spcBef>
                        <a:spcAft>
                          <a:spcPts val="0"/>
                        </a:spcAft>
                      </a:pPr>
                      <a:r>
                        <a:rPr lang="en-US" sz="1200" spc="-20">
                          <a:effectLst/>
                        </a:rPr>
                        <a:t>CNG/</a:t>
                      </a:r>
                      <a:endParaRPr lang="en-US" sz="1100">
                        <a:effectLst/>
                      </a:endParaRPr>
                    </a:p>
                    <a:p>
                      <a:pPr marL="14605" marR="48895" algn="ctr">
                        <a:spcBef>
                          <a:spcPts val="0"/>
                        </a:spcBef>
                        <a:spcAft>
                          <a:spcPts val="0"/>
                        </a:spcAft>
                      </a:pPr>
                      <a:r>
                        <a:rPr lang="en-US" sz="1200" spc="-10">
                          <a:effectLst/>
                        </a:rPr>
                        <a:t>Rikshaw</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51765" marR="81915" indent="-45720" algn="ctr">
                        <a:spcBef>
                          <a:spcPts val="0"/>
                        </a:spcBef>
                        <a:spcAft>
                          <a:spcPts val="0"/>
                        </a:spcAft>
                      </a:pPr>
                      <a:r>
                        <a:rPr lang="en-US" sz="1200" spc="-30">
                          <a:effectLst/>
                        </a:rPr>
                        <a:t>Motor </a:t>
                      </a:r>
                      <a:r>
                        <a:rPr lang="en-US" sz="1200" spc="-10">
                          <a:effectLst/>
                        </a:rPr>
                        <a:t>cycle</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81915" marR="0" indent="182880" algn="ctr">
                        <a:spcBef>
                          <a:spcPts val="0"/>
                        </a:spcBef>
                        <a:spcAft>
                          <a:spcPts val="0"/>
                        </a:spcAft>
                      </a:pPr>
                      <a:r>
                        <a:rPr lang="en-US" sz="1200" spc="-20" dirty="0">
                          <a:effectLst/>
                        </a:rPr>
                        <a:t>Others/ </a:t>
                      </a:r>
                      <a:r>
                        <a:rPr lang="en-US" sz="1200" spc="-40" dirty="0">
                          <a:effectLst/>
                        </a:rPr>
                        <a:t>ambulance</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02235" marR="0" algn="ctr">
                        <a:lnSpc>
                          <a:spcPts val="1340"/>
                        </a:lnSpc>
                        <a:spcBef>
                          <a:spcPts val="0"/>
                        </a:spcBef>
                        <a:spcAft>
                          <a:spcPts val="0"/>
                        </a:spcAft>
                      </a:pPr>
                      <a:r>
                        <a:rPr lang="en-US" sz="1200" spc="-10">
                          <a:effectLst/>
                        </a:rPr>
                        <a:t>Total</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0000"/>
                  </a:ext>
                </a:extLst>
              </a:tr>
              <a:tr h="633433">
                <a:tc>
                  <a:txBody>
                    <a:bodyPr/>
                    <a:lstStyle/>
                    <a:p>
                      <a:pPr marL="3175" marR="3175" algn="ctr">
                        <a:lnSpc>
                          <a:spcPts val="1340"/>
                        </a:lnSpc>
                        <a:spcBef>
                          <a:spcPts val="0"/>
                        </a:spcBef>
                        <a:spcAft>
                          <a:spcPts val="0"/>
                        </a:spcAft>
                      </a:pPr>
                      <a:r>
                        <a:rPr lang="en-US" sz="1200" dirty="0">
                          <a:effectLst/>
                        </a:rPr>
                        <a:t>10:45am</a:t>
                      </a:r>
                      <a:r>
                        <a:rPr lang="en-US" sz="1200" spc="-75" dirty="0">
                          <a:effectLst/>
                        </a:rPr>
                        <a:t> </a:t>
                      </a:r>
                      <a:r>
                        <a:rPr lang="en-US" sz="1200" dirty="0">
                          <a:effectLst/>
                        </a:rPr>
                        <a:t>– 11:00 </a:t>
                      </a:r>
                      <a:r>
                        <a:rPr lang="en-US" sz="1200" spc="-25" dirty="0">
                          <a:effectLst/>
                        </a:rPr>
                        <a:t>am</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50165" marR="15875" algn="ctr">
                        <a:lnSpc>
                          <a:spcPts val="1330"/>
                        </a:lnSpc>
                        <a:spcBef>
                          <a:spcPts val="0"/>
                        </a:spcBef>
                        <a:spcAft>
                          <a:spcPts val="0"/>
                        </a:spcAft>
                      </a:pPr>
                      <a:r>
                        <a:rPr lang="en-US" sz="1200" spc="-25" dirty="0">
                          <a:effectLst/>
                        </a:rPr>
                        <a:t>26</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07950" marR="0" algn="ctr">
                        <a:lnSpc>
                          <a:spcPts val="1330"/>
                        </a:lnSpc>
                        <a:spcBef>
                          <a:spcPts val="0"/>
                        </a:spcBef>
                        <a:spcAft>
                          <a:spcPts val="0"/>
                        </a:spcAft>
                      </a:pPr>
                      <a:r>
                        <a:rPr lang="en-US" sz="1200" spc="-25">
                          <a:effectLst/>
                        </a:rPr>
                        <a:t>23</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4770" marR="9525" algn="ctr">
                        <a:lnSpc>
                          <a:spcPts val="1330"/>
                        </a:lnSpc>
                        <a:spcBef>
                          <a:spcPts val="0"/>
                        </a:spcBef>
                        <a:spcAft>
                          <a:spcPts val="0"/>
                        </a:spcAft>
                      </a:pPr>
                      <a:r>
                        <a:rPr lang="en-US" sz="1200" spc="-25">
                          <a:effectLst/>
                        </a:rPr>
                        <a:t>246</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314325" algn="ctr">
                        <a:lnSpc>
                          <a:spcPts val="1330"/>
                        </a:lnSpc>
                        <a:spcBef>
                          <a:spcPts val="0"/>
                        </a:spcBef>
                        <a:spcAft>
                          <a:spcPts val="0"/>
                        </a:spcAft>
                      </a:pPr>
                      <a:r>
                        <a:rPr lang="en-US" sz="1200" spc="-25">
                          <a:effectLst/>
                        </a:rPr>
                        <a:t>86</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31115" marR="0" algn="ctr">
                        <a:lnSpc>
                          <a:spcPts val="1340"/>
                        </a:lnSpc>
                        <a:spcBef>
                          <a:spcPts val="0"/>
                        </a:spcBef>
                        <a:spcAft>
                          <a:spcPts val="0"/>
                        </a:spcAft>
                      </a:pPr>
                      <a:r>
                        <a:rPr lang="en-US" sz="1200" spc="-25">
                          <a:effectLst/>
                        </a:rPr>
                        <a:t>176</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2540" algn="ctr">
                        <a:lnSpc>
                          <a:spcPts val="1340"/>
                        </a:lnSpc>
                        <a:spcBef>
                          <a:spcPts val="0"/>
                        </a:spcBef>
                        <a:spcAft>
                          <a:spcPts val="0"/>
                        </a:spcAft>
                      </a:pPr>
                      <a:r>
                        <a:rPr lang="en-US" sz="1200" spc="-25">
                          <a:effectLst/>
                        </a:rPr>
                        <a:t>12</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63195" marR="0" algn="ctr">
                        <a:lnSpc>
                          <a:spcPts val="1340"/>
                        </a:lnSpc>
                        <a:spcBef>
                          <a:spcPts val="0"/>
                        </a:spcBef>
                        <a:spcAft>
                          <a:spcPts val="0"/>
                        </a:spcAft>
                      </a:pPr>
                      <a:r>
                        <a:rPr lang="en-US" sz="1200" spc="-25">
                          <a:effectLst/>
                        </a:rPr>
                        <a:t>569</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0001"/>
                  </a:ext>
                </a:extLst>
              </a:tr>
              <a:tr h="628749">
                <a:tc>
                  <a:txBody>
                    <a:bodyPr/>
                    <a:lstStyle/>
                    <a:p>
                      <a:pPr marL="3175" marR="3175" algn="ctr">
                        <a:lnSpc>
                          <a:spcPts val="1340"/>
                        </a:lnSpc>
                        <a:spcBef>
                          <a:spcPts val="0"/>
                        </a:spcBef>
                        <a:spcAft>
                          <a:spcPts val="0"/>
                        </a:spcAft>
                      </a:pPr>
                      <a:r>
                        <a:rPr lang="en-US" sz="1200" dirty="0">
                          <a:effectLst/>
                        </a:rPr>
                        <a:t>2:45pm</a:t>
                      </a:r>
                      <a:r>
                        <a:rPr lang="en-US" sz="1200" spc="-70" dirty="0">
                          <a:effectLst/>
                        </a:rPr>
                        <a:t> </a:t>
                      </a:r>
                      <a:r>
                        <a:rPr lang="en-US" sz="1200" dirty="0">
                          <a:effectLst/>
                        </a:rPr>
                        <a:t>–</a:t>
                      </a:r>
                      <a:r>
                        <a:rPr lang="en-US" sz="1200" spc="-5" dirty="0">
                          <a:effectLst/>
                        </a:rPr>
                        <a:t> </a:t>
                      </a:r>
                      <a:r>
                        <a:rPr lang="en-US" sz="1200" dirty="0">
                          <a:effectLst/>
                        </a:rPr>
                        <a:t>3:00</a:t>
                      </a:r>
                      <a:r>
                        <a:rPr lang="en-US" sz="1200" spc="-15" dirty="0">
                          <a:effectLst/>
                        </a:rPr>
                        <a:t> </a:t>
                      </a:r>
                      <a:r>
                        <a:rPr lang="en-US" sz="1200" spc="-25" dirty="0">
                          <a:effectLst/>
                        </a:rPr>
                        <a:t>pm</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50165" marR="15875" algn="ctr">
                        <a:lnSpc>
                          <a:spcPts val="1325"/>
                        </a:lnSpc>
                        <a:spcBef>
                          <a:spcPts val="0"/>
                        </a:spcBef>
                        <a:spcAft>
                          <a:spcPts val="0"/>
                        </a:spcAft>
                      </a:pPr>
                      <a:r>
                        <a:rPr lang="en-US" sz="1200" spc="-25" dirty="0">
                          <a:effectLst/>
                        </a:rPr>
                        <a:t>32</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07950" marR="0" algn="ctr">
                        <a:lnSpc>
                          <a:spcPts val="1325"/>
                        </a:lnSpc>
                        <a:spcBef>
                          <a:spcPts val="0"/>
                        </a:spcBef>
                        <a:spcAft>
                          <a:spcPts val="0"/>
                        </a:spcAft>
                      </a:pPr>
                      <a:r>
                        <a:rPr lang="en-US" sz="1200" spc="-25" dirty="0">
                          <a:effectLst/>
                        </a:rPr>
                        <a:t>50</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4770" marR="9525" algn="ctr">
                        <a:lnSpc>
                          <a:spcPts val="1325"/>
                        </a:lnSpc>
                        <a:spcBef>
                          <a:spcPts val="0"/>
                        </a:spcBef>
                        <a:spcAft>
                          <a:spcPts val="0"/>
                        </a:spcAft>
                      </a:pPr>
                      <a:r>
                        <a:rPr lang="en-US" sz="1200" spc="-25" dirty="0">
                          <a:effectLst/>
                        </a:rPr>
                        <a:t>203</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314325" algn="ctr">
                        <a:lnSpc>
                          <a:spcPts val="1325"/>
                        </a:lnSpc>
                        <a:spcBef>
                          <a:spcPts val="0"/>
                        </a:spcBef>
                        <a:spcAft>
                          <a:spcPts val="0"/>
                        </a:spcAft>
                      </a:pPr>
                      <a:r>
                        <a:rPr lang="en-US" sz="1200" spc="-25">
                          <a:effectLst/>
                        </a:rPr>
                        <a:t>70</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31115" marR="0" algn="ctr">
                        <a:lnSpc>
                          <a:spcPts val="1340"/>
                        </a:lnSpc>
                        <a:spcBef>
                          <a:spcPts val="0"/>
                        </a:spcBef>
                        <a:spcAft>
                          <a:spcPts val="0"/>
                        </a:spcAft>
                      </a:pPr>
                      <a:r>
                        <a:rPr lang="en-US" sz="1200" spc="-25">
                          <a:effectLst/>
                        </a:rPr>
                        <a:t>190</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2540" algn="ctr">
                        <a:lnSpc>
                          <a:spcPts val="1340"/>
                        </a:lnSpc>
                        <a:spcBef>
                          <a:spcPts val="0"/>
                        </a:spcBef>
                        <a:spcAft>
                          <a:spcPts val="0"/>
                        </a:spcAft>
                      </a:pPr>
                      <a:r>
                        <a:rPr lang="en-US" sz="1200" spc="-25">
                          <a:effectLst/>
                        </a:rPr>
                        <a:t>15</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63195" marR="0" algn="ctr">
                        <a:lnSpc>
                          <a:spcPts val="1340"/>
                        </a:lnSpc>
                        <a:spcBef>
                          <a:spcPts val="0"/>
                        </a:spcBef>
                        <a:spcAft>
                          <a:spcPts val="0"/>
                        </a:spcAft>
                      </a:pPr>
                      <a:r>
                        <a:rPr lang="en-US" sz="1200" spc="-25" dirty="0">
                          <a:effectLst/>
                        </a:rPr>
                        <a:t>560</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0002"/>
                  </a:ext>
                </a:extLst>
              </a:tr>
              <a:tr h="633433">
                <a:tc>
                  <a:txBody>
                    <a:bodyPr/>
                    <a:lstStyle/>
                    <a:p>
                      <a:pPr marL="3175" marR="3175" algn="ctr">
                        <a:lnSpc>
                          <a:spcPts val="1340"/>
                        </a:lnSpc>
                        <a:spcBef>
                          <a:spcPts val="0"/>
                        </a:spcBef>
                        <a:spcAft>
                          <a:spcPts val="0"/>
                        </a:spcAft>
                      </a:pPr>
                      <a:r>
                        <a:rPr lang="en-US" sz="1200">
                          <a:effectLst/>
                        </a:rPr>
                        <a:t>7:45</a:t>
                      </a:r>
                      <a:r>
                        <a:rPr lang="en-US" sz="1200" spc="-5">
                          <a:effectLst/>
                        </a:rPr>
                        <a:t> </a:t>
                      </a:r>
                      <a:r>
                        <a:rPr lang="en-US" sz="1200">
                          <a:effectLst/>
                        </a:rPr>
                        <a:t>pm</a:t>
                      </a:r>
                      <a:r>
                        <a:rPr lang="en-US" sz="1200" spc="-105">
                          <a:effectLst/>
                        </a:rPr>
                        <a:t> </a:t>
                      </a:r>
                      <a:r>
                        <a:rPr lang="en-US" sz="1200">
                          <a:effectLst/>
                        </a:rPr>
                        <a:t>–</a:t>
                      </a:r>
                      <a:r>
                        <a:rPr lang="en-US" sz="1200" spc="5">
                          <a:effectLst/>
                        </a:rPr>
                        <a:t> </a:t>
                      </a:r>
                      <a:r>
                        <a:rPr lang="en-US" sz="1200">
                          <a:effectLst/>
                        </a:rPr>
                        <a:t>8:00 </a:t>
                      </a:r>
                      <a:r>
                        <a:rPr lang="en-US" sz="1200" spc="-25">
                          <a:effectLst/>
                        </a:rPr>
                        <a:t>pm</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50165" marR="15875" algn="ctr">
                        <a:lnSpc>
                          <a:spcPts val="1325"/>
                        </a:lnSpc>
                        <a:spcBef>
                          <a:spcPts val="0"/>
                        </a:spcBef>
                        <a:spcAft>
                          <a:spcPts val="0"/>
                        </a:spcAft>
                      </a:pPr>
                      <a:r>
                        <a:rPr lang="en-US" sz="1200" spc="-25" dirty="0">
                          <a:effectLst/>
                        </a:rPr>
                        <a:t>31</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07950" marR="0" algn="ctr">
                        <a:lnSpc>
                          <a:spcPts val="1325"/>
                        </a:lnSpc>
                        <a:spcBef>
                          <a:spcPts val="0"/>
                        </a:spcBef>
                        <a:spcAft>
                          <a:spcPts val="0"/>
                        </a:spcAft>
                      </a:pPr>
                      <a:r>
                        <a:rPr lang="en-US" sz="1200" spc="-25" dirty="0">
                          <a:effectLst/>
                        </a:rPr>
                        <a:t>42</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4770" marR="9525" algn="ctr">
                        <a:lnSpc>
                          <a:spcPts val="1325"/>
                        </a:lnSpc>
                        <a:spcBef>
                          <a:spcPts val="0"/>
                        </a:spcBef>
                        <a:spcAft>
                          <a:spcPts val="0"/>
                        </a:spcAft>
                      </a:pPr>
                      <a:r>
                        <a:rPr lang="en-US" sz="1200" spc="-25" dirty="0">
                          <a:effectLst/>
                        </a:rPr>
                        <a:t>210</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314325" algn="ctr">
                        <a:lnSpc>
                          <a:spcPts val="1325"/>
                        </a:lnSpc>
                        <a:spcBef>
                          <a:spcPts val="0"/>
                        </a:spcBef>
                        <a:spcAft>
                          <a:spcPts val="0"/>
                        </a:spcAft>
                      </a:pPr>
                      <a:r>
                        <a:rPr lang="en-US" sz="1200" spc="-25" dirty="0">
                          <a:effectLst/>
                        </a:rPr>
                        <a:t>75</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31115" marR="0" algn="ctr">
                        <a:lnSpc>
                          <a:spcPts val="1340"/>
                        </a:lnSpc>
                        <a:spcBef>
                          <a:spcPts val="0"/>
                        </a:spcBef>
                        <a:spcAft>
                          <a:spcPts val="0"/>
                        </a:spcAft>
                      </a:pPr>
                      <a:r>
                        <a:rPr lang="en-US" sz="1200" spc="-25" dirty="0">
                          <a:effectLst/>
                        </a:rPr>
                        <a:t>185</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2540" algn="ctr">
                        <a:lnSpc>
                          <a:spcPts val="1340"/>
                        </a:lnSpc>
                        <a:spcBef>
                          <a:spcPts val="0"/>
                        </a:spcBef>
                        <a:spcAft>
                          <a:spcPts val="0"/>
                        </a:spcAft>
                      </a:pPr>
                      <a:r>
                        <a:rPr lang="en-US" sz="1200" spc="-25">
                          <a:effectLst/>
                        </a:rPr>
                        <a:t>10</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63195" marR="0" algn="ctr">
                        <a:lnSpc>
                          <a:spcPts val="1340"/>
                        </a:lnSpc>
                        <a:spcBef>
                          <a:spcPts val="0"/>
                        </a:spcBef>
                        <a:spcAft>
                          <a:spcPts val="0"/>
                        </a:spcAft>
                      </a:pPr>
                      <a:r>
                        <a:rPr lang="en-US" sz="1200" spc="-25">
                          <a:effectLst/>
                        </a:rPr>
                        <a:t>553</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0003"/>
                  </a:ext>
                </a:extLst>
              </a:tr>
              <a:tr h="725262">
                <a:tc>
                  <a:txBody>
                    <a:bodyPr/>
                    <a:lstStyle/>
                    <a:p>
                      <a:pPr marL="1905" marR="3175" algn="ctr">
                        <a:lnSpc>
                          <a:spcPts val="1340"/>
                        </a:lnSpc>
                        <a:spcBef>
                          <a:spcPts val="0"/>
                        </a:spcBef>
                        <a:spcAft>
                          <a:spcPts val="0"/>
                        </a:spcAft>
                      </a:pPr>
                      <a:r>
                        <a:rPr lang="en-US" sz="1200" spc="-10" dirty="0">
                          <a:effectLst/>
                        </a:rPr>
                        <a:t>Total</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50165" marR="19050" algn="ctr">
                        <a:lnSpc>
                          <a:spcPts val="1340"/>
                        </a:lnSpc>
                        <a:spcBef>
                          <a:spcPts val="0"/>
                        </a:spcBef>
                        <a:spcAft>
                          <a:spcPts val="0"/>
                        </a:spcAft>
                      </a:pPr>
                      <a:r>
                        <a:rPr lang="en-US" sz="1200" spc="-25" dirty="0">
                          <a:effectLst/>
                        </a:rPr>
                        <a:t>89</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07950" marR="0" algn="ctr">
                        <a:lnSpc>
                          <a:spcPts val="1340"/>
                        </a:lnSpc>
                        <a:spcBef>
                          <a:spcPts val="0"/>
                        </a:spcBef>
                        <a:spcAft>
                          <a:spcPts val="0"/>
                        </a:spcAft>
                      </a:pPr>
                      <a:r>
                        <a:rPr lang="en-US" sz="1200" spc="-25" dirty="0">
                          <a:effectLst/>
                        </a:rPr>
                        <a:t>115</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4770" marR="9525" algn="ctr">
                        <a:lnSpc>
                          <a:spcPts val="1340"/>
                        </a:lnSpc>
                        <a:spcBef>
                          <a:spcPts val="0"/>
                        </a:spcBef>
                        <a:spcAft>
                          <a:spcPts val="0"/>
                        </a:spcAft>
                      </a:pPr>
                      <a:r>
                        <a:rPr lang="en-US" sz="1200" spc="-25" dirty="0">
                          <a:effectLst/>
                        </a:rPr>
                        <a:t>659</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280035" algn="ctr">
                        <a:lnSpc>
                          <a:spcPts val="1340"/>
                        </a:lnSpc>
                        <a:spcBef>
                          <a:spcPts val="0"/>
                        </a:spcBef>
                        <a:spcAft>
                          <a:spcPts val="0"/>
                        </a:spcAft>
                      </a:pPr>
                      <a:r>
                        <a:rPr lang="en-US" sz="1200" spc="-25" dirty="0">
                          <a:effectLst/>
                        </a:rPr>
                        <a:t>231</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31115" marR="0" algn="ctr">
                        <a:lnSpc>
                          <a:spcPts val="1340"/>
                        </a:lnSpc>
                        <a:spcBef>
                          <a:spcPts val="0"/>
                        </a:spcBef>
                        <a:spcAft>
                          <a:spcPts val="0"/>
                        </a:spcAft>
                      </a:pPr>
                      <a:r>
                        <a:rPr lang="en-US" sz="1200" spc="-25" dirty="0">
                          <a:effectLst/>
                        </a:rPr>
                        <a:t>551</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2540" algn="ctr">
                        <a:lnSpc>
                          <a:spcPts val="1340"/>
                        </a:lnSpc>
                        <a:spcBef>
                          <a:spcPts val="0"/>
                        </a:spcBef>
                        <a:spcAft>
                          <a:spcPts val="0"/>
                        </a:spcAft>
                      </a:pPr>
                      <a:r>
                        <a:rPr lang="en-US" sz="1200" spc="-25" dirty="0">
                          <a:effectLst/>
                        </a:rPr>
                        <a:t>37</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27000" marR="0" algn="ctr">
                        <a:lnSpc>
                          <a:spcPts val="1340"/>
                        </a:lnSpc>
                        <a:spcBef>
                          <a:spcPts val="0"/>
                        </a:spcBef>
                        <a:spcAft>
                          <a:spcPts val="0"/>
                        </a:spcAft>
                      </a:pPr>
                      <a:r>
                        <a:rPr lang="en-US" sz="1200" spc="-20" dirty="0">
                          <a:effectLst/>
                        </a:rPr>
                        <a:t>1682</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0004"/>
                  </a:ext>
                </a:extLst>
              </a:tr>
            </a:tbl>
          </a:graphicData>
        </a:graphic>
      </p:graphicFrame>
      <p:sp>
        <p:nvSpPr>
          <p:cNvPr id="4" name="Rectangle 1"/>
          <p:cNvSpPr>
            <a:spLocks noGrp="1" noChangeArrowheads="1"/>
          </p:cNvSpPr>
          <p:nvPr>
            <p:ph type="title"/>
          </p:nvPr>
        </p:nvSpPr>
        <p:spPr bwMode="auto">
          <a:xfrm>
            <a:off x="-3260082" y="1135940"/>
            <a:ext cx="18934768"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r>
            <a:br>
              <a:rPr kumimoji="0" lang="en-US" sz="1200" b="1" i="0" u="none" strike="noStrike" cap="none" normalizeH="0" baseline="0">
                <a:ln>
                  <a:noFill/>
                </a:ln>
                <a:solidFill>
                  <a:schemeClr val="tx1"/>
                </a:solidFill>
                <a:effectLst/>
                <a:latin typeface="Arial" panose="020B0604020202020204" pitchFamily="34" charset="0"/>
                <a:ea typeface="Times New Roman" panose="02020603050405020304" pitchFamily="18" charset="0"/>
              </a:rPr>
            </a:br>
            <a:endParaRPr kumimoji="0" lang="en-US" sz="1800" b="0" i="0" u="none" strike="noStrike" cap="none" normalizeH="0" baseline="0">
              <a:ln>
                <a:noFill/>
              </a:ln>
              <a:solidFill>
                <a:schemeClr val="tx1"/>
              </a:solidFill>
              <a:effectLst/>
              <a:latin typeface="Arial" panose="020B0604020202020204" pitchFamily="34" charset="0"/>
            </a:endParaRPr>
          </a:p>
        </p:txBody>
      </p:sp>
      <p:sp>
        <p:nvSpPr>
          <p:cNvPr id="2" name="Rectangle 1"/>
          <p:cNvSpPr/>
          <p:nvPr/>
        </p:nvSpPr>
        <p:spPr>
          <a:xfrm>
            <a:off x="503233" y="1215226"/>
            <a:ext cx="4986866" cy="677108"/>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Workdays traffic volume variation (av.) </a:t>
            </a:r>
            <a:r>
              <a:rPr lang="en-US" dirty="0">
                <a:latin typeface="Times New Roman" panose="02020603050405020304" pitchFamily="18" charset="0"/>
                <a:cs typeface="Times New Roman" panose="02020603050405020304" pitchFamily="18" charset="0"/>
              </a:rPr>
              <a:t>(Sunday-Tuesday)</a:t>
            </a:r>
          </a:p>
        </p:txBody>
      </p:sp>
      <p:sp>
        <p:nvSpPr>
          <p:cNvPr id="5" name="Rectangle 4"/>
          <p:cNvSpPr/>
          <p:nvPr/>
        </p:nvSpPr>
        <p:spPr>
          <a:xfrm>
            <a:off x="5093856" y="421531"/>
            <a:ext cx="3249608" cy="646331"/>
          </a:xfrm>
          <a:prstGeom prst="rect">
            <a:avLst/>
          </a:prstGeom>
        </p:spPr>
        <p:txBody>
          <a:bodyPr wrap="none">
            <a:spAutoFit/>
          </a:bodyPr>
          <a:lstStyle/>
          <a:p>
            <a:r>
              <a:rPr lang="en-US" sz="3600" b="1" dirty="0">
                <a:latin typeface="Times New Roman" panose="02020603050405020304" pitchFamily="18" charset="0"/>
                <a:cs typeface="Times New Roman" panose="02020603050405020304" pitchFamily="18" charset="0"/>
              </a:rPr>
              <a:t>Data Collection</a:t>
            </a:r>
            <a:endParaRPr lang="en-US" sz="3600" dirty="0"/>
          </a:p>
        </p:txBody>
      </p:sp>
    </p:spTree>
    <p:extLst>
      <p:ext uri="{BB962C8B-B14F-4D97-AF65-F5344CB8AC3E}">
        <p14:creationId xmlns:p14="http://schemas.microsoft.com/office/powerpoint/2010/main" val="12418155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F8FC0776-023A-42B5-BB6C-C3C731524791}"/>
              </a:ext>
            </a:extLst>
          </p:cNvPr>
          <p:cNvSpPr txBox="1"/>
          <p:nvPr/>
        </p:nvSpPr>
        <p:spPr>
          <a:xfrm>
            <a:off x="213064" y="506027"/>
            <a:ext cx="11487705" cy="5816977"/>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3600" dirty="0">
                <a:latin typeface="Times New Roman" panose="02020603050405020304" pitchFamily="18" charset="0"/>
                <a:ea typeface="Cambria" panose="02040503050406030204" pitchFamily="18" charset="0"/>
                <a:cs typeface="Times New Roman" panose="02020603050405020304" pitchFamily="18" charset="0"/>
              </a:rPr>
              <a:t>Introduction and </a:t>
            </a:r>
            <a:r>
              <a:rPr lang="en-US" sz="3600" dirty="0" smtClean="0">
                <a:latin typeface="Times New Roman" panose="02020603050405020304" pitchFamily="18" charset="0"/>
                <a:ea typeface="Cambria" panose="02040503050406030204" pitchFamily="18" charset="0"/>
                <a:cs typeface="Times New Roman" panose="02020603050405020304" pitchFamily="18" charset="0"/>
              </a:rPr>
              <a:t>Background</a:t>
            </a:r>
            <a:endParaRPr lang="en-US" sz="3600" dirty="0">
              <a:latin typeface="Cambria" panose="02040503050406030204" pitchFamily="18" charset="0"/>
              <a:ea typeface="Cambria" panose="02040503050406030204" pitchFamily="18" charset="0"/>
            </a:endParaRPr>
          </a:p>
          <a:p>
            <a:pPr marL="342900" indent="-342900">
              <a:lnSpc>
                <a:spcPct val="150000"/>
              </a:lnSpc>
              <a:buFont typeface="Wingdings" panose="05000000000000000000" pitchFamily="2" charset="2"/>
              <a:buChar char="Ø"/>
            </a:pPr>
            <a:r>
              <a:rPr lang="en-US" dirty="0">
                <a:latin typeface="Times New Roman" panose="02020603050405020304" pitchFamily="18" charset="0"/>
                <a:ea typeface="Cambria" panose="02040503050406030204" pitchFamily="18" charset="0"/>
                <a:cs typeface="Times New Roman" panose="02020603050405020304" pitchFamily="18" charset="0"/>
              </a:rPr>
              <a:t>A Traffic volume study consists of a Comprehensive investigation of existing physical and operating conditions.</a:t>
            </a:r>
          </a:p>
          <a:p>
            <a:pPr>
              <a:lnSpc>
                <a:spcPct val="150000"/>
              </a:lnSpc>
            </a:pPr>
            <a:r>
              <a:rPr lang="en-US" dirty="0">
                <a:latin typeface="Times New Roman" panose="02020603050405020304" pitchFamily="18" charset="0"/>
                <a:ea typeface="Cambria" panose="02040503050406030204" pitchFamily="18" charset="0"/>
                <a:cs typeface="Times New Roman" panose="02020603050405020304" pitchFamily="18" charset="0"/>
              </a:rPr>
              <a:t>Traffic volume studies are conducted to determine the number, movements and classifications of    roadway vehicles at a given location.</a:t>
            </a:r>
          </a:p>
          <a:p>
            <a:pPr>
              <a:lnSpc>
                <a:spcPct val="150000"/>
              </a:lnSpc>
            </a:pPr>
            <a:r>
              <a:rPr lang="en-US" sz="2000" dirty="0">
                <a:latin typeface="Times New Roman" panose="02020603050405020304" pitchFamily="18" charset="0"/>
                <a:ea typeface="Cambria" panose="02040503050406030204" pitchFamily="18" charset="0"/>
                <a:cs typeface="Times New Roman" panose="02020603050405020304" pitchFamily="18" charset="0"/>
              </a:rPr>
              <a:t> </a:t>
            </a:r>
          </a:p>
          <a:p>
            <a:pPr marL="285750" indent="-285750">
              <a:lnSpc>
                <a:spcPct val="150000"/>
              </a:lnSpc>
              <a:buFont typeface="Wingdings" panose="05000000000000000000" pitchFamily="2" charset="2"/>
              <a:buChar char="q"/>
            </a:pPr>
            <a:r>
              <a:rPr lang="en-US" sz="1600" dirty="0">
                <a:latin typeface="Times New Roman" panose="02020603050405020304" pitchFamily="18" charset="0"/>
                <a:ea typeface="Cambria" panose="02040503050406030204" pitchFamily="18" charset="0"/>
                <a:cs typeface="Times New Roman" panose="02020603050405020304" pitchFamily="18" charset="0"/>
              </a:rPr>
              <a:t>     </a:t>
            </a:r>
            <a:r>
              <a:rPr lang="en-US" dirty="0">
                <a:latin typeface="Times New Roman" panose="02020603050405020304" pitchFamily="18" charset="0"/>
                <a:ea typeface="Cambria" panose="02040503050406030204" pitchFamily="18" charset="0"/>
                <a:cs typeface="Times New Roman" panose="02020603050405020304" pitchFamily="18" charset="0"/>
              </a:rPr>
              <a:t>Background of traffic volume study:</a:t>
            </a:r>
          </a:p>
          <a:p>
            <a:pPr>
              <a:lnSpc>
                <a:spcPct val="150000"/>
              </a:lnSpc>
            </a:pPr>
            <a:endParaRPr lang="en-US" dirty="0">
              <a:latin typeface="Times New Roman" panose="02020603050405020304" pitchFamily="18" charset="0"/>
              <a:ea typeface="Cambria" panose="02040503050406030204" pitchFamily="18" charset="0"/>
              <a:cs typeface="Times New Roman" panose="02020603050405020304" pitchFamily="18" charset="0"/>
            </a:endParaRPr>
          </a:p>
          <a:p>
            <a:pPr marL="342900" indent="-342900">
              <a:lnSpc>
                <a:spcPct val="150000"/>
              </a:lnSpc>
              <a:buFont typeface="Wingdings" panose="05000000000000000000" pitchFamily="2" charset="2"/>
              <a:buChar char="Ø"/>
            </a:pPr>
            <a:r>
              <a:rPr lang="en-US" dirty="0">
                <a:latin typeface="Times New Roman" panose="02020603050405020304" pitchFamily="18" charset="0"/>
                <a:ea typeface="Cambria" panose="02040503050406030204" pitchFamily="18" charset="0"/>
                <a:cs typeface="Times New Roman" panose="02020603050405020304" pitchFamily="18" charset="0"/>
              </a:rPr>
              <a:t>Traffic Volume studies are used in the planning, design, and operation of roads.</a:t>
            </a:r>
          </a:p>
          <a:p>
            <a:pPr marL="342900" indent="-342900">
              <a:lnSpc>
                <a:spcPct val="150000"/>
              </a:lnSpc>
              <a:buFont typeface="Wingdings" panose="05000000000000000000" pitchFamily="2" charset="2"/>
              <a:buChar char="Ø"/>
            </a:pPr>
            <a:r>
              <a:rPr lang="en-US" dirty="0">
                <a:latin typeface="Times New Roman" panose="02020603050405020304" pitchFamily="18" charset="0"/>
                <a:ea typeface="Cambria" panose="02040503050406030204" pitchFamily="18" charset="0"/>
                <a:cs typeface="Times New Roman" panose="02020603050405020304" pitchFamily="18" charset="0"/>
              </a:rPr>
              <a:t>They are used to establish priorities and schedules for traffic improvement.</a:t>
            </a:r>
          </a:p>
          <a:p>
            <a:pPr marL="342900" indent="-342900">
              <a:lnSpc>
                <a:spcPct val="150000"/>
              </a:lnSpc>
              <a:buFont typeface="Wingdings" panose="05000000000000000000" pitchFamily="2" charset="2"/>
              <a:buChar char="Ø"/>
            </a:pPr>
            <a:r>
              <a:rPr lang="en-US" dirty="0">
                <a:latin typeface="Times New Roman" panose="02020603050405020304" pitchFamily="18" charset="0"/>
                <a:ea typeface="Cambria" panose="02040503050406030204" pitchFamily="18" charset="0"/>
                <a:cs typeface="Times New Roman" panose="02020603050405020304" pitchFamily="18" charset="0"/>
              </a:rPr>
              <a:t>Traffic volume studies can be conducted manually or automatically.</a:t>
            </a:r>
          </a:p>
          <a:p>
            <a:endParaRPr lang="en-US" dirty="0">
              <a:latin typeface="Times New Roman" panose="02020603050405020304" pitchFamily="18" charset="0"/>
              <a:ea typeface="Cambria" panose="02040503050406030204" pitchFamily="18" charset="0"/>
              <a:cs typeface="Times New Roman" panose="02020603050405020304" pitchFamily="18" charset="0"/>
            </a:endParaRPr>
          </a:p>
          <a:p>
            <a:endParaRPr lang="en-US" sz="2400" dirty="0">
              <a:latin typeface="Times New Roman" panose="02020603050405020304" pitchFamily="18" charset="0"/>
              <a:ea typeface="Cambria" panose="02040503050406030204" pitchFamily="18" charset="0"/>
              <a:cs typeface="Times New Roman" panose="02020603050405020304" pitchFamily="18" charset="0"/>
            </a:endParaRPr>
          </a:p>
          <a:p>
            <a:endParaRPr lang="en-US" sz="2400" dirty="0">
              <a:latin typeface="Times New Roman" panose="02020603050405020304" pitchFamily="18" charset="0"/>
              <a:ea typeface="Cambria" panose="02040503050406030204" pitchFamily="18" charset="0"/>
              <a:cs typeface="Times New Roman" panose="02020603050405020304" pitchFamily="18" charset="0"/>
            </a:endParaRPr>
          </a:p>
          <a:p>
            <a:endParaRPr lang="en-US" sz="2400" dirty="0">
              <a:latin typeface="Times New Roman" panose="020206030504050203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12605732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30"/>
          <p:cNvSpPr>
            <a:spLocks noGrp="1"/>
          </p:cNvSpPr>
          <p:nvPr>
            <p:ph type="title"/>
          </p:nvPr>
        </p:nvSpPr>
        <p:spPr>
          <a:xfrm>
            <a:off x="6076680" y="1436998"/>
            <a:ext cx="5465463" cy="508960"/>
          </a:xfrm>
        </p:spPr>
        <p:txBody>
          <a:bodyPr>
            <a:normAutofit/>
          </a:bodyPr>
          <a:lstStyle/>
          <a:p>
            <a:pPr marL="571500" indent="-571500">
              <a:buFont typeface="Wingdings" panose="05000000000000000000" pitchFamily="2" charset="2"/>
              <a:buChar char="v"/>
            </a:pPr>
            <a:r>
              <a:rPr lang="en-US" sz="1600" dirty="0">
                <a:latin typeface="Times New Roman" panose="02020603050405020304" pitchFamily="18" charset="0"/>
                <a:cs typeface="Times New Roman" panose="02020603050405020304" pitchFamily="18" charset="0"/>
              </a:rPr>
              <a:t>workdays traffic volume chart.</a:t>
            </a:r>
          </a:p>
        </p:txBody>
      </p:sp>
      <p:sp>
        <p:nvSpPr>
          <p:cNvPr id="3" name="Rectangle 24"/>
          <p:cNvSpPr>
            <a:spLocks noChangeArrowheads="1"/>
          </p:cNvSpPr>
          <p:nvPr/>
        </p:nvSpPr>
        <p:spPr bwMode="auto">
          <a:xfrm>
            <a:off x="398463" y="1802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chemeClr val="tx1"/>
              </a:solidFill>
              <a:effectLst/>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 name="Rectangle 1"/>
          <p:cNvSpPr/>
          <p:nvPr/>
        </p:nvSpPr>
        <p:spPr>
          <a:xfrm>
            <a:off x="140898" y="1882003"/>
            <a:ext cx="6096000" cy="2264081"/>
          </a:xfrm>
          <a:prstGeom prst="rect">
            <a:avLst/>
          </a:prstGeom>
        </p:spPr>
        <p:txBody>
          <a:bodyPr>
            <a:spAutoFit/>
          </a:bodyPr>
          <a:lstStyle/>
          <a:p>
            <a:pPr marR="899160" algn="just">
              <a:lnSpc>
                <a:spcPct val="150000"/>
              </a:lnSpc>
            </a:pPr>
            <a:r>
              <a:rPr lang="en-US" sz="1600" dirty="0">
                <a:latin typeface="Times New Roman" panose="02020603050405020304" pitchFamily="18" charset="0"/>
                <a:ea typeface="Times New Roman" panose="02020603050405020304" pitchFamily="18" charset="0"/>
              </a:rPr>
              <a:t>This column chart shown that, on that day highest Bus across at 2.45 pm – 3.00 pm,</a:t>
            </a:r>
            <a:r>
              <a:rPr lang="en-US" sz="1600" spc="200" dirty="0">
                <a:latin typeface="Times New Roman" panose="02020603050405020304" pitchFamily="18" charset="0"/>
                <a:ea typeface="Times New Roman" panose="02020603050405020304" pitchFamily="18" charset="0"/>
              </a:rPr>
              <a:t> </a:t>
            </a:r>
            <a:r>
              <a:rPr lang="en-US" sz="1600" dirty="0">
                <a:latin typeface="Times New Roman" panose="02020603050405020304" pitchFamily="18" charset="0"/>
                <a:ea typeface="Times New Roman" panose="02020603050405020304" pitchFamily="18" charset="0"/>
              </a:rPr>
              <a:t>highest Truck across at 2:45 pm – 3:00 pm, highest Private Car across at 10:45 am – 11:00am, highest CNG across at 10:45 AM – 11:00AM,highest motor cycle across 2.45 pm-3.00 pm and highest others vehicle across 2.45pm-3.00pm.</a:t>
            </a:r>
          </a:p>
        </p:txBody>
      </p:sp>
      <p:graphicFrame>
        <p:nvGraphicFramePr>
          <p:cNvPr id="23" name="Chart 22"/>
          <p:cNvGraphicFramePr/>
          <p:nvPr>
            <p:extLst>
              <p:ext uri="{D42A27DB-BD31-4B8C-83A1-F6EECF244321}">
                <p14:modId xmlns:p14="http://schemas.microsoft.com/office/powerpoint/2010/main" val="809480639"/>
              </p:ext>
            </p:extLst>
          </p:nvPr>
        </p:nvGraphicFramePr>
        <p:xfrm>
          <a:off x="6076680" y="2009912"/>
          <a:ext cx="5758762" cy="4103389"/>
        </p:xfrm>
        <a:graphic>
          <a:graphicData uri="http://schemas.openxmlformats.org/drawingml/2006/chart">
            <c:chart xmlns:c="http://schemas.openxmlformats.org/drawingml/2006/chart" xmlns:r="http://schemas.openxmlformats.org/officeDocument/2006/relationships" r:id="rId2"/>
          </a:graphicData>
        </a:graphic>
      </p:graphicFrame>
      <p:sp>
        <p:nvSpPr>
          <p:cNvPr id="24" name="Title 30"/>
          <p:cNvSpPr txBox="1">
            <a:spLocks/>
          </p:cNvSpPr>
          <p:nvPr/>
        </p:nvSpPr>
        <p:spPr>
          <a:xfrm>
            <a:off x="5323307" y="225239"/>
            <a:ext cx="2405962" cy="50896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latin typeface="Times New Roman" panose="02020603050405020304" pitchFamily="18" charset="0"/>
                <a:cs typeface="Times New Roman" panose="02020603050405020304" pitchFamily="18" charset="0"/>
              </a:rPr>
              <a:t>Data Collection</a:t>
            </a:r>
          </a:p>
        </p:txBody>
      </p:sp>
    </p:spTree>
    <p:extLst>
      <p:ext uri="{BB962C8B-B14F-4D97-AF65-F5344CB8AC3E}">
        <p14:creationId xmlns:p14="http://schemas.microsoft.com/office/powerpoint/2010/main" val="18846484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42936" y="1023195"/>
            <a:ext cx="4899804" cy="515389"/>
          </a:xfrm>
        </p:spPr>
        <p:txBody>
          <a:bodyPr>
            <a:normAutofit/>
          </a:bodyPr>
          <a:lstStyle/>
          <a:p>
            <a:r>
              <a:rPr lang="en-US" sz="2000" dirty="0">
                <a:latin typeface="Times New Roman" panose="02020603050405020304" pitchFamily="18" charset="0"/>
                <a:cs typeface="Times New Roman" panose="02020603050405020304" pitchFamily="18" charset="0"/>
              </a:rPr>
              <a:t>Workdays traffic volume percentage.</a:t>
            </a:r>
          </a:p>
        </p:txBody>
      </p:sp>
      <p:sp>
        <p:nvSpPr>
          <p:cNvPr id="3" name="Rectangle 2"/>
          <p:cNvSpPr/>
          <p:nvPr/>
        </p:nvSpPr>
        <p:spPr>
          <a:xfrm>
            <a:off x="405441" y="1525511"/>
            <a:ext cx="4416725" cy="2638158"/>
          </a:xfrm>
          <a:prstGeom prst="rect">
            <a:avLst/>
          </a:prstGeom>
        </p:spPr>
        <p:txBody>
          <a:bodyPr wrap="square">
            <a:spAutoFit/>
          </a:bodyPr>
          <a:lstStyle/>
          <a:p>
            <a:pPr>
              <a:lnSpc>
                <a:spcPct val="150000"/>
              </a:lnSpc>
              <a:spcBef>
                <a:spcPts val="790"/>
              </a:spcBef>
            </a:pPr>
            <a:r>
              <a:rPr lang="en-US" dirty="0">
                <a:latin typeface="Times New Roman" panose="02020603050405020304" pitchFamily="18" charset="0"/>
                <a:ea typeface="Times New Roman" panose="02020603050405020304" pitchFamily="18" charset="0"/>
              </a:rPr>
              <a:t>In</a:t>
            </a:r>
            <a:r>
              <a:rPr lang="en-US" spc="-15"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that</a:t>
            </a:r>
            <a:r>
              <a:rPr lang="en-US" spc="-15"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pie</a:t>
            </a:r>
            <a:r>
              <a:rPr lang="en-US" spc="-20"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chart</a:t>
            </a:r>
            <a:r>
              <a:rPr lang="en-US" spc="-15"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shown</a:t>
            </a:r>
            <a:r>
              <a:rPr lang="en-US" spc="-15"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that,</a:t>
            </a:r>
            <a:r>
              <a:rPr lang="en-US" spc="-15"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there</a:t>
            </a:r>
            <a:r>
              <a:rPr lang="en-US" spc="-25"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percentage</a:t>
            </a:r>
            <a:r>
              <a:rPr lang="en-US" spc="-20"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of</a:t>
            </a:r>
            <a:r>
              <a:rPr lang="en-US" spc="-15"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workdays traffic volume variation</a:t>
            </a:r>
            <a:r>
              <a:rPr lang="en-US" spc="-15" dirty="0">
                <a:latin typeface="Times New Roman" panose="02020603050405020304" pitchFamily="18" charset="0"/>
                <a:ea typeface="Times New Roman" panose="02020603050405020304" pitchFamily="18" charset="0"/>
              </a:rPr>
              <a:t> .</a:t>
            </a:r>
            <a:r>
              <a:rPr lang="en-US" spc="-5"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For</a:t>
            </a:r>
            <a:r>
              <a:rPr lang="en-US" spc="-20"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Workdays</a:t>
            </a:r>
          </a:p>
          <a:p>
            <a:pPr>
              <a:lnSpc>
                <a:spcPct val="150000"/>
              </a:lnSpc>
              <a:spcBef>
                <a:spcPts val="790"/>
              </a:spcBef>
            </a:pPr>
            <a:r>
              <a:rPr lang="en-US" spc="-15"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05%</a:t>
            </a:r>
            <a:r>
              <a:rPr lang="en-US" spc="-15"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Bus,</a:t>
            </a:r>
            <a:r>
              <a:rPr lang="en-US" spc="-15" dirty="0">
                <a:latin typeface="Times New Roman" panose="02020603050405020304" pitchFamily="18" charset="0"/>
                <a:ea typeface="Times New Roman" panose="02020603050405020304" pitchFamily="18" charset="0"/>
              </a:rPr>
              <a:t> 07</a:t>
            </a:r>
            <a:r>
              <a:rPr lang="en-US" dirty="0">
                <a:latin typeface="Times New Roman" panose="02020603050405020304" pitchFamily="18" charset="0"/>
                <a:ea typeface="Times New Roman" panose="02020603050405020304" pitchFamily="18" charset="0"/>
              </a:rPr>
              <a:t>% Truck, 39% Private Car,14% CNG,33% Motor Cycle ,33% others 2% Vehicle Across.</a:t>
            </a:r>
          </a:p>
        </p:txBody>
      </p:sp>
      <p:graphicFrame>
        <p:nvGraphicFramePr>
          <p:cNvPr id="50" name="Chart 49"/>
          <p:cNvGraphicFramePr/>
          <p:nvPr>
            <p:extLst>
              <p:ext uri="{D42A27DB-BD31-4B8C-83A1-F6EECF244321}">
                <p14:modId xmlns:p14="http://schemas.microsoft.com/office/powerpoint/2010/main" val="679840896"/>
              </p:ext>
            </p:extLst>
          </p:nvPr>
        </p:nvGraphicFramePr>
        <p:xfrm>
          <a:off x="4942936" y="1598533"/>
          <a:ext cx="7004649" cy="4664243"/>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4029146" y="191070"/>
            <a:ext cx="3365024" cy="646331"/>
          </a:xfrm>
          <a:prstGeom prst="rect">
            <a:avLst/>
          </a:prstGeom>
        </p:spPr>
        <p:txBody>
          <a:bodyPr wrap="none">
            <a:spAutoFit/>
          </a:bodyPr>
          <a:lstStyle/>
          <a:p>
            <a:r>
              <a:rPr lang="en-US" sz="3600" b="1" dirty="0">
                <a:latin typeface="Times New Roman" panose="02020603050405020304" pitchFamily="18" charset="0"/>
                <a:cs typeface="Times New Roman" panose="02020603050405020304" pitchFamily="18" charset="0"/>
              </a:rPr>
              <a:t>Data Collection.</a:t>
            </a:r>
            <a:endParaRPr lang="en-US" sz="3600" b="1" dirty="0"/>
          </a:p>
        </p:txBody>
      </p:sp>
    </p:spTree>
    <p:extLst>
      <p:ext uri="{BB962C8B-B14F-4D97-AF65-F5344CB8AC3E}">
        <p14:creationId xmlns:p14="http://schemas.microsoft.com/office/powerpoint/2010/main" val="14654919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291" y="722315"/>
            <a:ext cx="5220393" cy="556953"/>
          </a:xfrm>
        </p:spPr>
        <p:txBody>
          <a:bodyPr>
            <a:normAutofit fontScale="90000"/>
          </a:bodyPr>
          <a:lstStyle/>
          <a:p>
            <a:r>
              <a:rPr lang="en-US" sz="2000" dirty="0">
                <a:latin typeface="Times New Roman" panose="02020603050405020304" pitchFamily="18" charset="0"/>
                <a:cs typeface="Times New Roman" panose="02020603050405020304" pitchFamily="18" charset="0"/>
              </a:rPr>
              <a:t>Off days traffic volume variation.(av.)</a:t>
            </a:r>
            <a:r>
              <a:rPr lang="en-US" sz="2400" b="1" dirty="0"/>
              <a:t/>
            </a:r>
            <a:br>
              <a:rPr lang="en-US" sz="2400" b="1" dirty="0"/>
            </a:br>
            <a:r>
              <a:rPr lang="en-US" sz="2000" dirty="0"/>
              <a:t>(</a:t>
            </a:r>
            <a:r>
              <a:rPr lang="en-US" sz="2000" dirty="0">
                <a:latin typeface="Times New Roman" panose="02020603050405020304" pitchFamily="18" charset="0"/>
                <a:cs typeface="Times New Roman" panose="02020603050405020304" pitchFamily="18" charset="0"/>
              </a:rPr>
              <a:t>Friday-Saturday)</a:t>
            </a:r>
          </a:p>
        </p:txBody>
      </p:sp>
      <p:graphicFrame>
        <p:nvGraphicFramePr>
          <p:cNvPr id="3" name="Table 2"/>
          <p:cNvGraphicFramePr>
            <a:graphicFrameLocks noGrp="1"/>
          </p:cNvGraphicFramePr>
          <p:nvPr>
            <p:extLst>
              <p:ext uri="{D42A27DB-BD31-4B8C-83A1-F6EECF244321}">
                <p14:modId xmlns:p14="http://schemas.microsoft.com/office/powerpoint/2010/main" val="2076085256"/>
              </p:ext>
            </p:extLst>
          </p:nvPr>
        </p:nvGraphicFramePr>
        <p:xfrm>
          <a:off x="132291" y="1292144"/>
          <a:ext cx="5878368" cy="3903145"/>
        </p:xfrm>
        <a:graphic>
          <a:graphicData uri="http://schemas.openxmlformats.org/drawingml/2006/table">
            <a:tbl>
              <a:tblPr firstRow="1" firstCol="1" lastRow="1" lastCol="1" bandRow="1" bandCol="1">
                <a:tableStyleId>{5C22544A-7EE6-4342-B048-85BDC9FD1C3A}</a:tableStyleId>
              </a:tblPr>
              <a:tblGrid>
                <a:gridCol w="1018216">
                  <a:extLst>
                    <a:ext uri="{9D8B030D-6E8A-4147-A177-3AD203B41FA5}">
                      <a16:colId xmlns:a16="http://schemas.microsoft.com/office/drawing/2014/main" val="665619798"/>
                    </a:ext>
                  </a:extLst>
                </a:gridCol>
                <a:gridCol w="720950">
                  <a:extLst>
                    <a:ext uri="{9D8B030D-6E8A-4147-A177-3AD203B41FA5}">
                      <a16:colId xmlns:a16="http://schemas.microsoft.com/office/drawing/2014/main" val="1046609633"/>
                    </a:ext>
                  </a:extLst>
                </a:gridCol>
                <a:gridCol w="724079">
                  <a:extLst>
                    <a:ext uri="{9D8B030D-6E8A-4147-A177-3AD203B41FA5}">
                      <a16:colId xmlns:a16="http://schemas.microsoft.com/office/drawing/2014/main" val="1930161270"/>
                    </a:ext>
                  </a:extLst>
                </a:gridCol>
                <a:gridCol w="873651">
                  <a:extLst>
                    <a:ext uri="{9D8B030D-6E8A-4147-A177-3AD203B41FA5}">
                      <a16:colId xmlns:a16="http://schemas.microsoft.com/office/drawing/2014/main" val="4131506739"/>
                    </a:ext>
                  </a:extLst>
                </a:gridCol>
                <a:gridCol w="713440">
                  <a:extLst>
                    <a:ext uri="{9D8B030D-6E8A-4147-A177-3AD203B41FA5}">
                      <a16:colId xmlns:a16="http://schemas.microsoft.com/office/drawing/2014/main" val="1524048468"/>
                    </a:ext>
                  </a:extLst>
                </a:gridCol>
                <a:gridCol w="533828">
                  <a:extLst>
                    <a:ext uri="{9D8B030D-6E8A-4147-A177-3AD203B41FA5}">
                      <a16:colId xmlns:a16="http://schemas.microsoft.com/office/drawing/2014/main" val="3328962114"/>
                    </a:ext>
                  </a:extLst>
                </a:gridCol>
                <a:gridCol w="739098">
                  <a:extLst>
                    <a:ext uri="{9D8B030D-6E8A-4147-A177-3AD203B41FA5}">
                      <a16:colId xmlns:a16="http://schemas.microsoft.com/office/drawing/2014/main" val="802414626"/>
                    </a:ext>
                  </a:extLst>
                </a:gridCol>
                <a:gridCol w="555106">
                  <a:extLst>
                    <a:ext uri="{9D8B030D-6E8A-4147-A177-3AD203B41FA5}">
                      <a16:colId xmlns:a16="http://schemas.microsoft.com/office/drawing/2014/main" val="30032495"/>
                    </a:ext>
                  </a:extLst>
                </a:gridCol>
              </a:tblGrid>
              <a:tr h="1147828">
                <a:tc>
                  <a:txBody>
                    <a:bodyPr/>
                    <a:lstStyle/>
                    <a:p>
                      <a:pPr marL="0" marR="0" algn="ctr">
                        <a:lnSpc>
                          <a:spcPts val="1340"/>
                        </a:lnSpc>
                        <a:spcBef>
                          <a:spcPts val="0"/>
                        </a:spcBef>
                        <a:spcAft>
                          <a:spcPts val="0"/>
                        </a:spcAft>
                      </a:pPr>
                      <a:r>
                        <a:rPr lang="en-US" sz="1200" spc="-10" dirty="0">
                          <a:effectLst/>
                        </a:rPr>
                        <a:t>Time</a:t>
                      </a:r>
                      <a:r>
                        <a:rPr lang="en-US" sz="1200" spc="-40" dirty="0">
                          <a:effectLst/>
                        </a:rPr>
                        <a:t> </a:t>
                      </a:r>
                      <a:r>
                        <a:rPr lang="en-US" sz="1200" spc="-10" dirty="0">
                          <a:effectLst/>
                        </a:rPr>
                        <a:t>Interval</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50165" marR="0" algn="ctr">
                        <a:lnSpc>
                          <a:spcPts val="1340"/>
                        </a:lnSpc>
                        <a:spcBef>
                          <a:spcPts val="0"/>
                        </a:spcBef>
                        <a:spcAft>
                          <a:spcPts val="0"/>
                        </a:spcAft>
                      </a:pPr>
                      <a:r>
                        <a:rPr lang="en-US" sz="1200" spc="-25" dirty="0">
                          <a:effectLst/>
                        </a:rPr>
                        <a:t>Bus</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08585" marR="0" algn="ctr">
                        <a:lnSpc>
                          <a:spcPts val="1340"/>
                        </a:lnSpc>
                        <a:spcBef>
                          <a:spcPts val="0"/>
                        </a:spcBef>
                        <a:spcAft>
                          <a:spcPts val="0"/>
                        </a:spcAft>
                      </a:pPr>
                      <a:r>
                        <a:rPr lang="en-US" sz="1200" spc="-10">
                          <a:effectLst/>
                        </a:rPr>
                        <a:t>Truck</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81280" marR="0" algn="ctr">
                        <a:lnSpc>
                          <a:spcPts val="1340"/>
                        </a:lnSpc>
                        <a:spcBef>
                          <a:spcPts val="0"/>
                        </a:spcBef>
                        <a:spcAft>
                          <a:spcPts val="0"/>
                        </a:spcAft>
                      </a:pPr>
                      <a:r>
                        <a:rPr lang="en-US" sz="1200" spc="-10" dirty="0">
                          <a:effectLst/>
                        </a:rPr>
                        <a:t>Private </a:t>
                      </a:r>
                      <a:r>
                        <a:rPr lang="en-US" sz="1200" spc="-25" dirty="0">
                          <a:effectLst/>
                        </a:rPr>
                        <a:t>Car</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33020" algn="ctr">
                        <a:lnSpc>
                          <a:spcPts val="1330"/>
                        </a:lnSpc>
                        <a:spcBef>
                          <a:spcPts val="0"/>
                        </a:spcBef>
                        <a:spcAft>
                          <a:spcPts val="0"/>
                        </a:spcAft>
                      </a:pPr>
                      <a:r>
                        <a:rPr lang="en-US" sz="1200" spc="-20">
                          <a:effectLst/>
                        </a:rPr>
                        <a:t>CNG/</a:t>
                      </a:r>
                      <a:endParaRPr lang="en-US" sz="1100">
                        <a:effectLst/>
                      </a:endParaRPr>
                    </a:p>
                    <a:p>
                      <a:pPr marL="3810" marR="33020" algn="ctr">
                        <a:lnSpc>
                          <a:spcPts val="1370"/>
                        </a:lnSpc>
                        <a:spcBef>
                          <a:spcPts val="0"/>
                        </a:spcBef>
                        <a:spcAft>
                          <a:spcPts val="0"/>
                        </a:spcAft>
                      </a:pPr>
                      <a:r>
                        <a:rPr lang="en-US" sz="1200" spc="-10">
                          <a:effectLst/>
                        </a:rPr>
                        <a:t>Rickshaw</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36525" marR="80010" indent="-45720" algn="ctr">
                        <a:spcBef>
                          <a:spcPts val="0"/>
                        </a:spcBef>
                        <a:spcAft>
                          <a:spcPts val="0"/>
                        </a:spcAft>
                      </a:pPr>
                      <a:r>
                        <a:rPr lang="en-US" sz="1200" spc="-30">
                          <a:effectLst/>
                        </a:rPr>
                        <a:t>Motor </a:t>
                      </a:r>
                      <a:r>
                        <a:rPr lang="en-US" sz="1200" spc="-10">
                          <a:effectLst/>
                        </a:rPr>
                        <a:t>cycle</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83820" algn="ctr">
                        <a:lnSpc>
                          <a:spcPts val="1310"/>
                        </a:lnSpc>
                        <a:spcBef>
                          <a:spcPts val="45"/>
                        </a:spcBef>
                        <a:spcAft>
                          <a:spcPts val="0"/>
                        </a:spcAft>
                      </a:pPr>
                      <a:r>
                        <a:rPr lang="en-US" sz="1200" spc="-40">
                          <a:effectLst/>
                        </a:rPr>
                        <a:t>ambulanc </a:t>
                      </a:r>
                      <a:r>
                        <a:rPr lang="en-US" sz="1200" spc="-50">
                          <a:effectLst/>
                        </a:rPr>
                        <a:t>e</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7155" marR="0" algn="ctr">
                        <a:lnSpc>
                          <a:spcPts val="1340"/>
                        </a:lnSpc>
                        <a:spcBef>
                          <a:spcPts val="0"/>
                        </a:spcBef>
                        <a:spcAft>
                          <a:spcPts val="0"/>
                        </a:spcAft>
                      </a:pPr>
                      <a:r>
                        <a:rPr lang="en-US" sz="1200" spc="-10">
                          <a:effectLst/>
                        </a:rPr>
                        <a:t>Total</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960300524"/>
                  </a:ext>
                </a:extLst>
              </a:tr>
              <a:tr h="629711">
                <a:tc>
                  <a:txBody>
                    <a:bodyPr/>
                    <a:lstStyle/>
                    <a:p>
                      <a:pPr marL="1905" marR="635" algn="ctr">
                        <a:lnSpc>
                          <a:spcPts val="1350"/>
                        </a:lnSpc>
                        <a:spcBef>
                          <a:spcPts val="0"/>
                        </a:spcBef>
                        <a:spcAft>
                          <a:spcPts val="0"/>
                        </a:spcAft>
                      </a:pPr>
                      <a:r>
                        <a:rPr lang="en-US" sz="1200">
                          <a:effectLst/>
                        </a:rPr>
                        <a:t>Moring</a:t>
                      </a:r>
                      <a:r>
                        <a:rPr lang="en-US" sz="1200" spc="-5">
                          <a:effectLst/>
                        </a:rPr>
                        <a:t> </a:t>
                      </a:r>
                      <a:r>
                        <a:rPr lang="en-US" sz="1200" spc="-10">
                          <a:effectLst/>
                        </a:rPr>
                        <a:t>session</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34925" marR="0" algn="ctr">
                        <a:lnSpc>
                          <a:spcPts val="1325"/>
                        </a:lnSpc>
                        <a:spcBef>
                          <a:spcPts val="0"/>
                        </a:spcBef>
                        <a:spcAft>
                          <a:spcPts val="0"/>
                        </a:spcAft>
                      </a:pPr>
                      <a:r>
                        <a:rPr lang="en-US" sz="1200" spc="-25">
                          <a:effectLst/>
                        </a:rPr>
                        <a:t>43</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13665" marR="0" algn="ctr">
                        <a:lnSpc>
                          <a:spcPts val="1325"/>
                        </a:lnSpc>
                        <a:spcBef>
                          <a:spcPts val="0"/>
                        </a:spcBef>
                        <a:spcAft>
                          <a:spcPts val="0"/>
                        </a:spcAft>
                      </a:pPr>
                      <a:r>
                        <a:rPr lang="en-US" sz="1200" spc="-25">
                          <a:effectLst/>
                        </a:rPr>
                        <a:t>54</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81280" marR="6350" algn="ctr">
                        <a:lnSpc>
                          <a:spcPts val="1325"/>
                        </a:lnSpc>
                        <a:spcBef>
                          <a:spcPts val="0"/>
                        </a:spcBef>
                        <a:spcAft>
                          <a:spcPts val="0"/>
                        </a:spcAft>
                      </a:pPr>
                      <a:r>
                        <a:rPr lang="en-US" sz="1200" spc="-25">
                          <a:effectLst/>
                        </a:rPr>
                        <a:t>225</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329565" algn="ctr">
                        <a:lnSpc>
                          <a:spcPts val="1325"/>
                        </a:lnSpc>
                        <a:spcBef>
                          <a:spcPts val="0"/>
                        </a:spcBef>
                        <a:spcAft>
                          <a:spcPts val="0"/>
                        </a:spcAft>
                      </a:pPr>
                      <a:r>
                        <a:rPr lang="en-US" sz="1200" spc="-25">
                          <a:effectLst/>
                        </a:rPr>
                        <a:t>58</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8255" marR="0" algn="ctr">
                        <a:lnSpc>
                          <a:spcPts val="1350"/>
                        </a:lnSpc>
                        <a:spcBef>
                          <a:spcPts val="0"/>
                        </a:spcBef>
                        <a:spcAft>
                          <a:spcPts val="0"/>
                        </a:spcAft>
                      </a:pPr>
                      <a:r>
                        <a:rPr lang="en-US" sz="1200" spc="-25">
                          <a:effectLst/>
                        </a:rPr>
                        <a:t>171</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17780" algn="ctr">
                        <a:lnSpc>
                          <a:spcPts val="1350"/>
                        </a:lnSpc>
                        <a:spcBef>
                          <a:spcPts val="0"/>
                        </a:spcBef>
                        <a:spcAft>
                          <a:spcPts val="0"/>
                        </a:spcAft>
                      </a:pPr>
                      <a:r>
                        <a:rPr lang="en-US" sz="1200" spc="-25">
                          <a:effectLst/>
                        </a:rPr>
                        <a:t>11</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58115" marR="0" algn="ctr">
                        <a:lnSpc>
                          <a:spcPts val="1350"/>
                        </a:lnSpc>
                        <a:spcBef>
                          <a:spcPts val="0"/>
                        </a:spcBef>
                        <a:spcAft>
                          <a:spcPts val="0"/>
                        </a:spcAft>
                      </a:pPr>
                      <a:r>
                        <a:rPr lang="en-US" sz="1200" spc="-25">
                          <a:effectLst/>
                        </a:rPr>
                        <a:t>562</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562456530"/>
                  </a:ext>
                </a:extLst>
              </a:tr>
              <a:tr h="765218">
                <a:tc>
                  <a:txBody>
                    <a:bodyPr/>
                    <a:lstStyle/>
                    <a:p>
                      <a:pPr marL="324485" marR="0" indent="-109855" algn="ctr">
                        <a:spcBef>
                          <a:spcPts val="0"/>
                        </a:spcBef>
                        <a:spcAft>
                          <a:spcPts val="0"/>
                        </a:spcAft>
                      </a:pPr>
                      <a:r>
                        <a:rPr lang="en-US" sz="1200" spc="-30">
                          <a:effectLst/>
                        </a:rPr>
                        <a:t>Afternoon </a:t>
                      </a:r>
                      <a:r>
                        <a:rPr lang="en-US" sz="1200" spc="-10">
                          <a:effectLst/>
                        </a:rPr>
                        <a:t>session</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34925" marR="0" algn="ctr">
                        <a:lnSpc>
                          <a:spcPts val="1310"/>
                        </a:lnSpc>
                        <a:spcBef>
                          <a:spcPts val="0"/>
                        </a:spcBef>
                        <a:spcAft>
                          <a:spcPts val="0"/>
                        </a:spcAft>
                      </a:pPr>
                      <a:r>
                        <a:rPr lang="en-US" sz="1200" spc="-25">
                          <a:effectLst/>
                        </a:rPr>
                        <a:t>44</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13665" marR="0" algn="ctr">
                        <a:lnSpc>
                          <a:spcPts val="1310"/>
                        </a:lnSpc>
                        <a:spcBef>
                          <a:spcPts val="0"/>
                        </a:spcBef>
                        <a:spcAft>
                          <a:spcPts val="0"/>
                        </a:spcAft>
                      </a:pPr>
                      <a:r>
                        <a:rPr lang="en-US" sz="1200" spc="-25">
                          <a:effectLst/>
                        </a:rPr>
                        <a:t>70</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81280" marR="6350" algn="ctr">
                        <a:lnSpc>
                          <a:spcPts val="1310"/>
                        </a:lnSpc>
                        <a:spcBef>
                          <a:spcPts val="0"/>
                        </a:spcBef>
                        <a:spcAft>
                          <a:spcPts val="0"/>
                        </a:spcAft>
                      </a:pPr>
                      <a:r>
                        <a:rPr lang="en-US" sz="1200" spc="-25">
                          <a:effectLst/>
                        </a:rPr>
                        <a:t>201</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329565" algn="ctr">
                        <a:lnSpc>
                          <a:spcPts val="1310"/>
                        </a:lnSpc>
                        <a:spcBef>
                          <a:spcPts val="0"/>
                        </a:spcBef>
                        <a:spcAft>
                          <a:spcPts val="0"/>
                        </a:spcAft>
                      </a:pPr>
                      <a:r>
                        <a:rPr lang="en-US" sz="1200" spc="-25">
                          <a:effectLst/>
                        </a:rPr>
                        <a:t>73</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8255" marR="0" algn="ctr">
                        <a:lnSpc>
                          <a:spcPts val="1330"/>
                        </a:lnSpc>
                        <a:spcBef>
                          <a:spcPts val="0"/>
                        </a:spcBef>
                        <a:spcAft>
                          <a:spcPts val="0"/>
                        </a:spcAft>
                      </a:pPr>
                      <a:r>
                        <a:rPr lang="en-US" sz="1200" spc="-25">
                          <a:effectLst/>
                        </a:rPr>
                        <a:t>200</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17780" algn="ctr">
                        <a:lnSpc>
                          <a:spcPts val="1330"/>
                        </a:lnSpc>
                        <a:spcBef>
                          <a:spcPts val="0"/>
                        </a:spcBef>
                        <a:spcAft>
                          <a:spcPts val="0"/>
                        </a:spcAft>
                      </a:pPr>
                      <a:r>
                        <a:rPr lang="en-US" sz="1200" spc="-25" dirty="0">
                          <a:effectLst/>
                        </a:rPr>
                        <a:t>11</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58115" marR="0" algn="ctr">
                        <a:lnSpc>
                          <a:spcPts val="1330"/>
                        </a:lnSpc>
                        <a:spcBef>
                          <a:spcPts val="0"/>
                        </a:spcBef>
                        <a:spcAft>
                          <a:spcPts val="0"/>
                        </a:spcAft>
                      </a:pPr>
                      <a:r>
                        <a:rPr lang="en-US" sz="1200" spc="-25">
                          <a:effectLst/>
                        </a:rPr>
                        <a:t>599</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4180399774"/>
                  </a:ext>
                </a:extLst>
              </a:tr>
              <a:tr h="631039">
                <a:tc>
                  <a:txBody>
                    <a:bodyPr/>
                    <a:lstStyle/>
                    <a:p>
                      <a:pPr marL="1270" marR="1270" algn="ctr">
                        <a:lnSpc>
                          <a:spcPts val="1340"/>
                        </a:lnSpc>
                        <a:spcBef>
                          <a:spcPts val="0"/>
                        </a:spcBef>
                        <a:spcAft>
                          <a:spcPts val="0"/>
                        </a:spcAft>
                      </a:pPr>
                      <a:r>
                        <a:rPr lang="en-US" sz="1200">
                          <a:effectLst/>
                        </a:rPr>
                        <a:t>Evening</a:t>
                      </a:r>
                      <a:r>
                        <a:rPr lang="en-US" sz="1200" spc="5">
                          <a:effectLst/>
                        </a:rPr>
                        <a:t> </a:t>
                      </a:r>
                      <a:r>
                        <a:rPr lang="en-US" sz="1200" spc="-10">
                          <a:effectLst/>
                        </a:rPr>
                        <a:t>session</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34925" marR="0" algn="ctr">
                        <a:lnSpc>
                          <a:spcPts val="1315"/>
                        </a:lnSpc>
                        <a:spcBef>
                          <a:spcPts val="0"/>
                        </a:spcBef>
                        <a:spcAft>
                          <a:spcPts val="0"/>
                        </a:spcAft>
                      </a:pPr>
                      <a:r>
                        <a:rPr lang="en-US" sz="1200" spc="-25">
                          <a:effectLst/>
                        </a:rPr>
                        <a:t>40</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13665" marR="0" algn="ctr">
                        <a:lnSpc>
                          <a:spcPts val="1315"/>
                        </a:lnSpc>
                        <a:spcBef>
                          <a:spcPts val="0"/>
                        </a:spcBef>
                        <a:spcAft>
                          <a:spcPts val="0"/>
                        </a:spcAft>
                      </a:pPr>
                      <a:r>
                        <a:rPr lang="en-US" sz="1200" spc="-25">
                          <a:effectLst/>
                        </a:rPr>
                        <a:t>59</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81280" marR="6350" algn="ctr">
                        <a:lnSpc>
                          <a:spcPts val="1315"/>
                        </a:lnSpc>
                        <a:spcBef>
                          <a:spcPts val="0"/>
                        </a:spcBef>
                        <a:spcAft>
                          <a:spcPts val="0"/>
                        </a:spcAft>
                      </a:pPr>
                      <a:r>
                        <a:rPr lang="en-US" sz="1200" spc="-25">
                          <a:effectLst/>
                        </a:rPr>
                        <a:t>204</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329565" algn="ctr">
                        <a:lnSpc>
                          <a:spcPts val="1315"/>
                        </a:lnSpc>
                        <a:spcBef>
                          <a:spcPts val="0"/>
                        </a:spcBef>
                        <a:spcAft>
                          <a:spcPts val="0"/>
                        </a:spcAft>
                      </a:pPr>
                      <a:r>
                        <a:rPr lang="en-US" sz="1200" spc="-25">
                          <a:effectLst/>
                        </a:rPr>
                        <a:t>65</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8255" marR="0" algn="ctr">
                        <a:lnSpc>
                          <a:spcPts val="1340"/>
                        </a:lnSpc>
                        <a:spcBef>
                          <a:spcPts val="0"/>
                        </a:spcBef>
                        <a:spcAft>
                          <a:spcPts val="0"/>
                        </a:spcAft>
                      </a:pPr>
                      <a:r>
                        <a:rPr lang="en-US" sz="1200" spc="-25">
                          <a:effectLst/>
                        </a:rPr>
                        <a:t>193</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79375" marR="83820" algn="ctr">
                        <a:lnSpc>
                          <a:spcPts val="1340"/>
                        </a:lnSpc>
                        <a:spcBef>
                          <a:spcPts val="0"/>
                        </a:spcBef>
                        <a:spcAft>
                          <a:spcPts val="0"/>
                        </a:spcAft>
                      </a:pPr>
                      <a:r>
                        <a:rPr lang="en-US" sz="1200" spc="-50">
                          <a:effectLst/>
                        </a:rPr>
                        <a:t>8</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58115" marR="0" algn="ctr">
                        <a:lnSpc>
                          <a:spcPts val="1340"/>
                        </a:lnSpc>
                        <a:spcBef>
                          <a:spcPts val="0"/>
                        </a:spcBef>
                        <a:spcAft>
                          <a:spcPts val="0"/>
                        </a:spcAft>
                      </a:pPr>
                      <a:r>
                        <a:rPr lang="en-US" sz="1200" spc="-25">
                          <a:effectLst/>
                        </a:rPr>
                        <a:t>569</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410830732"/>
                  </a:ext>
                </a:extLst>
              </a:tr>
              <a:tr h="729349">
                <a:tc>
                  <a:txBody>
                    <a:bodyPr/>
                    <a:lstStyle/>
                    <a:p>
                      <a:pPr marL="1270" marR="1905" algn="ctr">
                        <a:lnSpc>
                          <a:spcPts val="1340"/>
                        </a:lnSpc>
                        <a:spcBef>
                          <a:spcPts val="0"/>
                        </a:spcBef>
                        <a:spcAft>
                          <a:spcPts val="0"/>
                        </a:spcAft>
                      </a:pPr>
                      <a:r>
                        <a:rPr lang="en-US" sz="1200" spc="-10" dirty="0">
                          <a:effectLst/>
                        </a:rPr>
                        <a:t>Total</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34925" marR="3175" algn="ctr">
                        <a:lnSpc>
                          <a:spcPts val="1340"/>
                        </a:lnSpc>
                        <a:spcBef>
                          <a:spcPts val="0"/>
                        </a:spcBef>
                        <a:spcAft>
                          <a:spcPts val="0"/>
                        </a:spcAft>
                      </a:pPr>
                      <a:r>
                        <a:rPr lang="en-US" sz="1200" spc="-25">
                          <a:effectLst/>
                        </a:rPr>
                        <a:t>127</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13665" marR="0" algn="ctr">
                        <a:lnSpc>
                          <a:spcPts val="1340"/>
                        </a:lnSpc>
                        <a:spcBef>
                          <a:spcPts val="0"/>
                        </a:spcBef>
                        <a:spcAft>
                          <a:spcPts val="0"/>
                        </a:spcAft>
                      </a:pPr>
                      <a:r>
                        <a:rPr lang="en-US" sz="1200" spc="-25">
                          <a:effectLst/>
                        </a:rPr>
                        <a:t>183</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81280" marR="6350" algn="ctr">
                        <a:lnSpc>
                          <a:spcPts val="1340"/>
                        </a:lnSpc>
                        <a:spcBef>
                          <a:spcPts val="0"/>
                        </a:spcBef>
                        <a:spcAft>
                          <a:spcPts val="0"/>
                        </a:spcAft>
                      </a:pPr>
                      <a:r>
                        <a:rPr lang="en-US" sz="1200" spc="-25">
                          <a:effectLst/>
                        </a:rPr>
                        <a:t>630</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295275" algn="ctr">
                        <a:lnSpc>
                          <a:spcPts val="1340"/>
                        </a:lnSpc>
                        <a:spcBef>
                          <a:spcPts val="0"/>
                        </a:spcBef>
                        <a:spcAft>
                          <a:spcPts val="0"/>
                        </a:spcAft>
                      </a:pPr>
                      <a:r>
                        <a:rPr lang="en-US" sz="1200" spc="-25">
                          <a:effectLst/>
                        </a:rPr>
                        <a:t>196</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8255" marR="0" algn="ctr">
                        <a:lnSpc>
                          <a:spcPts val="1340"/>
                        </a:lnSpc>
                        <a:spcBef>
                          <a:spcPts val="0"/>
                        </a:spcBef>
                        <a:spcAft>
                          <a:spcPts val="0"/>
                        </a:spcAft>
                      </a:pPr>
                      <a:r>
                        <a:rPr lang="en-US" sz="1200" spc="-25">
                          <a:effectLst/>
                        </a:rPr>
                        <a:t>564</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17780" algn="ctr">
                        <a:lnSpc>
                          <a:spcPts val="1340"/>
                        </a:lnSpc>
                        <a:spcBef>
                          <a:spcPts val="0"/>
                        </a:spcBef>
                        <a:spcAft>
                          <a:spcPts val="0"/>
                        </a:spcAft>
                      </a:pPr>
                      <a:r>
                        <a:rPr lang="en-US" sz="1200" spc="-25">
                          <a:effectLst/>
                        </a:rPr>
                        <a:t>30</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20015" marR="0" algn="ctr">
                        <a:lnSpc>
                          <a:spcPts val="1340"/>
                        </a:lnSpc>
                        <a:spcBef>
                          <a:spcPts val="0"/>
                        </a:spcBef>
                        <a:spcAft>
                          <a:spcPts val="0"/>
                        </a:spcAft>
                      </a:pPr>
                      <a:r>
                        <a:rPr lang="en-US" sz="1200" spc="-20" dirty="0">
                          <a:effectLst/>
                        </a:rPr>
                        <a:t>1730</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773894401"/>
                  </a:ext>
                </a:extLst>
              </a:tr>
            </a:tbl>
          </a:graphicData>
        </a:graphic>
      </p:graphicFrame>
      <p:graphicFrame>
        <p:nvGraphicFramePr>
          <p:cNvPr id="26" name="Chart 25"/>
          <p:cNvGraphicFramePr/>
          <p:nvPr>
            <p:extLst>
              <p:ext uri="{D42A27DB-BD31-4B8C-83A1-F6EECF244321}">
                <p14:modId xmlns:p14="http://schemas.microsoft.com/office/powerpoint/2010/main" val="1093797278"/>
              </p:ext>
            </p:extLst>
          </p:nvPr>
        </p:nvGraphicFramePr>
        <p:xfrm>
          <a:off x="6165819" y="1292144"/>
          <a:ext cx="5643743" cy="3903145"/>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132290" y="5301238"/>
            <a:ext cx="11263203" cy="1156086"/>
          </a:xfrm>
          <a:prstGeom prst="rect">
            <a:avLst/>
          </a:prstGeom>
        </p:spPr>
        <p:txBody>
          <a:bodyPr wrap="square">
            <a:spAutoFit/>
          </a:bodyPr>
          <a:lstStyle/>
          <a:p>
            <a:pPr marR="899160" algn="just">
              <a:lnSpc>
                <a:spcPct val="150000"/>
              </a:lnSpc>
            </a:pPr>
            <a:r>
              <a:rPr lang="en-US" sz="1600" dirty="0">
                <a:latin typeface="Times New Roman" panose="02020603050405020304" pitchFamily="18" charset="0"/>
                <a:ea typeface="Times New Roman" panose="02020603050405020304" pitchFamily="18" charset="0"/>
              </a:rPr>
              <a:t>This column chart shown that, on that day highest Bus across at 2.45 pm – 3.00 pm,</a:t>
            </a:r>
            <a:r>
              <a:rPr lang="en-US" sz="1600" spc="200" dirty="0">
                <a:latin typeface="Times New Roman" panose="02020603050405020304" pitchFamily="18" charset="0"/>
                <a:ea typeface="Times New Roman" panose="02020603050405020304" pitchFamily="18" charset="0"/>
              </a:rPr>
              <a:t> </a:t>
            </a:r>
            <a:r>
              <a:rPr lang="en-US" sz="1600" dirty="0">
                <a:latin typeface="Times New Roman" panose="02020603050405020304" pitchFamily="18" charset="0"/>
                <a:ea typeface="Times New Roman" panose="02020603050405020304" pitchFamily="18" charset="0"/>
              </a:rPr>
              <a:t>highest Truck across at 2:45 pm – 3:00 pm, highest Private Car across at 10:45 am – 11:00am, highest CNG across at 02:45 PM –03:00PM, highest motor cycle across 2.45 pm-3.00 pm and highest others vehicle across 2.45pm-3.00pm.</a:t>
            </a:r>
          </a:p>
        </p:txBody>
      </p:sp>
      <p:sp>
        <p:nvSpPr>
          <p:cNvPr id="20" name="Rectangle 19"/>
          <p:cNvSpPr/>
          <p:nvPr/>
        </p:nvSpPr>
        <p:spPr>
          <a:xfrm>
            <a:off x="4400896" y="115343"/>
            <a:ext cx="3104568" cy="646331"/>
          </a:xfrm>
          <a:prstGeom prst="rect">
            <a:avLst/>
          </a:prstGeom>
        </p:spPr>
        <p:txBody>
          <a:bodyPr wrap="none">
            <a:spAutoFit/>
          </a:bodyPr>
          <a:lstStyle/>
          <a:p>
            <a:r>
              <a:rPr lang="en-US" sz="3600" b="1" dirty="0"/>
              <a:t>Data Collection</a:t>
            </a:r>
          </a:p>
        </p:txBody>
      </p:sp>
    </p:spTree>
    <p:extLst>
      <p:ext uri="{BB962C8B-B14F-4D97-AF65-F5344CB8AC3E}">
        <p14:creationId xmlns:p14="http://schemas.microsoft.com/office/powerpoint/2010/main" val="31699942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50366" y="1015473"/>
            <a:ext cx="9144000" cy="592196"/>
          </a:xfrm>
        </p:spPr>
        <p:txBody>
          <a:bodyPr>
            <a:normAutofit/>
          </a:bodyPr>
          <a:lstStyle/>
          <a:p>
            <a:r>
              <a:rPr lang="en-US" sz="1800" dirty="0">
                <a:latin typeface="Times New Roman" panose="02020603050405020304" pitchFamily="18" charset="0"/>
                <a:cs typeface="Times New Roman" panose="02020603050405020304" pitchFamily="18" charset="0"/>
              </a:rPr>
              <a:t>Off-days traffic volume percentage. </a:t>
            </a:r>
          </a:p>
        </p:txBody>
      </p:sp>
      <p:graphicFrame>
        <p:nvGraphicFramePr>
          <p:cNvPr id="5" name="Chart 4"/>
          <p:cNvGraphicFramePr/>
          <p:nvPr>
            <p:extLst>
              <p:ext uri="{D42A27DB-BD31-4B8C-83A1-F6EECF244321}">
                <p14:modId xmlns:p14="http://schemas.microsoft.com/office/powerpoint/2010/main" val="769503734"/>
              </p:ext>
            </p:extLst>
          </p:nvPr>
        </p:nvGraphicFramePr>
        <p:xfrm>
          <a:off x="4744529" y="1714970"/>
          <a:ext cx="7021902" cy="4664243"/>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p:cNvSpPr/>
          <p:nvPr/>
        </p:nvSpPr>
        <p:spPr>
          <a:xfrm>
            <a:off x="228601" y="1714970"/>
            <a:ext cx="4515928" cy="1477328"/>
          </a:xfrm>
          <a:prstGeom prst="rect">
            <a:avLst/>
          </a:prstGeom>
        </p:spPr>
        <p:txBody>
          <a:bodyPr wrap="square">
            <a:spAutoFit/>
          </a:bodyPr>
          <a:lstStyle/>
          <a:p>
            <a:pPr>
              <a:spcBef>
                <a:spcPts val="790"/>
              </a:spcBef>
            </a:pPr>
            <a:r>
              <a:rPr lang="en-US" dirty="0">
                <a:latin typeface="Times New Roman" panose="02020603050405020304" pitchFamily="18" charset="0"/>
                <a:ea typeface="Times New Roman" panose="02020603050405020304" pitchFamily="18" charset="0"/>
              </a:rPr>
              <a:t>In</a:t>
            </a:r>
            <a:r>
              <a:rPr lang="en-US" spc="-15"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that</a:t>
            </a:r>
            <a:r>
              <a:rPr lang="en-US" spc="-15"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pie</a:t>
            </a:r>
            <a:r>
              <a:rPr lang="en-US" spc="-20"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chart</a:t>
            </a:r>
            <a:r>
              <a:rPr lang="en-US" spc="-15"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shown</a:t>
            </a:r>
            <a:r>
              <a:rPr lang="en-US" spc="-15"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that,</a:t>
            </a:r>
            <a:r>
              <a:rPr lang="en-US" spc="-15"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there</a:t>
            </a:r>
            <a:r>
              <a:rPr lang="en-US" spc="-25"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percentage</a:t>
            </a:r>
            <a:r>
              <a:rPr lang="en-US" spc="-20"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of</a:t>
            </a:r>
            <a:r>
              <a:rPr lang="en-US" spc="-15"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workdays traffic volume variation</a:t>
            </a:r>
            <a:r>
              <a:rPr lang="en-US" spc="-15" dirty="0">
                <a:latin typeface="Times New Roman" panose="02020603050405020304" pitchFamily="18" charset="0"/>
                <a:ea typeface="Times New Roman" panose="02020603050405020304" pitchFamily="18" charset="0"/>
              </a:rPr>
              <a:t> .</a:t>
            </a:r>
            <a:r>
              <a:rPr lang="en-US" spc="-5"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For</a:t>
            </a:r>
            <a:r>
              <a:rPr lang="en-US" spc="-20"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Workdays</a:t>
            </a:r>
            <a:r>
              <a:rPr lang="en-US" spc="-15"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05%</a:t>
            </a:r>
            <a:r>
              <a:rPr lang="en-US" spc="-15"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Bus,</a:t>
            </a:r>
            <a:r>
              <a:rPr lang="en-US" spc="-15" dirty="0">
                <a:latin typeface="Times New Roman" panose="02020603050405020304" pitchFamily="18" charset="0"/>
                <a:ea typeface="Times New Roman" panose="02020603050405020304" pitchFamily="18" charset="0"/>
              </a:rPr>
              <a:t> 07</a:t>
            </a:r>
            <a:r>
              <a:rPr lang="en-US" dirty="0">
                <a:latin typeface="Times New Roman" panose="02020603050405020304" pitchFamily="18" charset="0"/>
                <a:ea typeface="Times New Roman" panose="02020603050405020304" pitchFamily="18" charset="0"/>
              </a:rPr>
              <a:t>% Truck, 39% Private Car,14% CNG,33% Motor Cycle ,33% others 2% Vehicle Across.</a:t>
            </a:r>
          </a:p>
        </p:txBody>
      </p:sp>
      <p:sp>
        <p:nvSpPr>
          <p:cNvPr id="6" name="Rectangle 5"/>
          <p:cNvSpPr/>
          <p:nvPr/>
        </p:nvSpPr>
        <p:spPr>
          <a:xfrm>
            <a:off x="4744529" y="384952"/>
            <a:ext cx="2658100" cy="523220"/>
          </a:xfrm>
          <a:prstGeom prst="rect">
            <a:avLst/>
          </a:prstGeom>
        </p:spPr>
        <p:txBody>
          <a:bodyPr wrap="none">
            <a:spAutoFit/>
          </a:bodyPr>
          <a:lstStyle/>
          <a:p>
            <a:r>
              <a:rPr lang="en-US" sz="2800" b="1" dirty="0">
                <a:latin typeface="Times New Roman" panose="02020603050405020304" pitchFamily="18" charset="0"/>
                <a:cs typeface="Times New Roman" panose="02020603050405020304" pitchFamily="18" charset="0"/>
              </a:rPr>
              <a:t>Data Collection.</a:t>
            </a:r>
            <a:endParaRPr lang="en-US" sz="2800" b="1" dirty="0"/>
          </a:p>
        </p:txBody>
      </p:sp>
    </p:spTree>
    <p:extLst>
      <p:ext uri="{BB962C8B-B14F-4D97-AF65-F5344CB8AC3E}">
        <p14:creationId xmlns:p14="http://schemas.microsoft.com/office/powerpoint/2010/main" val="25685551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65282" y="1176301"/>
            <a:ext cx="3036164" cy="337351"/>
          </a:xfrm>
        </p:spPr>
        <p:txBody>
          <a:bodyPr>
            <a:normAutofit fontScale="90000"/>
          </a:bodyPr>
          <a:lstStyle/>
          <a:p>
            <a:pPr algn="l"/>
            <a:r>
              <a:rPr lang="en-US" sz="1800" dirty="0">
                <a:latin typeface="Times New Roman" panose="02020603050405020304" pitchFamily="18" charset="0"/>
                <a:cs typeface="Times New Roman" panose="02020603050405020304" pitchFamily="18" charset="0"/>
              </a:rPr>
              <a:t>PCU Value work days.</a:t>
            </a:r>
          </a:p>
        </p:txBody>
      </p:sp>
      <p:graphicFrame>
        <p:nvGraphicFramePr>
          <p:cNvPr id="4" name="Table 3"/>
          <p:cNvGraphicFramePr>
            <a:graphicFrameLocks noGrp="1"/>
          </p:cNvGraphicFramePr>
          <p:nvPr>
            <p:extLst>
              <p:ext uri="{D42A27DB-BD31-4B8C-83A1-F6EECF244321}">
                <p14:modId xmlns:p14="http://schemas.microsoft.com/office/powerpoint/2010/main" val="889207847"/>
              </p:ext>
            </p:extLst>
          </p:nvPr>
        </p:nvGraphicFramePr>
        <p:xfrm>
          <a:off x="565282" y="1696778"/>
          <a:ext cx="7319262" cy="1905259"/>
        </p:xfrm>
        <a:graphic>
          <a:graphicData uri="http://schemas.openxmlformats.org/drawingml/2006/table">
            <a:tbl>
              <a:tblPr firstRow="1" firstCol="1" lastRow="1" lastCol="1" bandRow="1" bandCol="1">
                <a:tableStyleId>{5C22544A-7EE6-4342-B048-85BDC9FD1C3A}</a:tableStyleId>
              </a:tblPr>
              <a:tblGrid>
                <a:gridCol w="1131899">
                  <a:extLst>
                    <a:ext uri="{9D8B030D-6E8A-4147-A177-3AD203B41FA5}">
                      <a16:colId xmlns:a16="http://schemas.microsoft.com/office/drawing/2014/main" val="2032818017"/>
                    </a:ext>
                  </a:extLst>
                </a:gridCol>
                <a:gridCol w="447885">
                  <a:extLst>
                    <a:ext uri="{9D8B030D-6E8A-4147-A177-3AD203B41FA5}">
                      <a16:colId xmlns:a16="http://schemas.microsoft.com/office/drawing/2014/main" val="1727949890"/>
                    </a:ext>
                  </a:extLst>
                </a:gridCol>
                <a:gridCol w="527103">
                  <a:extLst>
                    <a:ext uri="{9D8B030D-6E8A-4147-A177-3AD203B41FA5}">
                      <a16:colId xmlns:a16="http://schemas.microsoft.com/office/drawing/2014/main" val="3484758121"/>
                    </a:ext>
                  </a:extLst>
                </a:gridCol>
                <a:gridCol w="616223">
                  <a:extLst>
                    <a:ext uri="{9D8B030D-6E8A-4147-A177-3AD203B41FA5}">
                      <a16:colId xmlns:a16="http://schemas.microsoft.com/office/drawing/2014/main" val="3117700024"/>
                    </a:ext>
                  </a:extLst>
                </a:gridCol>
                <a:gridCol w="623840">
                  <a:extLst>
                    <a:ext uri="{9D8B030D-6E8A-4147-A177-3AD203B41FA5}">
                      <a16:colId xmlns:a16="http://schemas.microsoft.com/office/drawing/2014/main" val="2064356884"/>
                    </a:ext>
                  </a:extLst>
                </a:gridCol>
                <a:gridCol w="528626">
                  <a:extLst>
                    <a:ext uri="{9D8B030D-6E8A-4147-A177-3AD203B41FA5}">
                      <a16:colId xmlns:a16="http://schemas.microsoft.com/office/drawing/2014/main" val="3474339384"/>
                    </a:ext>
                  </a:extLst>
                </a:gridCol>
                <a:gridCol w="732002">
                  <a:extLst>
                    <a:ext uri="{9D8B030D-6E8A-4147-A177-3AD203B41FA5}">
                      <a16:colId xmlns:a16="http://schemas.microsoft.com/office/drawing/2014/main" val="1642570834"/>
                    </a:ext>
                  </a:extLst>
                </a:gridCol>
                <a:gridCol w="759424">
                  <a:extLst>
                    <a:ext uri="{9D8B030D-6E8A-4147-A177-3AD203B41FA5}">
                      <a16:colId xmlns:a16="http://schemas.microsoft.com/office/drawing/2014/main" val="97958245"/>
                    </a:ext>
                  </a:extLst>
                </a:gridCol>
                <a:gridCol w="610129">
                  <a:extLst>
                    <a:ext uri="{9D8B030D-6E8A-4147-A177-3AD203B41FA5}">
                      <a16:colId xmlns:a16="http://schemas.microsoft.com/office/drawing/2014/main" val="1860786011"/>
                    </a:ext>
                  </a:extLst>
                </a:gridCol>
                <a:gridCol w="616984">
                  <a:extLst>
                    <a:ext uri="{9D8B030D-6E8A-4147-A177-3AD203B41FA5}">
                      <a16:colId xmlns:a16="http://schemas.microsoft.com/office/drawing/2014/main" val="4060834585"/>
                    </a:ext>
                  </a:extLst>
                </a:gridCol>
                <a:gridCol w="725147">
                  <a:extLst>
                    <a:ext uri="{9D8B030D-6E8A-4147-A177-3AD203B41FA5}">
                      <a16:colId xmlns:a16="http://schemas.microsoft.com/office/drawing/2014/main" val="321476000"/>
                    </a:ext>
                  </a:extLst>
                </a:gridCol>
              </a:tblGrid>
              <a:tr h="399425">
                <a:tc>
                  <a:txBody>
                    <a:bodyPr/>
                    <a:lstStyle/>
                    <a:p>
                      <a:pPr marL="191770" marR="142875" indent="137160" algn="l">
                        <a:spcBef>
                          <a:spcPts val="115"/>
                        </a:spcBef>
                        <a:spcAft>
                          <a:spcPts val="0"/>
                        </a:spcAft>
                      </a:pPr>
                      <a:r>
                        <a:rPr lang="en-US" sz="1100" spc="-20">
                          <a:effectLst/>
                        </a:rPr>
                        <a:t>TIME </a:t>
                      </a:r>
                      <a:r>
                        <a:rPr lang="en-US" sz="1100" spc="-30">
                          <a:effectLst/>
                        </a:rPr>
                        <a:t>INTERVAL</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4765" marR="0" algn="ctr">
                        <a:spcBef>
                          <a:spcPts val="790"/>
                        </a:spcBef>
                        <a:spcAft>
                          <a:spcPts val="0"/>
                        </a:spcAft>
                      </a:pPr>
                      <a:r>
                        <a:rPr lang="en-US" sz="1100" spc="-25">
                          <a:effectLst/>
                        </a:rPr>
                        <a:t>BUS</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74295" marR="65405" indent="27305" algn="l">
                        <a:spcBef>
                          <a:spcPts val="115"/>
                        </a:spcBef>
                        <a:spcAft>
                          <a:spcPts val="0"/>
                        </a:spcAft>
                      </a:pPr>
                      <a:r>
                        <a:rPr lang="en-US" sz="1100" spc="-20">
                          <a:effectLst/>
                        </a:rPr>
                        <a:t>PCU </a:t>
                      </a:r>
                      <a:r>
                        <a:rPr lang="en-US" sz="1100" spc="-40">
                          <a:effectLst/>
                        </a:rPr>
                        <a:t>RATE</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71120" marR="67310" indent="66675" algn="l">
                        <a:spcBef>
                          <a:spcPts val="115"/>
                        </a:spcBef>
                        <a:spcAft>
                          <a:spcPts val="0"/>
                        </a:spcAft>
                      </a:pPr>
                      <a:r>
                        <a:rPr lang="en-US" sz="1100" spc="-20">
                          <a:effectLst/>
                        </a:rPr>
                        <a:t>PCU </a:t>
                      </a:r>
                      <a:r>
                        <a:rPr lang="en-US" sz="1100" spc="-30">
                          <a:effectLst/>
                        </a:rPr>
                        <a:t>PC/HR</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3495" marR="0" algn="ctr">
                        <a:spcBef>
                          <a:spcPts val="790"/>
                        </a:spcBef>
                        <a:spcAft>
                          <a:spcPts val="0"/>
                        </a:spcAft>
                      </a:pPr>
                      <a:r>
                        <a:rPr lang="en-US" sz="1100" spc="-10">
                          <a:effectLst/>
                        </a:rPr>
                        <a:t>TRACK</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72390" marR="68580" indent="28575" algn="l">
                        <a:spcBef>
                          <a:spcPts val="115"/>
                        </a:spcBef>
                        <a:spcAft>
                          <a:spcPts val="0"/>
                        </a:spcAft>
                      </a:pPr>
                      <a:r>
                        <a:rPr lang="en-US" sz="1100" spc="-20">
                          <a:effectLst/>
                        </a:rPr>
                        <a:t>PCU </a:t>
                      </a:r>
                      <a:r>
                        <a:rPr lang="en-US" sz="1100" spc="-40">
                          <a:effectLst/>
                        </a:rPr>
                        <a:t>RATE</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18110" marR="116840" indent="66675" algn="l">
                        <a:spcBef>
                          <a:spcPts val="115"/>
                        </a:spcBef>
                        <a:spcAft>
                          <a:spcPts val="0"/>
                        </a:spcAft>
                      </a:pPr>
                      <a:r>
                        <a:rPr lang="en-US" sz="1100" spc="-20">
                          <a:effectLst/>
                        </a:rPr>
                        <a:t>PCU </a:t>
                      </a:r>
                      <a:r>
                        <a:rPr lang="en-US" sz="1100" spc="-30">
                          <a:effectLst/>
                        </a:rPr>
                        <a:t>PC/HR</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96215" marR="0" indent="-128270" algn="l">
                        <a:spcBef>
                          <a:spcPts val="115"/>
                        </a:spcBef>
                        <a:spcAft>
                          <a:spcPts val="0"/>
                        </a:spcAft>
                      </a:pPr>
                      <a:r>
                        <a:rPr lang="en-US" sz="1100" spc="-30">
                          <a:effectLst/>
                        </a:rPr>
                        <a:t>PRIVATE </a:t>
                      </a:r>
                      <a:r>
                        <a:rPr lang="en-US" sz="1100" spc="-20">
                          <a:effectLst/>
                        </a:rPr>
                        <a:t>CAR</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02870" marR="106045" indent="28575" algn="l">
                        <a:spcBef>
                          <a:spcPts val="115"/>
                        </a:spcBef>
                        <a:spcAft>
                          <a:spcPts val="0"/>
                        </a:spcAft>
                      </a:pPr>
                      <a:r>
                        <a:rPr lang="en-US" sz="1100" spc="-20">
                          <a:effectLst/>
                        </a:rPr>
                        <a:t>PCU </a:t>
                      </a:r>
                      <a:r>
                        <a:rPr lang="en-US" sz="1100" spc="-40">
                          <a:effectLst/>
                        </a:rPr>
                        <a:t>RATE</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9850" marR="69215" indent="66675" algn="l">
                        <a:spcBef>
                          <a:spcPts val="115"/>
                        </a:spcBef>
                        <a:spcAft>
                          <a:spcPts val="0"/>
                        </a:spcAft>
                      </a:pPr>
                      <a:r>
                        <a:rPr lang="en-US" sz="1100" spc="-20" dirty="0">
                          <a:effectLst/>
                        </a:rPr>
                        <a:t>PCU </a:t>
                      </a:r>
                      <a:r>
                        <a:rPr lang="en-US" sz="1100" spc="-30" dirty="0">
                          <a:effectLst/>
                        </a:rPr>
                        <a:t>PC/HR</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9215" marR="72390" indent="42545" algn="l">
                        <a:spcBef>
                          <a:spcPts val="115"/>
                        </a:spcBef>
                        <a:spcAft>
                          <a:spcPts val="0"/>
                        </a:spcAft>
                      </a:pPr>
                      <a:r>
                        <a:rPr lang="en-US" sz="1100" spc="-10">
                          <a:effectLst/>
                        </a:rPr>
                        <a:t>TOTAL </a:t>
                      </a:r>
                      <a:r>
                        <a:rPr lang="en-US" sz="1100" spc="-30">
                          <a:effectLst/>
                        </a:rPr>
                        <a:t>PCU/HR</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78345682"/>
                  </a:ext>
                </a:extLst>
              </a:tr>
              <a:tr h="419397">
                <a:tc>
                  <a:txBody>
                    <a:bodyPr/>
                    <a:lstStyle/>
                    <a:p>
                      <a:pPr marL="210185" marR="142875" indent="-62865" algn="l">
                        <a:spcBef>
                          <a:spcPts val="115"/>
                        </a:spcBef>
                        <a:spcAft>
                          <a:spcPts val="0"/>
                        </a:spcAft>
                      </a:pPr>
                      <a:r>
                        <a:rPr lang="en-US" sz="1200" spc="-30" dirty="0">
                          <a:effectLst/>
                        </a:rPr>
                        <a:t>MORNING </a:t>
                      </a:r>
                      <a:r>
                        <a:rPr lang="en-US" sz="1200" spc="-10" dirty="0">
                          <a:effectLst/>
                        </a:rPr>
                        <a:t>SESSION</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80"/>
                        </a:spcBef>
                        <a:spcAft>
                          <a:spcPts val="0"/>
                        </a:spcAft>
                      </a:pPr>
                      <a:r>
                        <a:rPr lang="en-US" sz="1100">
                          <a:effectLst/>
                        </a:rPr>
                        <a:t> </a:t>
                      </a:r>
                    </a:p>
                    <a:p>
                      <a:pPr marL="24765" marR="5080" algn="ctr">
                        <a:lnSpc>
                          <a:spcPts val="1305"/>
                        </a:lnSpc>
                        <a:spcBef>
                          <a:spcPts val="0"/>
                        </a:spcBef>
                        <a:spcAft>
                          <a:spcPts val="0"/>
                        </a:spcAft>
                      </a:pPr>
                      <a:r>
                        <a:rPr lang="en-US" sz="1100" spc="-25">
                          <a:effectLst/>
                        </a:rPr>
                        <a:t>72</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80"/>
                        </a:spcBef>
                        <a:spcAft>
                          <a:spcPts val="0"/>
                        </a:spcAft>
                      </a:pPr>
                      <a:r>
                        <a:rPr lang="en-US" sz="1100">
                          <a:effectLst/>
                        </a:rPr>
                        <a:t> </a:t>
                      </a:r>
                    </a:p>
                    <a:p>
                      <a:pPr marL="27305" marR="0" algn="ctr">
                        <a:lnSpc>
                          <a:spcPts val="1305"/>
                        </a:lnSpc>
                        <a:spcBef>
                          <a:spcPts val="0"/>
                        </a:spcBef>
                        <a:spcAft>
                          <a:spcPts val="0"/>
                        </a:spcAft>
                      </a:pPr>
                      <a:r>
                        <a:rPr lang="en-US" sz="1100" spc="-50">
                          <a:effectLst/>
                        </a:rPr>
                        <a:t>3</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80"/>
                        </a:spcBef>
                        <a:spcAft>
                          <a:spcPts val="0"/>
                        </a:spcAft>
                      </a:pPr>
                      <a:r>
                        <a:rPr lang="en-US" sz="1100">
                          <a:effectLst/>
                        </a:rPr>
                        <a:t> </a:t>
                      </a:r>
                    </a:p>
                    <a:p>
                      <a:pPr marL="18415" marR="0" algn="ctr">
                        <a:lnSpc>
                          <a:spcPts val="1305"/>
                        </a:lnSpc>
                        <a:spcBef>
                          <a:spcPts val="0"/>
                        </a:spcBef>
                        <a:spcAft>
                          <a:spcPts val="0"/>
                        </a:spcAft>
                      </a:pPr>
                      <a:r>
                        <a:rPr lang="en-US" sz="1100" spc="-25">
                          <a:effectLst/>
                        </a:rPr>
                        <a:t>216</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80"/>
                        </a:spcBef>
                        <a:spcAft>
                          <a:spcPts val="0"/>
                        </a:spcAft>
                      </a:pPr>
                      <a:r>
                        <a:rPr lang="en-US" sz="1100">
                          <a:effectLst/>
                        </a:rPr>
                        <a:t> </a:t>
                      </a:r>
                    </a:p>
                    <a:p>
                      <a:pPr marL="23495" marR="1905" algn="ctr">
                        <a:lnSpc>
                          <a:spcPts val="1305"/>
                        </a:lnSpc>
                        <a:spcBef>
                          <a:spcPts val="0"/>
                        </a:spcBef>
                        <a:spcAft>
                          <a:spcPts val="0"/>
                        </a:spcAft>
                      </a:pPr>
                      <a:r>
                        <a:rPr lang="en-US" sz="1100" spc="-25">
                          <a:effectLst/>
                        </a:rPr>
                        <a:t>88</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80"/>
                        </a:spcBef>
                        <a:spcAft>
                          <a:spcPts val="0"/>
                        </a:spcAft>
                      </a:pPr>
                      <a:r>
                        <a:rPr lang="en-US" sz="1100">
                          <a:effectLst/>
                        </a:rPr>
                        <a:t> </a:t>
                      </a:r>
                    </a:p>
                    <a:p>
                      <a:pPr marL="24765" marR="0" algn="ctr">
                        <a:lnSpc>
                          <a:spcPts val="1305"/>
                        </a:lnSpc>
                        <a:spcBef>
                          <a:spcPts val="0"/>
                        </a:spcBef>
                        <a:spcAft>
                          <a:spcPts val="0"/>
                        </a:spcAft>
                      </a:pPr>
                      <a:r>
                        <a:rPr lang="en-US" sz="1100" spc="-50">
                          <a:effectLst/>
                        </a:rPr>
                        <a:t>3</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80"/>
                        </a:spcBef>
                        <a:spcAft>
                          <a:spcPts val="0"/>
                        </a:spcAft>
                      </a:pPr>
                      <a:r>
                        <a:rPr lang="en-US" sz="1100">
                          <a:effectLst/>
                        </a:rPr>
                        <a:t> </a:t>
                      </a:r>
                    </a:p>
                    <a:p>
                      <a:pPr marL="12700" marR="0" algn="ctr">
                        <a:lnSpc>
                          <a:spcPts val="1305"/>
                        </a:lnSpc>
                        <a:spcBef>
                          <a:spcPts val="0"/>
                        </a:spcBef>
                        <a:spcAft>
                          <a:spcPts val="0"/>
                        </a:spcAft>
                      </a:pPr>
                      <a:r>
                        <a:rPr lang="en-US" sz="1100" spc="-25">
                          <a:effectLst/>
                        </a:rPr>
                        <a:t>264</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80"/>
                        </a:spcBef>
                        <a:spcAft>
                          <a:spcPts val="0"/>
                        </a:spcAft>
                      </a:pPr>
                      <a:r>
                        <a:rPr lang="en-US" sz="1100">
                          <a:effectLst/>
                        </a:rPr>
                        <a:t> </a:t>
                      </a:r>
                    </a:p>
                    <a:p>
                      <a:pPr marL="12700" marR="0" algn="ctr">
                        <a:lnSpc>
                          <a:spcPts val="1305"/>
                        </a:lnSpc>
                        <a:spcBef>
                          <a:spcPts val="0"/>
                        </a:spcBef>
                        <a:spcAft>
                          <a:spcPts val="0"/>
                        </a:spcAft>
                      </a:pPr>
                      <a:r>
                        <a:rPr lang="en-US" sz="1100" spc="-25">
                          <a:effectLst/>
                        </a:rPr>
                        <a:t>317</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80"/>
                        </a:spcBef>
                        <a:spcAft>
                          <a:spcPts val="0"/>
                        </a:spcAft>
                      </a:pPr>
                      <a:r>
                        <a:rPr lang="en-US" sz="1100">
                          <a:effectLst/>
                        </a:rPr>
                        <a:t> </a:t>
                      </a:r>
                    </a:p>
                    <a:p>
                      <a:pPr marL="15240" marR="0" algn="ctr">
                        <a:lnSpc>
                          <a:spcPts val="1305"/>
                        </a:lnSpc>
                        <a:spcBef>
                          <a:spcPts val="0"/>
                        </a:spcBef>
                        <a:spcAft>
                          <a:spcPts val="0"/>
                        </a:spcAft>
                      </a:pPr>
                      <a:r>
                        <a:rPr lang="en-US" sz="1100" spc="-50">
                          <a:effectLst/>
                        </a:rPr>
                        <a:t>1</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80"/>
                        </a:spcBef>
                        <a:spcAft>
                          <a:spcPts val="0"/>
                        </a:spcAft>
                      </a:pPr>
                      <a:r>
                        <a:rPr lang="en-US" sz="1100">
                          <a:effectLst/>
                        </a:rPr>
                        <a:t> </a:t>
                      </a:r>
                    </a:p>
                    <a:p>
                      <a:pPr marL="12700" marR="0" algn="ctr">
                        <a:lnSpc>
                          <a:spcPts val="1305"/>
                        </a:lnSpc>
                        <a:spcBef>
                          <a:spcPts val="0"/>
                        </a:spcBef>
                        <a:spcAft>
                          <a:spcPts val="0"/>
                        </a:spcAft>
                      </a:pPr>
                      <a:r>
                        <a:rPr lang="en-US" sz="1100" spc="-25">
                          <a:effectLst/>
                        </a:rPr>
                        <a:t>317</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0"/>
                        </a:spcBef>
                        <a:spcAft>
                          <a:spcPts val="0"/>
                        </a:spcAft>
                      </a:pPr>
                      <a:r>
                        <a:rPr lang="en-US" sz="1100" dirty="0">
                          <a:effectLst/>
                        </a:rPr>
                        <a:t> </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269308535"/>
                  </a:ext>
                </a:extLst>
              </a:tr>
              <a:tr h="418065">
                <a:tc>
                  <a:txBody>
                    <a:bodyPr/>
                    <a:lstStyle/>
                    <a:p>
                      <a:pPr marL="210185" marR="0" indent="-134620" algn="l">
                        <a:lnSpc>
                          <a:spcPts val="1450"/>
                        </a:lnSpc>
                        <a:spcBef>
                          <a:spcPts val="90"/>
                        </a:spcBef>
                        <a:spcAft>
                          <a:spcPts val="0"/>
                        </a:spcAft>
                      </a:pPr>
                      <a:r>
                        <a:rPr lang="en-US" sz="1200" spc="-30" dirty="0">
                          <a:effectLst/>
                        </a:rPr>
                        <a:t>AFTERNOON </a:t>
                      </a:r>
                      <a:r>
                        <a:rPr lang="en-US" sz="1200" spc="-10" dirty="0">
                          <a:effectLst/>
                        </a:rPr>
                        <a:t>SESSION</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24765" marR="5080" algn="ctr">
                        <a:lnSpc>
                          <a:spcPts val="1305"/>
                        </a:lnSpc>
                        <a:spcBef>
                          <a:spcPts val="0"/>
                        </a:spcBef>
                        <a:spcAft>
                          <a:spcPts val="0"/>
                        </a:spcAft>
                      </a:pPr>
                      <a:r>
                        <a:rPr lang="en-US" sz="1100" spc="-25">
                          <a:effectLst/>
                        </a:rPr>
                        <a:t>67</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dirty="0">
                          <a:effectLst/>
                        </a:rPr>
                        <a:t> </a:t>
                      </a:r>
                    </a:p>
                    <a:p>
                      <a:pPr marL="27305" marR="0" algn="ctr">
                        <a:lnSpc>
                          <a:spcPts val="1305"/>
                        </a:lnSpc>
                        <a:spcBef>
                          <a:spcPts val="0"/>
                        </a:spcBef>
                        <a:spcAft>
                          <a:spcPts val="0"/>
                        </a:spcAft>
                      </a:pPr>
                      <a:r>
                        <a:rPr lang="en-US" sz="1100" spc="-50" dirty="0">
                          <a:effectLst/>
                        </a:rPr>
                        <a:t>3</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18415" marR="0" algn="ctr">
                        <a:lnSpc>
                          <a:spcPts val="1305"/>
                        </a:lnSpc>
                        <a:spcBef>
                          <a:spcPts val="0"/>
                        </a:spcBef>
                        <a:spcAft>
                          <a:spcPts val="0"/>
                        </a:spcAft>
                      </a:pPr>
                      <a:r>
                        <a:rPr lang="en-US" sz="1100" spc="-25">
                          <a:effectLst/>
                        </a:rPr>
                        <a:t>201</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23495" marR="1905" algn="ctr">
                        <a:lnSpc>
                          <a:spcPts val="1305"/>
                        </a:lnSpc>
                        <a:spcBef>
                          <a:spcPts val="0"/>
                        </a:spcBef>
                        <a:spcAft>
                          <a:spcPts val="0"/>
                        </a:spcAft>
                      </a:pPr>
                      <a:r>
                        <a:rPr lang="en-US" sz="1100" spc="-25">
                          <a:effectLst/>
                        </a:rPr>
                        <a:t>89</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24765" marR="0" algn="ctr">
                        <a:lnSpc>
                          <a:spcPts val="1305"/>
                        </a:lnSpc>
                        <a:spcBef>
                          <a:spcPts val="0"/>
                        </a:spcBef>
                        <a:spcAft>
                          <a:spcPts val="0"/>
                        </a:spcAft>
                      </a:pPr>
                      <a:r>
                        <a:rPr lang="en-US" sz="1100" spc="-50">
                          <a:effectLst/>
                        </a:rPr>
                        <a:t>3</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12700" marR="0" algn="ctr">
                        <a:lnSpc>
                          <a:spcPts val="1305"/>
                        </a:lnSpc>
                        <a:spcBef>
                          <a:spcPts val="0"/>
                        </a:spcBef>
                        <a:spcAft>
                          <a:spcPts val="0"/>
                        </a:spcAft>
                      </a:pPr>
                      <a:r>
                        <a:rPr lang="en-US" sz="1100" spc="-25">
                          <a:effectLst/>
                        </a:rPr>
                        <a:t>267</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12700" marR="0" algn="ctr">
                        <a:lnSpc>
                          <a:spcPts val="1305"/>
                        </a:lnSpc>
                        <a:spcBef>
                          <a:spcPts val="0"/>
                        </a:spcBef>
                        <a:spcAft>
                          <a:spcPts val="0"/>
                        </a:spcAft>
                      </a:pPr>
                      <a:r>
                        <a:rPr lang="en-US" sz="1100" spc="-25">
                          <a:effectLst/>
                        </a:rPr>
                        <a:t>306</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15240" marR="0" algn="ctr">
                        <a:lnSpc>
                          <a:spcPts val="1305"/>
                        </a:lnSpc>
                        <a:spcBef>
                          <a:spcPts val="0"/>
                        </a:spcBef>
                        <a:spcAft>
                          <a:spcPts val="0"/>
                        </a:spcAft>
                      </a:pPr>
                      <a:r>
                        <a:rPr lang="en-US" sz="1100" spc="-50">
                          <a:effectLst/>
                        </a:rPr>
                        <a:t>1</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12700" marR="0" algn="ctr">
                        <a:lnSpc>
                          <a:spcPts val="1305"/>
                        </a:lnSpc>
                        <a:spcBef>
                          <a:spcPts val="0"/>
                        </a:spcBef>
                        <a:spcAft>
                          <a:spcPts val="0"/>
                        </a:spcAft>
                      </a:pPr>
                      <a:r>
                        <a:rPr lang="en-US" sz="1100" spc="-25">
                          <a:effectLst/>
                        </a:rPr>
                        <a:t>306</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049527822"/>
                  </a:ext>
                </a:extLst>
              </a:tr>
              <a:tr h="418065">
                <a:tc>
                  <a:txBody>
                    <a:bodyPr/>
                    <a:lstStyle/>
                    <a:p>
                      <a:pPr marL="210185" marR="184785" indent="-21590" algn="l">
                        <a:spcBef>
                          <a:spcPts val="105"/>
                        </a:spcBef>
                        <a:spcAft>
                          <a:spcPts val="0"/>
                        </a:spcAft>
                      </a:pPr>
                      <a:r>
                        <a:rPr lang="en-US" sz="1200" spc="-30" dirty="0">
                          <a:effectLst/>
                        </a:rPr>
                        <a:t>NIGHT </a:t>
                      </a:r>
                      <a:r>
                        <a:rPr lang="en-US" sz="1200" spc="-10" dirty="0">
                          <a:effectLst/>
                        </a:rPr>
                        <a:t>SESSION</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55"/>
                        </a:spcBef>
                        <a:spcAft>
                          <a:spcPts val="0"/>
                        </a:spcAft>
                      </a:pPr>
                      <a:r>
                        <a:rPr lang="en-US" sz="1100">
                          <a:effectLst/>
                        </a:rPr>
                        <a:t> </a:t>
                      </a:r>
                    </a:p>
                    <a:p>
                      <a:pPr marL="24765" marR="5080" algn="ctr">
                        <a:lnSpc>
                          <a:spcPts val="1320"/>
                        </a:lnSpc>
                        <a:spcBef>
                          <a:spcPts val="0"/>
                        </a:spcBef>
                        <a:spcAft>
                          <a:spcPts val="0"/>
                        </a:spcAft>
                      </a:pPr>
                      <a:r>
                        <a:rPr lang="en-US" sz="1100" spc="-25">
                          <a:effectLst/>
                        </a:rPr>
                        <a:t>58</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55"/>
                        </a:spcBef>
                        <a:spcAft>
                          <a:spcPts val="0"/>
                        </a:spcAft>
                      </a:pPr>
                      <a:r>
                        <a:rPr lang="en-US" sz="1100">
                          <a:effectLst/>
                        </a:rPr>
                        <a:t> </a:t>
                      </a:r>
                    </a:p>
                    <a:p>
                      <a:pPr marL="27305" marR="0" algn="ctr">
                        <a:lnSpc>
                          <a:spcPts val="1320"/>
                        </a:lnSpc>
                        <a:spcBef>
                          <a:spcPts val="0"/>
                        </a:spcBef>
                        <a:spcAft>
                          <a:spcPts val="0"/>
                        </a:spcAft>
                      </a:pPr>
                      <a:r>
                        <a:rPr lang="en-US" sz="1100" spc="-50">
                          <a:effectLst/>
                        </a:rPr>
                        <a:t>3</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55"/>
                        </a:spcBef>
                        <a:spcAft>
                          <a:spcPts val="0"/>
                        </a:spcAft>
                      </a:pPr>
                      <a:r>
                        <a:rPr lang="en-US" sz="1100">
                          <a:effectLst/>
                        </a:rPr>
                        <a:t> </a:t>
                      </a:r>
                    </a:p>
                    <a:p>
                      <a:pPr marL="18415" marR="0" algn="ctr">
                        <a:lnSpc>
                          <a:spcPts val="1320"/>
                        </a:lnSpc>
                        <a:spcBef>
                          <a:spcPts val="0"/>
                        </a:spcBef>
                        <a:spcAft>
                          <a:spcPts val="0"/>
                        </a:spcAft>
                      </a:pPr>
                      <a:r>
                        <a:rPr lang="en-US" sz="1100" spc="-25">
                          <a:effectLst/>
                        </a:rPr>
                        <a:t>174</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55"/>
                        </a:spcBef>
                        <a:spcAft>
                          <a:spcPts val="0"/>
                        </a:spcAft>
                      </a:pPr>
                      <a:r>
                        <a:rPr lang="en-US" sz="1100">
                          <a:effectLst/>
                        </a:rPr>
                        <a:t> </a:t>
                      </a:r>
                    </a:p>
                    <a:p>
                      <a:pPr marL="23495" marR="1905" algn="ctr">
                        <a:lnSpc>
                          <a:spcPts val="1320"/>
                        </a:lnSpc>
                        <a:spcBef>
                          <a:spcPts val="0"/>
                        </a:spcBef>
                        <a:spcAft>
                          <a:spcPts val="0"/>
                        </a:spcAft>
                      </a:pPr>
                      <a:r>
                        <a:rPr lang="en-US" sz="1100" spc="-25">
                          <a:effectLst/>
                        </a:rPr>
                        <a:t>81</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55"/>
                        </a:spcBef>
                        <a:spcAft>
                          <a:spcPts val="0"/>
                        </a:spcAft>
                      </a:pPr>
                      <a:r>
                        <a:rPr lang="en-US" sz="1100">
                          <a:effectLst/>
                        </a:rPr>
                        <a:t> </a:t>
                      </a:r>
                    </a:p>
                    <a:p>
                      <a:pPr marL="24765" marR="0" algn="ctr">
                        <a:lnSpc>
                          <a:spcPts val="1320"/>
                        </a:lnSpc>
                        <a:spcBef>
                          <a:spcPts val="0"/>
                        </a:spcBef>
                        <a:spcAft>
                          <a:spcPts val="0"/>
                        </a:spcAft>
                      </a:pPr>
                      <a:r>
                        <a:rPr lang="en-US" sz="1100" spc="-50">
                          <a:effectLst/>
                        </a:rPr>
                        <a:t>3</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55"/>
                        </a:spcBef>
                        <a:spcAft>
                          <a:spcPts val="0"/>
                        </a:spcAft>
                      </a:pPr>
                      <a:r>
                        <a:rPr lang="en-US" sz="1100">
                          <a:effectLst/>
                        </a:rPr>
                        <a:t> </a:t>
                      </a:r>
                    </a:p>
                    <a:p>
                      <a:pPr marL="12700" marR="0" algn="ctr">
                        <a:lnSpc>
                          <a:spcPts val="1320"/>
                        </a:lnSpc>
                        <a:spcBef>
                          <a:spcPts val="0"/>
                        </a:spcBef>
                        <a:spcAft>
                          <a:spcPts val="0"/>
                        </a:spcAft>
                      </a:pPr>
                      <a:r>
                        <a:rPr lang="en-US" sz="1100" spc="-25">
                          <a:effectLst/>
                        </a:rPr>
                        <a:t>243</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55"/>
                        </a:spcBef>
                        <a:spcAft>
                          <a:spcPts val="0"/>
                        </a:spcAft>
                      </a:pPr>
                      <a:r>
                        <a:rPr lang="en-US" sz="1100">
                          <a:effectLst/>
                        </a:rPr>
                        <a:t> </a:t>
                      </a:r>
                    </a:p>
                    <a:p>
                      <a:pPr marL="12700" marR="0" algn="ctr">
                        <a:lnSpc>
                          <a:spcPts val="1320"/>
                        </a:lnSpc>
                        <a:spcBef>
                          <a:spcPts val="0"/>
                        </a:spcBef>
                        <a:spcAft>
                          <a:spcPts val="0"/>
                        </a:spcAft>
                      </a:pPr>
                      <a:r>
                        <a:rPr lang="en-US" sz="1100" spc="-25">
                          <a:effectLst/>
                        </a:rPr>
                        <a:t>317</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55"/>
                        </a:spcBef>
                        <a:spcAft>
                          <a:spcPts val="0"/>
                        </a:spcAft>
                      </a:pPr>
                      <a:r>
                        <a:rPr lang="en-US" sz="1100">
                          <a:effectLst/>
                        </a:rPr>
                        <a:t> </a:t>
                      </a:r>
                    </a:p>
                    <a:p>
                      <a:pPr marL="15240" marR="0" algn="ctr">
                        <a:lnSpc>
                          <a:spcPts val="1320"/>
                        </a:lnSpc>
                        <a:spcBef>
                          <a:spcPts val="0"/>
                        </a:spcBef>
                        <a:spcAft>
                          <a:spcPts val="0"/>
                        </a:spcAft>
                      </a:pPr>
                      <a:r>
                        <a:rPr lang="en-US" sz="1100" spc="-50">
                          <a:effectLst/>
                        </a:rPr>
                        <a:t>1</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55"/>
                        </a:spcBef>
                        <a:spcAft>
                          <a:spcPts val="0"/>
                        </a:spcAft>
                      </a:pPr>
                      <a:r>
                        <a:rPr lang="en-US" sz="1100">
                          <a:effectLst/>
                        </a:rPr>
                        <a:t> </a:t>
                      </a:r>
                    </a:p>
                    <a:p>
                      <a:pPr marL="12700" marR="0" algn="ctr">
                        <a:lnSpc>
                          <a:spcPts val="1320"/>
                        </a:lnSpc>
                        <a:spcBef>
                          <a:spcPts val="0"/>
                        </a:spcBef>
                        <a:spcAft>
                          <a:spcPts val="0"/>
                        </a:spcAft>
                      </a:pPr>
                      <a:r>
                        <a:rPr lang="en-US" sz="1100" spc="-25">
                          <a:effectLst/>
                        </a:rPr>
                        <a:t>317</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198602360"/>
                  </a:ext>
                </a:extLst>
              </a:tr>
              <a:tr h="250307">
                <a:tc>
                  <a:txBody>
                    <a:bodyPr/>
                    <a:lstStyle/>
                    <a:p>
                      <a:pPr marL="239395" marR="0" algn="l">
                        <a:lnSpc>
                          <a:spcPts val="1665"/>
                        </a:lnSpc>
                        <a:spcBef>
                          <a:spcPts val="115"/>
                        </a:spcBef>
                        <a:spcAft>
                          <a:spcPts val="0"/>
                        </a:spcAft>
                      </a:pPr>
                      <a:r>
                        <a:rPr lang="en-US" sz="1400" spc="-10">
                          <a:effectLst/>
                        </a:rPr>
                        <a:t>TOTAL</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8415" marR="0" algn="ctr">
                        <a:lnSpc>
                          <a:spcPts val="1305"/>
                        </a:lnSpc>
                        <a:spcBef>
                          <a:spcPts val="475"/>
                        </a:spcBef>
                        <a:spcAft>
                          <a:spcPts val="0"/>
                        </a:spcAft>
                      </a:pPr>
                      <a:r>
                        <a:rPr lang="en-US" sz="1100" spc="-25">
                          <a:effectLst/>
                        </a:rPr>
                        <a:t>591</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2700" marR="0" algn="ctr">
                        <a:lnSpc>
                          <a:spcPts val="1305"/>
                        </a:lnSpc>
                        <a:spcBef>
                          <a:spcPts val="475"/>
                        </a:spcBef>
                        <a:spcAft>
                          <a:spcPts val="0"/>
                        </a:spcAft>
                      </a:pPr>
                      <a:r>
                        <a:rPr lang="en-US" sz="1100" spc="-25">
                          <a:effectLst/>
                        </a:rPr>
                        <a:t>774</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2700" marR="0" algn="ctr">
                        <a:lnSpc>
                          <a:spcPts val="1305"/>
                        </a:lnSpc>
                        <a:spcBef>
                          <a:spcPts val="475"/>
                        </a:spcBef>
                        <a:spcAft>
                          <a:spcPts val="0"/>
                        </a:spcAft>
                      </a:pPr>
                      <a:r>
                        <a:rPr lang="en-US" sz="1100" spc="-25">
                          <a:effectLst/>
                        </a:rPr>
                        <a:t>940</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0"/>
                        </a:spcBef>
                        <a:spcAft>
                          <a:spcPts val="0"/>
                        </a:spcAft>
                      </a:pPr>
                      <a:r>
                        <a:rPr lang="en-US" sz="1100" dirty="0">
                          <a:effectLst/>
                        </a:rPr>
                        <a:t> </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843308088"/>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689515014"/>
              </p:ext>
            </p:extLst>
          </p:nvPr>
        </p:nvGraphicFramePr>
        <p:xfrm>
          <a:off x="565282" y="3785163"/>
          <a:ext cx="7319262" cy="2011789"/>
        </p:xfrm>
        <a:graphic>
          <a:graphicData uri="http://schemas.openxmlformats.org/drawingml/2006/table">
            <a:tbl>
              <a:tblPr firstRow="1" firstCol="1" lastRow="1" lastCol="1" bandRow="1" bandCol="1">
                <a:tableStyleId>{5C22544A-7EE6-4342-B048-85BDC9FD1C3A}</a:tableStyleId>
              </a:tblPr>
              <a:tblGrid>
                <a:gridCol w="1096818">
                  <a:extLst>
                    <a:ext uri="{9D8B030D-6E8A-4147-A177-3AD203B41FA5}">
                      <a16:colId xmlns:a16="http://schemas.microsoft.com/office/drawing/2014/main" val="2251143784"/>
                    </a:ext>
                  </a:extLst>
                </a:gridCol>
                <a:gridCol w="459718">
                  <a:extLst>
                    <a:ext uri="{9D8B030D-6E8A-4147-A177-3AD203B41FA5}">
                      <a16:colId xmlns:a16="http://schemas.microsoft.com/office/drawing/2014/main" val="381823612"/>
                    </a:ext>
                  </a:extLst>
                </a:gridCol>
                <a:gridCol w="593493">
                  <a:extLst>
                    <a:ext uri="{9D8B030D-6E8A-4147-A177-3AD203B41FA5}">
                      <a16:colId xmlns:a16="http://schemas.microsoft.com/office/drawing/2014/main" val="999824384"/>
                    </a:ext>
                  </a:extLst>
                </a:gridCol>
                <a:gridCol w="697706">
                  <a:extLst>
                    <a:ext uri="{9D8B030D-6E8A-4147-A177-3AD203B41FA5}">
                      <a16:colId xmlns:a16="http://schemas.microsoft.com/office/drawing/2014/main" val="4192236258"/>
                    </a:ext>
                  </a:extLst>
                </a:gridCol>
                <a:gridCol w="696228">
                  <a:extLst>
                    <a:ext uri="{9D8B030D-6E8A-4147-A177-3AD203B41FA5}">
                      <a16:colId xmlns:a16="http://schemas.microsoft.com/office/drawing/2014/main" val="2185369194"/>
                    </a:ext>
                  </a:extLst>
                </a:gridCol>
                <a:gridCol w="595711">
                  <a:extLst>
                    <a:ext uri="{9D8B030D-6E8A-4147-A177-3AD203B41FA5}">
                      <a16:colId xmlns:a16="http://schemas.microsoft.com/office/drawing/2014/main" val="2426641184"/>
                    </a:ext>
                  </a:extLst>
                </a:gridCol>
                <a:gridCol w="711010">
                  <a:extLst>
                    <a:ext uri="{9D8B030D-6E8A-4147-A177-3AD203B41FA5}">
                      <a16:colId xmlns:a16="http://schemas.microsoft.com/office/drawing/2014/main" val="2931989019"/>
                    </a:ext>
                  </a:extLst>
                </a:gridCol>
                <a:gridCol w="595711">
                  <a:extLst>
                    <a:ext uri="{9D8B030D-6E8A-4147-A177-3AD203B41FA5}">
                      <a16:colId xmlns:a16="http://schemas.microsoft.com/office/drawing/2014/main" val="2859607330"/>
                    </a:ext>
                  </a:extLst>
                </a:gridCol>
                <a:gridCol w="567625">
                  <a:extLst>
                    <a:ext uri="{9D8B030D-6E8A-4147-A177-3AD203B41FA5}">
                      <a16:colId xmlns:a16="http://schemas.microsoft.com/office/drawing/2014/main" val="378209790"/>
                    </a:ext>
                  </a:extLst>
                </a:gridCol>
                <a:gridCol w="599406">
                  <a:extLst>
                    <a:ext uri="{9D8B030D-6E8A-4147-A177-3AD203B41FA5}">
                      <a16:colId xmlns:a16="http://schemas.microsoft.com/office/drawing/2014/main" val="68780012"/>
                    </a:ext>
                  </a:extLst>
                </a:gridCol>
                <a:gridCol w="705836">
                  <a:extLst>
                    <a:ext uri="{9D8B030D-6E8A-4147-A177-3AD203B41FA5}">
                      <a16:colId xmlns:a16="http://schemas.microsoft.com/office/drawing/2014/main" val="3540642034"/>
                    </a:ext>
                  </a:extLst>
                </a:gridCol>
              </a:tblGrid>
              <a:tr h="423165">
                <a:tc>
                  <a:txBody>
                    <a:bodyPr/>
                    <a:lstStyle/>
                    <a:p>
                      <a:pPr marL="190500" marR="142875" indent="137160" algn="l">
                        <a:lnSpc>
                          <a:spcPct val="97000"/>
                        </a:lnSpc>
                        <a:spcBef>
                          <a:spcPts val="150"/>
                        </a:spcBef>
                        <a:spcAft>
                          <a:spcPts val="0"/>
                        </a:spcAft>
                      </a:pPr>
                      <a:r>
                        <a:rPr lang="en-US" sz="1100" spc="-20">
                          <a:effectLst/>
                        </a:rPr>
                        <a:t>TIME </a:t>
                      </a:r>
                      <a:r>
                        <a:rPr lang="en-US" sz="1100" spc="-30">
                          <a:effectLst/>
                        </a:rPr>
                        <a:t>INTERVAL</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0955" marR="0" algn="ctr">
                        <a:spcBef>
                          <a:spcPts val="800"/>
                        </a:spcBef>
                        <a:spcAft>
                          <a:spcPts val="0"/>
                        </a:spcAft>
                      </a:pPr>
                      <a:r>
                        <a:rPr lang="en-US" sz="1100" spc="-25">
                          <a:effectLst/>
                        </a:rPr>
                        <a:t>CNG</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07315" marR="102870" indent="28575" algn="l">
                        <a:lnSpc>
                          <a:spcPct val="97000"/>
                        </a:lnSpc>
                        <a:spcBef>
                          <a:spcPts val="150"/>
                        </a:spcBef>
                        <a:spcAft>
                          <a:spcPts val="0"/>
                        </a:spcAft>
                      </a:pPr>
                      <a:r>
                        <a:rPr lang="en-US" sz="1100" spc="-20" dirty="0">
                          <a:effectLst/>
                        </a:rPr>
                        <a:t>PCU </a:t>
                      </a:r>
                      <a:r>
                        <a:rPr lang="en-US" sz="1100" spc="-40" dirty="0">
                          <a:effectLst/>
                        </a:rPr>
                        <a:t>RATE</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14300" marR="109855" indent="65405" algn="l">
                        <a:lnSpc>
                          <a:spcPct val="97000"/>
                        </a:lnSpc>
                        <a:spcBef>
                          <a:spcPts val="150"/>
                        </a:spcBef>
                        <a:spcAft>
                          <a:spcPts val="0"/>
                        </a:spcAft>
                      </a:pPr>
                      <a:r>
                        <a:rPr lang="en-US" sz="1100" spc="-20" dirty="0">
                          <a:effectLst/>
                        </a:rPr>
                        <a:t>PCU </a:t>
                      </a:r>
                      <a:r>
                        <a:rPr lang="en-US" sz="1100" spc="-30" dirty="0">
                          <a:effectLst/>
                        </a:rPr>
                        <a:t>PC/HR</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23190" marR="71120" indent="-55245" algn="l">
                        <a:lnSpc>
                          <a:spcPct val="97000"/>
                        </a:lnSpc>
                        <a:spcBef>
                          <a:spcPts val="150"/>
                        </a:spcBef>
                        <a:spcAft>
                          <a:spcPts val="0"/>
                        </a:spcAft>
                      </a:pPr>
                      <a:r>
                        <a:rPr lang="en-US" sz="1100" spc="-30" dirty="0">
                          <a:effectLst/>
                        </a:rPr>
                        <a:t>MOTOR </a:t>
                      </a:r>
                      <a:r>
                        <a:rPr lang="en-US" sz="1100" spc="-10" dirty="0">
                          <a:effectLst/>
                        </a:rPr>
                        <a:t>CYCLE</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00965" marR="111125" indent="28575" algn="l">
                        <a:lnSpc>
                          <a:spcPct val="97000"/>
                        </a:lnSpc>
                        <a:spcBef>
                          <a:spcPts val="150"/>
                        </a:spcBef>
                        <a:spcAft>
                          <a:spcPts val="0"/>
                        </a:spcAft>
                      </a:pPr>
                      <a:r>
                        <a:rPr lang="en-US" sz="1100" spc="-20">
                          <a:effectLst/>
                        </a:rPr>
                        <a:t>PCU </a:t>
                      </a:r>
                      <a:r>
                        <a:rPr lang="en-US" sz="1100" spc="-40">
                          <a:effectLst/>
                        </a:rPr>
                        <a:t>RATE</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12395" marR="123190" indent="66675" algn="l">
                        <a:lnSpc>
                          <a:spcPct val="97000"/>
                        </a:lnSpc>
                        <a:spcBef>
                          <a:spcPts val="150"/>
                        </a:spcBef>
                        <a:spcAft>
                          <a:spcPts val="0"/>
                        </a:spcAft>
                      </a:pPr>
                      <a:r>
                        <a:rPr lang="en-US" sz="1100" spc="-20">
                          <a:effectLst/>
                        </a:rPr>
                        <a:t>PCU </a:t>
                      </a:r>
                      <a:r>
                        <a:rPr lang="en-US" sz="1100" spc="-30">
                          <a:effectLst/>
                        </a:rPr>
                        <a:t>PC/HR</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985" marR="3810" algn="ctr">
                        <a:spcBef>
                          <a:spcPts val="800"/>
                        </a:spcBef>
                        <a:spcAft>
                          <a:spcPts val="0"/>
                        </a:spcAft>
                      </a:pPr>
                      <a:r>
                        <a:rPr lang="en-US" sz="1100" spc="-25" dirty="0">
                          <a:effectLst/>
                          <a:latin typeface="+mn-lt"/>
                          <a:ea typeface="+mn-ea"/>
                          <a:cs typeface="+mn-cs"/>
                        </a:rPr>
                        <a:t>Others</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80645" marR="107315" indent="28575" algn="l">
                        <a:lnSpc>
                          <a:spcPct val="97000"/>
                        </a:lnSpc>
                        <a:spcBef>
                          <a:spcPts val="150"/>
                        </a:spcBef>
                        <a:spcAft>
                          <a:spcPts val="0"/>
                        </a:spcAft>
                      </a:pPr>
                      <a:r>
                        <a:rPr lang="en-US" sz="1100" spc="-20">
                          <a:effectLst/>
                        </a:rPr>
                        <a:t>PCU </a:t>
                      </a:r>
                      <a:r>
                        <a:rPr lang="en-US" sz="1100" spc="-40">
                          <a:effectLst/>
                        </a:rPr>
                        <a:t>RATE</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53340" marR="86360" indent="65405" algn="l">
                        <a:lnSpc>
                          <a:spcPct val="97000"/>
                        </a:lnSpc>
                        <a:spcBef>
                          <a:spcPts val="150"/>
                        </a:spcBef>
                        <a:spcAft>
                          <a:spcPts val="0"/>
                        </a:spcAft>
                      </a:pPr>
                      <a:r>
                        <a:rPr lang="en-US" sz="1100" spc="-20">
                          <a:effectLst/>
                        </a:rPr>
                        <a:t>PCU </a:t>
                      </a:r>
                      <a:r>
                        <a:rPr lang="en-US" sz="1100" spc="-30">
                          <a:effectLst/>
                        </a:rPr>
                        <a:t>PC/HR</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53975" marR="89535" indent="42545" algn="l">
                        <a:lnSpc>
                          <a:spcPct val="97000"/>
                        </a:lnSpc>
                        <a:spcBef>
                          <a:spcPts val="150"/>
                        </a:spcBef>
                        <a:spcAft>
                          <a:spcPts val="0"/>
                        </a:spcAft>
                      </a:pPr>
                      <a:r>
                        <a:rPr lang="en-US" sz="1100" spc="-10" dirty="0">
                          <a:effectLst/>
                        </a:rPr>
                        <a:t>TOTAL </a:t>
                      </a:r>
                      <a:r>
                        <a:rPr lang="en-US" sz="1100" spc="-30" dirty="0">
                          <a:effectLst/>
                        </a:rPr>
                        <a:t>PCU/HR</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516374400"/>
                  </a:ext>
                </a:extLst>
              </a:tr>
              <a:tr h="440034">
                <a:tc>
                  <a:txBody>
                    <a:bodyPr/>
                    <a:lstStyle/>
                    <a:p>
                      <a:pPr marL="208915" marR="142875" indent="-62865" algn="l">
                        <a:lnSpc>
                          <a:spcPts val="1450"/>
                        </a:lnSpc>
                        <a:spcBef>
                          <a:spcPts val="100"/>
                        </a:spcBef>
                        <a:spcAft>
                          <a:spcPts val="0"/>
                        </a:spcAft>
                      </a:pPr>
                      <a:r>
                        <a:rPr lang="en-US" sz="1200" spc="-30">
                          <a:effectLst/>
                        </a:rPr>
                        <a:t>MORNING </a:t>
                      </a:r>
                      <a:r>
                        <a:rPr lang="en-US" sz="1200" spc="-10">
                          <a:effectLst/>
                        </a:rPr>
                        <a:t>SESSION</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20955" marR="5080" algn="ctr">
                        <a:lnSpc>
                          <a:spcPts val="1295"/>
                        </a:lnSpc>
                        <a:spcBef>
                          <a:spcPts val="0"/>
                        </a:spcBef>
                        <a:spcAft>
                          <a:spcPts val="0"/>
                        </a:spcAft>
                      </a:pPr>
                      <a:r>
                        <a:rPr lang="en-US" sz="1100" spc="-25">
                          <a:effectLst/>
                        </a:rPr>
                        <a:t>82</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18415" marR="0" algn="ctr">
                        <a:lnSpc>
                          <a:spcPts val="1295"/>
                        </a:lnSpc>
                        <a:spcBef>
                          <a:spcPts val="0"/>
                        </a:spcBef>
                        <a:spcAft>
                          <a:spcPts val="0"/>
                        </a:spcAft>
                      </a:pPr>
                      <a:r>
                        <a:rPr lang="en-US" sz="1100" spc="-20">
                          <a:effectLst/>
                        </a:rPr>
                        <a:t>0.75</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16510" marR="3175" algn="ctr">
                        <a:lnSpc>
                          <a:spcPts val="1295"/>
                        </a:lnSpc>
                        <a:spcBef>
                          <a:spcPts val="0"/>
                        </a:spcBef>
                        <a:spcAft>
                          <a:spcPts val="0"/>
                        </a:spcAft>
                      </a:pPr>
                      <a:r>
                        <a:rPr lang="en-US" sz="1100" spc="-20">
                          <a:effectLst/>
                        </a:rPr>
                        <a:t>61.5</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16510" marR="0" algn="ctr">
                        <a:lnSpc>
                          <a:spcPts val="1295"/>
                        </a:lnSpc>
                        <a:spcBef>
                          <a:spcPts val="0"/>
                        </a:spcBef>
                        <a:spcAft>
                          <a:spcPts val="0"/>
                        </a:spcAft>
                      </a:pPr>
                      <a:r>
                        <a:rPr lang="en-US" sz="1100" spc="-25">
                          <a:effectLst/>
                        </a:rPr>
                        <a:t>210</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6985" marR="1270" algn="ctr">
                        <a:lnSpc>
                          <a:spcPts val="1295"/>
                        </a:lnSpc>
                        <a:spcBef>
                          <a:spcPts val="0"/>
                        </a:spcBef>
                        <a:spcAft>
                          <a:spcPts val="0"/>
                        </a:spcAft>
                      </a:pPr>
                      <a:r>
                        <a:rPr lang="en-US" sz="1100" spc="-25">
                          <a:effectLst/>
                        </a:rPr>
                        <a:t>.75</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3175" marR="1270" algn="ctr">
                        <a:lnSpc>
                          <a:spcPts val="1295"/>
                        </a:lnSpc>
                        <a:spcBef>
                          <a:spcPts val="0"/>
                        </a:spcBef>
                        <a:spcAft>
                          <a:spcPts val="0"/>
                        </a:spcAft>
                      </a:pPr>
                      <a:r>
                        <a:rPr lang="en-US" sz="1100" spc="-10">
                          <a:effectLst/>
                        </a:rPr>
                        <a:t>157.5</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8255" marR="1270" algn="ctr">
                        <a:lnSpc>
                          <a:spcPts val="1295"/>
                        </a:lnSpc>
                        <a:spcBef>
                          <a:spcPts val="0"/>
                        </a:spcBef>
                        <a:spcAft>
                          <a:spcPts val="0"/>
                        </a:spcAft>
                      </a:pPr>
                      <a:r>
                        <a:rPr lang="en-US" sz="1100" spc="-50">
                          <a:effectLst/>
                        </a:rPr>
                        <a:t>7</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0" marR="0" algn="ctr">
                        <a:lnSpc>
                          <a:spcPts val="1295"/>
                        </a:lnSpc>
                        <a:spcBef>
                          <a:spcPts val="0"/>
                        </a:spcBef>
                        <a:spcAft>
                          <a:spcPts val="0"/>
                        </a:spcAft>
                      </a:pPr>
                      <a:r>
                        <a:rPr lang="en-US" sz="1100" spc="-50">
                          <a:effectLst/>
                        </a:rPr>
                        <a:t>1</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13335" marR="18415" algn="ctr">
                        <a:lnSpc>
                          <a:spcPts val="1295"/>
                        </a:lnSpc>
                        <a:spcBef>
                          <a:spcPts val="0"/>
                        </a:spcBef>
                        <a:spcAft>
                          <a:spcPts val="0"/>
                        </a:spcAft>
                      </a:pPr>
                      <a:r>
                        <a:rPr lang="en-US" sz="1100" spc="-50">
                          <a:effectLst/>
                        </a:rPr>
                        <a:t>7</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635" marR="18415" algn="ctr">
                        <a:lnSpc>
                          <a:spcPts val="1295"/>
                        </a:lnSpc>
                        <a:spcBef>
                          <a:spcPts val="0"/>
                        </a:spcBef>
                        <a:spcAft>
                          <a:spcPts val="0"/>
                        </a:spcAft>
                      </a:pPr>
                      <a:r>
                        <a:rPr lang="en-US" sz="1100" spc="-20">
                          <a:effectLst/>
                        </a:rPr>
                        <a:t>1023</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838399661"/>
                  </a:ext>
                </a:extLst>
              </a:tr>
              <a:tr h="442847">
                <a:tc>
                  <a:txBody>
                    <a:bodyPr/>
                    <a:lstStyle/>
                    <a:p>
                      <a:pPr marL="208915" marR="0" indent="-134620" algn="l">
                        <a:lnSpc>
                          <a:spcPts val="1450"/>
                        </a:lnSpc>
                        <a:spcBef>
                          <a:spcPts val="125"/>
                        </a:spcBef>
                        <a:spcAft>
                          <a:spcPts val="0"/>
                        </a:spcAft>
                      </a:pPr>
                      <a:r>
                        <a:rPr lang="en-US" sz="1200" spc="-30">
                          <a:effectLst/>
                        </a:rPr>
                        <a:t>AFTERNOON </a:t>
                      </a:r>
                      <a:r>
                        <a:rPr lang="en-US" sz="1200" spc="-10">
                          <a:effectLst/>
                        </a:rPr>
                        <a:t>SESSION</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90"/>
                        </a:spcBef>
                        <a:spcAft>
                          <a:spcPts val="0"/>
                        </a:spcAft>
                      </a:pPr>
                      <a:r>
                        <a:rPr lang="en-US" sz="1100">
                          <a:effectLst/>
                        </a:rPr>
                        <a:t> </a:t>
                      </a:r>
                    </a:p>
                    <a:p>
                      <a:pPr marL="20955" marR="5080" algn="ctr">
                        <a:lnSpc>
                          <a:spcPts val="1295"/>
                        </a:lnSpc>
                        <a:spcBef>
                          <a:spcPts val="5"/>
                        </a:spcBef>
                        <a:spcAft>
                          <a:spcPts val="0"/>
                        </a:spcAft>
                      </a:pPr>
                      <a:r>
                        <a:rPr lang="en-US" sz="1100" spc="-25">
                          <a:effectLst/>
                        </a:rPr>
                        <a:t>83</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90"/>
                        </a:spcBef>
                        <a:spcAft>
                          <a:spcPts val="0"/>
                        </a:spcAft>
                      </a:pPr>
                      <a:r>
                        <a:rPr lang="en-US" sz="1100">
                          <a:effectLst/>
                        </a:rPr>
                        <a:t> </a:t>
                      </a:r>
                    </a:p>
                    <a:p>
                      <a:pPr marL="18415" marR="1270" algn="ctr">
                        <a:lnSpc>
                          <a:spcPts val="1295"/>
                        </a:lnSpc>
                        <a:spcBef>
                          <a:spcPts val="5"/>
                        </a:spcBef>
                        <a:spcAft>
                          <a:spcPts val="0"/>
                        </a:spcAft>
                      </a:pPr>
                      <a:r>
                        <a:rPr lang="en-US" sz="1100" spc="-25">
                          <a:effectLst/>
                        </a:rPr>
                        <a:t>.75</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90"/>
                        </a:spcBef>
                        <a:spcAft>
                          <a:spcPts val="0"/>
                        </a:spcAft>
                      </a:pPr>
                      <a:r>
                        <a:rPr lang="en-US" sz="1100">
                          <a:effectLst/>
                        </a:rPr>
                        <a:t> </a:t>
                      </a:r>
                    </a:p>
                    <a:p>
                      <a:pPr marL="16510" marR="1905" algn="ctr">
                        <a:lnSpc>
                          <a:spcPts val="1295"/>
                        </a:lnSpc>
                        <a:spcBef>
                          <a:spcPts val="5"/>
                        </a:spcBef>
                        <a:spcAft>
                          <a:spcPts val="0"/>
                        </a:spcAft>
                      </a:pPr>
                      <a:r>
                        <a:rPr lang="en-US" sz="1100" spc="-10">
                          <a:effectLst/>
                        </a:rPr>
                        <a:t>62.25</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90"/>
                        </a:spcBef>
                        <a:spcAft>
                          <a:spcPts val="0"/>
                        </a:spcAft>
                      </a:pPr>
                      <a:r>
                        <a:rPr lang="en-US" sz="1100">
                          <a:effectLst/>
                        </a:rPr>
                        <a:t> </a:t>
                      </a:r>
                    </a:p>
                    <a:p>
                      <a:pPr marL="16510" marR="0" algn="ctr">
                        <a:lnSpc>
                          <a:spcPts val="1295"/>
                        </a:lnSpc>
                        <a:spcBef>
                          <a:spcPts val="5"/>
                        </a:spcBef>
                        <a:spcAft>
                          <a:spcPts val="0"/>
                        </a:spcAft>
                      </a:pPr>
                      <a:r>
                        <a:rPr lang="en-US" sz="1100" spc="-25">
                          <a:effectLst/>
                        </a:rPr>
                        <a:t>193</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90"/>
                        </a:spcBef>
                        <a:spcAft>
                          <a:spcPts val="0"/>
                        </a:spcAft>
                      </a:pPr>
                      <a:r>
                        <a:rPr lang="en-US" sz="1100">
                          <a:effectLst/>
                        </a:rPr>
                        <a:t> </a:t>
                      </a:r>
                    </a:p>
                    <a:p>
                      <a:pPr marL="6985" marR="1270" algn="ctr">
                        <a:lnSpc>
                          <a:spcPts val="1295"/>
                        </a:lnSpc>
                        <a:spcBef>
                          <a:spcPts val="5"/>
                        </a:spcBef>
                        <a:spcAft>
                          <a:spcPts val="0"/>
                        </a:spcAft>
                      </a:pPr>
                      <a:r>
                        <a:rPr lang="en-US" sz="1100" spc="-25">
                          <a:effectLst/>
                        </a:rPr>
                        <a:t>.75</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90"/>
                        </a:spcBef>
                        <a:spcAft>
                          <a:spcPts val="0"/>
                        </a:spcAft>
                      </a:pPr>
                      <a:r>
                        <a:rPr lang="en-US" sz="1100">
                          <a:effectLst/>
                        </a:rPr>
                        <a:t> </a:t>
                      </a:r>
                    </a:p>
                    <a:p>
                      <a:pPr marL="3175" marR="2540" algn="ctr">
                        <a:lnSpc>
                          <a:spcPts val="1295"/>
                        </a:lnSpc>
                        <a:spcBef>
                          <a:spcPts val="5"/>
                        </a:spcBef>
                        <a:spcAft>
                          <a:spcPts val="0"/>
                        </a:spcAft>
                      </a:pPr>
                      <a:r>
                        <a:rPr lang="en-US" sz="1100" spc="-10">
                          <a:effectLst/>
                        </a:rPr>
                        <a:t>144.75</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90"/>
                        </a:spcBef>
                        <a:spcAft>
                          <a:spcPts val="0"/>
                        </a:spcAft>
                      </a:pPr>
                      <a:r>
                        <a:rPr lang="en-US" sz="1100">
                          <a:effectLst/>
                        </a:rPr>
                        <a:t> </a:t>
                      </a:r>
                    </a:p>
                    <a:p>
                      <a:pPr marL="8255" marR="1270" algn="ctr">
                        <a:lnSpc>
                          <a:spcPts val="1295"/>
                        </a:lnSpc>
                        <a:spcBef>
                          <a:spcPts val="5"/>
                        </a:spcBef>
                        <a:spcAft>
                          <a:spcPts val="0"/>
                        </a:spcAft>
                      </a:pPr>
                      <a:r>
                        <a:rPr lang="en-US" sz="1100" spc="-50">
                          <a:effectLst/>
                        </a:rPr>
                        <a:t>7</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90"/>
                        </a:spcBef>
                        <a:spcAft>
                          <a:spcPts val="0"/>
                        </a:spcAft>
                      </a:pPr>
                      <a:r>
                        <a:rPr lang="en-US" sz="1100">
                          <a:effectLst/>
                        </a:rPr>
                        <a:t> </a:t>
                      </a:r>
                    </a:p>
                    <a:p>
                      <a:pPr marL="0" marR="0" algn="ctr">
                        <a:lnSpc>
                          <a:spcPts val="1295"/>
                        </a:lnSpc>
                        <a:spcBef>
                          <a:spcPts val="5"/>
                        </a:spcBef>
                        <a:spcAft>
                          <a:spcPts val="0"/>
                        </a:spcAft>
                      </a:pPr>
                      <a:r>
                        <a:rPr lang="en-US" sz="1100" spc="-50">
                          <a:effectLst/>
                        </a:rPr>
                        <a:t>1</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90"/>
                        </a:spcBef>
                        <a:spcAft>
                          <a:spcPts val="0"/>
                        </a:spcAft>
                      </a:pPr>
                      <a:r>
                        <a:rPr lang="en-US" sz="1100">
                          <a:effectLst/>
                        </a:rPr>
                        <a:t> </a:t>
                      </a:r>
                    </a:p>
                    <a:p>
                      <a:pPr marL="13335" marR="18415" algn="ctr">
                        <a:lnSpc>
                          <a:spcPts val="1295"/>
                        </a:lnSpc>
                        <a:spcBef>
                          <a:spcPts val="5"/>
                        </a:spcBef>
                        <a:spcAft>
                          <a:spcPts val="0"/>
                        </a:spcAft>
                      </a:pPr>
                      <a:r>
                        <a:rPr lang="en-US" sz="1100" spc="-50">
                          <a:effectLst/>
                        </a:rPr>
                        <a:t>7</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90"/>
                        </a:spcBef>
                        <a:spcAft>
                          <a:spcPts val="0"/>
                        </a:spcAft>
                      </a:pPr>
                      <a:r>
                        <a:rPr lang="en-US" sz="1100">
                          <a:effectLst/>
                        </a:rPr>
                        <a:t> </a:t>
                      </a:r>
                    </a:p>
                    <a:p>
                      <a:pPr marL="5715" marR="18415" algn="ctr">
                        <a:lnSpc>
                          <a:spcPts val="1295"/>
                        </a:lnSpc>
                        <a:spcBef>
                          <a:spcPts val="5"/>
                        </a:spcBef>
                        <a:spcAft>
                          <a:spcPts val="0"/>
                        </a:spcAft>
                      </a:pPr>
                      <a:r>
                        <a:rPr lang="en-US" sz="1100" spc="-25">
                          <a:effectLst/>
                        </a:rPr>
                        <a:t>988</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72905098"/>
                  </a:ext>
                </a:extLst>
              </a:tr>
              <a:tr h="441441">
                <a:tc>
                  <a:txBody>
                    <a:bodyPr/>
                    <a:lstStyle/>
                    <a:p>
                      <a:pPr marL="208915" marR="184785" indent="-21590" algn="l">
                        <a:lnSpc>
                          <a:spcPts val="1450"/>
                        </a:lnSpc>
                        <a:spcBef>
                          <a:spcPts val="90"/>
                        </a:spcBef>
                        <a:spcAft>
                          <a:spcPts val="0"/>
                        </a:spcAft>
                      </a:pPr>
                      <a:r>
                        <a:rPr lang="en-US" sz="1200" spc="-30" dirty="0">
                          <a:effectLst/>
                        </a:rPr>
                        <a:t>NIGHT </a:t>
                      </a:r>
                      <a:r>
                        <a:rPr lang="en-US" sz="1200" spc="-10" dirty="0">
                          <a:effectLst/>
                        </a:rPr>
                        <a:t>SESSION</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20955" marR="5080" algn="ctr">
                        <a:lnSpc>
                          <a:spcPts val="1305"/>
                        </a:lnSpc>
                        <a:spcBef>
                          <a:spcPts val="0"/>
                        </a:spcBef>
                        <a:spcAft>
                          <a:spcPts val="0"/>
                        </a:spcAft>
                      </a:pPr>
                      <a:r>
                        <a:rPr lang="en-US" sz="1100" spc="-25">
                          <a:effectLst/>
                        </a:rPr>
                        <a:t>82</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18415" marR="1270" algn="ctr">
                        <a:lnSpc>
                          <a:spcPts val="1305"/>
                        </a:lnSpc>
                        <a:spcBef>
                          <a:spcPts val="0"/>
                        </a:spcBef>
                        <a:spcAft>
                          <a:spcPts val="0"/>
                        </a:spcAft>
                      </a:pPr>
                      <a:r>
                        <a:rPr lang="en-US" sz="1100" spc="-25">
                          <a:effectLst/>
                        </a:rPr>
                        <a:t>.75</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16510" marR="3175" algn="ctr">
                        <a:lnSpc>
                          <a:spcPts val="1305"/>
                        </a:lnSpc>
                        <a:spcBef>
                          <a:spcPts val="0"/>
                        </a:spcBef>
                        <a:spcAft>
                          <a:spcPts val="0"/>
                        </a:spcAft>
                      </a:pPr>
                      <a:r>
                        <a:rPr lang="en-US" sz="1100" spc="-20">
                          <a:effectLst/>
                        </a:rPr>
                        <a:t>61.5</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16510" marR="0" algn="ctr">
                        <a:lnSpc>
                          <a:spcPts val="1305"/>
                        </a:lnSpc>
                        <a:spcBef>
                          <a:spcPts val="0"/>
                        </a:spcBef>
                        <a:spcAft>
                          <a:spcPts val="0"/>
                        </a:spcAft>
                      </a:pPr>
                      <a:r>
                        <a:rPr lang="en-US" sz="1100" spc="-25">
                          <a:effectLst/>
                        </a:rPr>
                        <a:t>209</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6985" marR="1270" algn="ctr">
                        <a:lnSpc>
                          <a:spcPts val="1305"/>
                        </a:lnSpc>
                        <a:spcBef>
                          <a:spcPts val="0"/>
                        </a:spcBef>
                        <a:spcAft>
                          <a:spcPts val="0"/>
                        </a:spcAft>
                      </a:pPr>
                      <a:r>
                        <a:rPr lang="en-US" sz="1100" spc="-25">
                          <a:effectLst/>
                        </a:rPr>
                        <a:t>.75</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3175" marR="2540" algn="ctr">
                        <a:lnSpc>
                          <a:spcPts val="1305"/>
                        </a:lnSpc>
                        <a:spcBef>
                          <a:spcPts val="0"/>
                        </a:spcBef>
                        <a:spcAft>
                          <a:spcPts val="0"/>
                        </a:spcAft>
                      </a:pPr>
                      <a:r>
                        <a:rPr lang="en-US" sz="1100" spc="-10">
                          <a:effectLst/>
                        </a:rPr>
                        <a:t>156.75</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8255" marR="1270" algn="ctr">
                        <a:lnSpc>
                          <a:spcPts val="1305"/>
                        </a:lnSpc>
                        <a:spcBef>
                          <a:spcPts val="0"/>
                        </a:spcBef>
                        <a:spcAft>
                          <a:spcPts val="0"/>
                        </a:spcAft>
                      </a:pPr>
                      <a:r>
                        <a:rPr lang="en-US" sz="1100" spc="-50">
                          <a:effectLst/>
                        </a:rPr>
                        <a:t>9</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0" marR="0" algn="ctr">
                        <a:lnSpc>
                          <a:spcPts val="1305"/>
                        </a:lnSpc>
                        <a:spcBef>
                          <a:spcPts val="0"/>
                        </a:spcBef>
                        <a:spcAft>
                          <a:spcPts val="0"/>
                        </a:spcAft>
                      </a:pPr>
                      <a:r>
                        <a:rPr lang="en-US" sz="1100" spc="-50">
                          <a:effectLst/>
                        </a:rPr>
                        <a:t>1</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13335" marR="18415" algn="ctr">
                        <a:lnSpc>
                          <a:spcPts val="1305"/>
                        </a:lnSpc>
                        <a:spcBef>
                          <a:spcPts val="0"/>
                        </a:spcBef>
                        <a:spcAft>
                          <a:spcPts val="0"/>
                        </a:spcAft>
                      </a:pPr>
                      <a:r>
                        <a:rPr lang="en-US" sz="1100" spc="-50">
                          <a:effectLst/>
                        </a:rPr>
                        <a:t>9</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470"/>
                        </a:spcBef>
                        <a:spcAft>
                          <a:spcPts val="0"/>
                        </a:spcAft>
                      </a:pPr>
                      <a:r>
                        <a:rPr lang="en-US" sz="1100">
                          <a:effectLst/>
                        </a:rPr>
                        <a:t> </a:t>
                      </a:r>
                    </a:p>
                    <a:p>
                      <a:pPr marL="0" marR="18415" algn="ctr">
                        <a:lnSpc>
                          <a:spcPts val="1305"/>
                        </a:lnSpc>
                        <a:spcBef>
                          <a:spcPts val="0"/>
                        </a:spcBef>
                        <a:spcAft>
                          <a:spcPts val="0"/>
                        </a:spcAft>
                      </a:pPr>
                      <a:r>
                        <a:rPr lang="en-US" sz="1100" spc="-10">
                          <a:effectLst/>
                        </a:rPr>
                        <a:t>961.25</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458369885"/>
                  </a:ext>
                </a:extLst>
              </a:tr>
              <a:tr h="264302">
                <a:tc>
                  <a:txBody>
                    <a:bodyPr/>
                    <a:lstStyle/>
                    <a:p>
                      <a:pPr marL="237490" marR="0" algn="l">
                        <a:lnSpc>
                          <a:spcPts val="1665"/>
                        </a:lnSpc>
                        <a:spcBef>
                          <a:spcPts val="115"/>
                        </a:spcBef>
                        <a:spcAft>
                          <a:spcPts val="0"/>
                        </a:spcAft>
                      </a:pPr>
                      <a:r>
                        <a:rPr lang="en-US" sz="1400" spc="-10" dirty="0">
                          <a:effectLst/>
                        </a:rPr>
                        <a:t>TOTAL</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6510" marR="3175" algn="ctr">
                        <a:lnSpc>
                          <a:spcPts val="1305"/>
                        </a:lnSpc>
                        <a:spcBef>
                          <a:spcPts val="475"/>
                        </a:spcBef>
                        <a:spcAft>
                          <a:spcPts val="0"/>
                        </a:spcAft>
                      </a:pPr>
                      <a:r>
                        <a:rPr lang="en-US" sz="1100" spc="-10">
                          <a:effectLst/>
                        </a:rPr>
                        <a:t>185.25</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3175" marR="0" algn="ctr">
                        <a:lnSpc>
                          <a:spcPts val="1305"/>
                        </a:lnSpc>
                        <a:spcBef>
                          <a:spcPts val="475"/>
                        </a:spcBef>
                        <a:spcAft>
                          <a:spcPts val="0"/>
                        </a:spcAft>
                      </a:pPr>
                      <a:r>
                        <a:rPr lang="en-US" sz="1100" spc="-25">
                          <a:effectLst/>
                        </a:rPr>
                        <a:t>459</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0" algn="l">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0" marR="18415" algn="ctr">
                        <a:lnSpc>
                          <a:spcPts val="1305"/>
                        </a:lnSpc>
                        <a:spcBef>
                          <a:spcPts val="475"/>
                        </a:spcBef>
                        <a:spcAft>
                          <a:spcPts val="0"/>
                        </a:spcAft>
                      </a:pPr>
                      <a:r>
                        <a:rPr lang="en-US" sz="1100" spc="-25">
                          <a:effectLst/>
                        </a:rPr>
                        <a:t>23</a:t>
                      </a:r>
                      <a:endParaRPr lang="en-US"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540" marR="18415" algn="ctr">
                        <a:lnSpc>
                          <a:spcPts val="1305"/>
                        </a:lnSpc>
                        <a:spcBef>
                          <a:spcPts val="475"/>
                        </a:spcBef>
                        <a:spcAft>
                          <a:spcPts val="0"/>
                        </a:spcAft>
                      </a:pPr>
                      <a:r>
                        <a:rPr lang="en-US" sz="1100" spc="-10" dirty="0">
                          <a:effectLst/>
                        </a:rPr>
                        <a:t>2972.25</a:t>
                      </a:r>
                      <a:endParaRPr lang="en-US"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843748914"/>
                  </a:ext>
                </a:extLst>
              </a:tr>
            </a:tbl>
          </a:graphicData>
        </a:graphic>
      </p:graphicFrame>
      <p:sp>
        <p:nvSpPr>
          <p:cNvPr id="7" name="Subtitle 6"/>
          <p:cNvSpPr>
            <a:spLocks noGrp="1"/>
          </p:cNvSpPr>
          <p:nvPr>
            <p:ph type="subTitle" idx="1"/>
          </p:nvPr>
        </p:nvSpPr>
        <p:spPr>
          <a:xfrm>
            <a:off x="1524000" y="3602038"/>
            <a:ext cx="3031375" cy="366250"/>
          </a:xfrm>
        </p:spPr>
        <p:txBody>
          <a:bodyPr>
            <a:normAutofit fontScale="92500" lnSpcReduction="10000"/>
          </a:bodyPr>
          <a:lstStyle/>
          <a:p>
            <a:r>
              <a:rPr lang="en-US" dirty="0"/>
              <a:t>     </a:t>
            </a:r>
            <a:endParaRPr lang="en-US" sz="2600" dirty="0">
              <a:latin typeface="Times New Roman" panose="02020603050405020304" pitchFamily="18" charset="0"/>
              <a:cs typeface="Times New Roman" panose="02020603050405020304" pitchFamily="18" charset="0"/>
            </a:endParaRPr>
          </a:p>
        </p:txBody>
      </p:sp>
      <p:sp>
        <p:nvSpPr>
          <p:cNvPr id="3" name="Rectangle 2"/>
          <p:cNvSpPr/>
          <p:nvPr/>
        </p:nvSpPr>
        <p:spPr>
          <a:xfrm>
            <a:off x="3742774" y="162775"/>
            <a:ext cx="4424609" cy="646331"/>
          </a:xfrm>
          <a:prstGeom prst="rect">
            <a:avLst/>
          </a:prstGeom>
        </p:spPr>
        <p:txBody>
          <a:bodyPr wrap="none">
            <a:spAutoFit/>
          </a:bodyPr>
          <a:lstStyle/>
          <a:p>
            <a:r>
              <a:rPr lang="en-US" sz="3600" b="1" dirty="0">
                <a:latin typeface="Times New Roman" panose="02020603050405020304" pitchFamily="18" charset="0"/>
                <a:cs typeface="Times New Roman" panose="02020603050405020304" pitchFamily="18" charset="0"/>
              </a:rPr>
              <a:t>Results and findings </a:t>
            </a:r>
            <a:r>
              <a:rPr lang="en-US" sz="3600" dirty="0"/>
              <a:t>:</a:t>
            </a:r>
          </a:p>
        </p:txBody>
      </p:sp>
    </p:spTree>
    <p:extLst>
      <p:ext uri="{BB962C8B-B14F-4D97-AF65-F5344CB8AC3E}">
        <p14:creationId xmlns:p14="http://schemas.microsoft.com/office/powerpoint/2010/main" val="15353707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D0BB1B59-832E-4DE0-ACDB-744DF4555140}"/>
                  </a:ext>
                </a:extLst>
              </p:cNvPr>
              <p:cNvSpPr>
                <a:spLocks noGrp="1"/>
              </p:cNvSpPr>
              <p:nvPr>
                <p:ph type="title"/>
              </p:nvPr>
            </p:nvSpPr>
            <p:spPr>
              <a:xfrm>
                <a:off x="838200" y="0"/>
                <a:ext cx="10515600" cy="6857999"/>
              </a:xfrm>
            </p:spPr>
            <p:txBody>
              <a:bodyPr>
                <a:normAutofit/>
              </a:bodyPr>
              <a:lstStyle/>
              <a:p>
                <a:pPr>
                  <a:lnSpc>
                    <a:spcPct val="150000"/>
                  </a:lnSpc>
                </a:pPr>
                <a:r>
                  <a:rPr lang="en-US" sz="1200" b="1"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Calculation:</a:t>
                </a:r>
                <a:r>
                  <a:rPr lang="en-US" sz="1200" b="1" dirty="0">
                    <a:latin typeface="Times New Roman" panose="02020603050405020304" pitchFamily="18" charset="0"/>
                    <a:cs typeface="Times New Roman" panose="02020603050405020304" pitchFamily="18" charset="0"/>
                  </a:rPr>
                  <a:t/>
                </a:r>
                <a:br>
                  <a:rPr lang="en-US" sz="1200" b="1" dirty="0">
                    <a:latin typeface="Times New Roman" panose="02020603050405020304" pitchFamily="18" charset="0"/>
                    <a:cs typeface="Times New Roman" panose="02020603050405020304" pitchFamily="18" charset="0"/>
                  </a:rPr>
                </a:br>
                <a:r>
                  <a:rPr lang="en-US" sz="1200" dirty="0">
                    <a:latin typeface="Arial" panose="020B0604020202020204" pitchFamily="34" charset="0"/>
                    <a:cs typeface="Arial" panose="020B0604020202020204" pitchFamily="34" charset="0"/>
                  </a:rPr>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Hourly, Daily and monthly </a:t>
                </a:r>
                <a:r>
                  <a:rPr lang="en-US" sz="1200" dirty="0" smtClean="0">
                    <a:latin typeface="Arial" panose="020B0604020202020204" pitchFamily="34" charset="0"/>
                    <a:cs typeface="Arial" panose="020B0604020202020204" pitchFamily="34" charset="0"/>
                  </a:rPr>
                  <a:t>Expansion </a:t>
                </a:r>
                <a:r>
                  <a:rPr lang="en-US" sz="1200" dirty="0">
                    <a:latin typeface="Arial" panose="020B0604020202020204" pitchFamily="34" charset="0"/>
                    <a:cs typeface="Arial" panose="020B0604020202020204" pitchFamily="34" charset="0"/>
                  </a:rPr>
                  <a:t>Factor</a:t>
                </a:r>
                <a:br>
                  <a:rPr lang="en-US" sz="1200" dirty="0">
                    <a:latin typeface="Arial" panose="020B0604020202020204" pitchFamily="34" charset="0"/>
                    <a:cs typeface="Arial" panose="020B0604020202020204" pitchFamily="34" charset="0"/>
                  </a:rPr>
                </a:br>
                <a:r>
                  <a:rPr lang="en-US" sz="1200" dirty="0" smtClean="0">
                    <a:latin typeface="Arial" panose="020B0604020202020204" pitchFamily="34" charset="0"/>
                    <a:cs typeface="Arial" panose="020B0604020202020204" pitchFamily="34" charset="0"/>
                  </a:rPr>
                  <a:t>       Hourly </a:t>
                </a:r>
                <a:r>
                  <a:rPr lang="en-US" sz="1200" dirty="0">
                    <a:latin typeface="Arial" panose="020B0604020202020204" pitchFamily="34" charset="0"/>
                    <a:cs typeface="Arial" panose="020B0604020202020204" pitchFamily="34" charset="0"/>
                  </a:rPr>
                  <a:t>= 22.05</a:t>
                </a:r>
                <a:br>
                  <a:rPr lang="en-US" sz="1200" dirty="0">
                    <a:latin typeface="Arial" panose="020B0604020202020204" pitchFamily="34" charset="0"/>
                    <a:cs typeface="Arial" panose="020B0604020202020204" pitchFamily="34" charset="0"/>
                  </a:rPr>
                </a:br>
                <a:r>
                  <a:rPr lang="en-US" sz="1200" dirty="0" smtClean="0">
                    <a:latin typeface="Arial" panose="020B0604020202020204" pitchFamily="34" charset="0"/>
                    <a:cs typeface="Arial" panose="020B0604020202020204" pitchFamily="34" charset="0"/>
                  </a:rPr>
                  <a:t>       Daly </a:t>
                </a:r>
                <a:r>
                  <a:rPr lang="en-US" sz="1200" dirty="0">
                    <a:latin typeface="Arial" panose="020B0604020202020204" pitchFamily="34" charset="0"/>
                    <a:cs typeface="Arial" panose="020B0604020202020204" pitchFamily="34" charset="0"/>
                  </a:rPr>
                  <a:t>=7.012</a:t>
                </a:r>
                <a:br>
                  <a:rPr lang="en-US" sz="1200" dirty="0">
                    <a:latin typeface="Arial" panose="020B0604020202020204" pitchFamily="34" charset="0"/>
                    <a:cs typeface="Arial" panose="020B0604020202020204" pitchFamily="34" charset="0"/>
                  </a:rPr>
                </a:br>
                <a:r>
                  <a:rPr lang="en-US" sz="1200" dirty="0" smtClean="0">
                    <a:latin typeface="Arial" panose="020B0604020202020204" pitchFamily="34" charset="0"/>
                    <a:cs typeface="Arial" panose="020B0604020202020204" pitchFamily="34" charset="0"/>
                  </a:rPr>
                  <a:t>       Monthly </a:t>
                </a:r>
                <a:r>
                  <a:rPr lang="en-US" sz="1200" dirty="0">
                    <a:latin typeface="Arial" panose="020B0604020202020204" pitchFamily="34" charset="0"/>
                    <a:cs typeface="Arial" panose="020B0604020202020204" pitchFamily="34" charset="0"/>
                  </a:rPr>
                  <a:t>= </a:t>
                </a:r>
                <a:r>
                  <a:rPr lang="en-US" sz="1200" dirty="0" smtClean="0">
                    <a:latin typeface="Arial" panose="020B0604020202020204" pitchFamily="34" charset="0"/>
                    <a:cs typeface="Arial" panose="020B0604020202020204" pitchFamily="34" charset="0"/>
                  </a:rPr>
                  <a:t>1.756</a:t>
                </a:r>
                <a:r>
                  <a:rPr lang="en-US" sz="1200" dirty="0">
                    <a:latin typeface="Times New Roman" panose="02020603050405020304" pitchFamily="18" charset="0"/>
                    <a:cs typeface="Times New Roman" panose="02020603050405020304" pitchFamily="18" charset="0"/>
                  </a:rPr>
                  <a:t/>
                </a:r>
                <a:br>
                  <a:rPr lang="en-US" sz="1200" dirty="0">
                    <a:latin typeface="Times New Roman" panose="02020603050405020304" pitchFamily="18" charset="0"/>
                    <a:cs typeface="Times New Roman" panose="02020603050405020304" pitchFamily="18" charset="0"/>
                  </a:rPr>
                </a:br>
                <a:r>
                  <a:rPr lang="en-US" sz="1200" dirty="0">
                    <a:latin typeface="Arial" panose="020B0604020202020204" pitchFamily="34" charset="0"/>
                    <a:cs typeface="Arial" panose="020B0604020202020204" pitchFamily="34" charset="0"/>
                  </a:rPr>
                  <a:t>For </a:t>
                </a:r>
                <a:r>
                  <a:rPr lang="en-US" sz="1200" dirty="0" smtClean="0">
                    <a:latin typeface="Arial" panose="020B0604020202020204" pitchFamily="34" charset="0"/>
                    <a:cs typeface="Arial" panose="020B0604020202020204" pitchFamily="34" charset="0"/>
                  </a:rPr>
                  <a:t>duration rate </a:t>
                </a:r>
                <a:r>
                  <a:rPr lang="en-US" sz="1200" dirty="0">
                    <a:latin typeface="Arial" panose="020B0604020202020204" pitchFamily="34" charset="0"/>
                    <a:cs typeface="Arial" panose="020B0604020202020204" pitchFamily="34" charset="0"/>
                  </a:rPr>
                  <a:t>service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Duration </a:t>
                </a:r>
                <a:r>
                  <a:rPr lang="en-US" sz="1200" dirty="0" smtClean="0">
                    <a:latin typeface="Arial" panose="020B0604020202020204" pitchFamily="34" charset="0"/>
                    <a:cs typeface="Arial" panose="020B0604020202020204" pitchFamily="34" charset="0"/>
                  </a:rPr>
                  <a:t>Time=15 min.</a:t>
                </a:r>
                <a:r>
                  <a:rPr lang="en-US" sz="1200" dirty="0">
                    <a:latin typeface="Arial" panose="020B0604020202020204" pitchFamily="34" charset="0"/>
                    <a:cs typeface="Arial" panose="020B0604020202020204" pitchFamily="34" charset="0"/>
                  </a:rPr>
                  <a:t/>
                </a:r>
                <a:br>
                  <a:rPr lang="en-US" sz="1200" dirty="0">
                    <a:latin typeface="Arial" panose="020B0604020202020204" pitchFamily="34" charset="0"/>
                    <a:cs typeface="Arial" panose="020B0604020202020204" pitchFamily="34" charset="0"/>
                  </a:rPr>
                </a:br>
                <a:r>
                  <a:rPr lang="en-US" sz="1200" dirty="0" smtClean="0">
                    <a:latin typeface="Arial" panose="020B0604020202020204" pitchFamily="34" charset="0"/>
                    <a:cs typeface="Arial" panose="020B0604020202020204" pitchFamily="34" charset="0"/>
                  </a:rPr>
                  <a:t>60 </a:t>
                </a:r>
                <a:r>
                  <a:rPr lang="en-US" sz="1200" dirty="0">
                    <a:latin typeface="Arial" panose="020B0604020202020204" pitchFamily="34" charset="0"/>
                    <a:cs typeface="Arial" panose="020B0604020202020204" pitchFamily="34" charset="0"/>
                  </a:rPr>
                  <a:t>min = 2972x</a:t>
                </a:r>
                <a14:m>
                  <m:oMath xmlns:m="http://schemas.openxmlformats.org/officeDocument/2006/math">
                    <m:f>
                      <m:fPr>
                        <m:ctrlPr>
                          <a:rPr lang="en-US" sz="1200" i="1" smtClean="0">
                            <a:latin typeface="Cambria Math" panose="02040503050406030204" pitchFamily="18" charset="0"/>
                            <a:cs typeface="Times New Roman" panose="02020603050405020304" pitchFamily="18" charset="0"/>
                          </a:rPr>
                        </m:ctrlPr>
                      </m:fPr>
                      <m:num>
                        <m:r>
                          <a:rPr lang="en-US" sz="1200" b="0" i="1" smtClean="0">
                            <a:latin typeface="Cambria Math" panose="02040503050406030204" pitchFamily="18" charset="0"/>
                            <a:cs typeface="Times New Roman" panose="02020603050405020304" pitchFamily="18" charset="0"/>
                          </a:rPr>
                          <m:t>60</m:t>
                        </m:r>
                      </m:num>
                      <m:den>
                        <m:r>
                          <a:rPr lang="en-US" sz="1200" b="0" i="1" smtClean="0">
                            <a:latin typeface="Cambria Math" panose="02040503050406030204" pitchFamily="18" charset="0"/>
                            <a:cs typeface="Times New Roman" panose="02020603050405020304" pitchFamily="18" charset="0"/>
                          </a:rPr>
                          <m:t>15</m:t>
                        </m:r>
                      </m:den>
                    </m:f>
                    <m:r>
                      <a:rPr lang="en-US" sz="1200" b="0" i="1" smtClean="0">
                        <a:latin typeface="Cambria Math" panose="02040503050406030204" pitchFamily="18" charset="0"/>
                        <a:cs typeface="Times New Roman" panose="02020603050405020304" pitchFamily="18" charset="0"/>
                      </a:rPr>
                      <m:t>=11888 </m:t>
                    </m:r>
                    <m:r>
                      <a:rPr lang="en-US" sz="1200" b="0" i="1" smtClean="0">
                        <a:latin typeface="Cambria Math" panose="02040503050406030204" pitchFamily="18" charset="0"/>
                        <a:cs typeface="Times New Roman" panose="02020603050405020304" pitchFamily="18" charset="0"/>
                      </a:rPr>
                      <m:t>𝑣𝑝h</m:t>
                    </m:r>
                  </m:oMath>
                </a14:m>
                <a:r>
                  <a:rPr lang="en-US" sz="1200" b="0" dirty="0">
                    <a:latin typeface="Arial" panose="020B0604020202020204" pitchFamily="34" charset="0"/>
                    <a:cs typeface="Times New Roman" panose="02020603050405020304" pitchFamily="18" charset="0"/>
                  </a:rPr>
                  <a:t/>
                </a:r>
                <a:br>
                  <a:rPr lang="en-US" sz="1200" b="0" dirty="0">
                    <a:latin typeface="Arial" panose="020B0604020202020204" pitchFamily="34" charset="0"/>
                    <a:cs typeface="Times New Roman" panose="02020603050405020304" pitchFamily="18" charset="0"/>
                  </a:rPr>
                </a:br>
                <a:r>
                  <a:rPr lang="en-US" sz="1200" b="0" dirty="0" smtClean="0">
                    <a:latin typeface="Arial" panose="020B0604020202020204" pitchFamily="34" charset="0"/>
                    <a:cs typeface="Times New Roman" panose="02020603050405020304" pitchFamily="18" charset="0"/>
                  </a:rPr>
                  <a:t>1. </a:t>
                </a:r>
                <a:r>
                  <a:rPr lang="en-US" sz="1200" dirty="0" smtClean="0">
                    <a:latin typeface="Times New Roman" panose="02020603050405020304" pitchFamily="18" charset="0"/>
                    <a:cs typeface="Times New Roman" panose="02020603050405020304" pitchFamily="18" charset="0"/>
                  </a:rPr>
                  <a:t>Daily </a:t>
                </a:r>
                <a:r>
                  <a:rPr lang="en-US" sz="1200" dirty="0">
                    <a:latin typeface="Times New Roman" panose="02020603050405020304" pitchFamily="18" charset="0"/>
                    <a:cs typeface="Times New Roman" panose="02020603050405020304" pitchFamily="18" charset="0"/>
                  </a:rPr>
                  <a:t>volume =11888 X</a:t>
                </a:r>
                <a:r>
                  <a:rPr lang="en-US" sz="1200" dirty="0">
                    <a:latin typeface="Arial" panose="020B0604020202020204" pitchFamily="34" charset="0"/>
                    <a:cs typeface="Arial" panose="020B0604020202020204" pitchFamily="34" charset="0"/>
                  </a:rPr>
                  <a:t> 22.05=262130 </a:t>
                </a:r>
                <a:r>
                  <a:rPr lang="en-US" sz="1200" dirty="0" err="1">
                    <a:latin typeface="Arial" panose="020B0604020202020204" pitchFamily="34" charset="0"/>
                    <a:cs typeface="Arial" panose="020B0604020202020204" pitchFamily="34" charset="0"/>
                  </a:rPr>
                  <a:t>vpd</a:t>
                </a:r>
                <a:r>
                  <a:rPr lang="en-US" sz="1200" dirty="0">
                    <a:latin typeface="Arial" panose="020B0604020202020204" pitchFamily="34" charset="0"/>
                    <a:cs typeface="Arial" panose="020B0604020202020204" pitchFamily="34" charset="0"/>
                  </a:rPr>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
                </a:r>
                <a:br>
                  <a:rPr lang="en-US" sz="1200" dirty="0">
                    <a:latin typeface="Arial" panose="020B0604020202020204" pitchFamily="34" charset="0"/>
                    <a:cs typeface="Arial" panose="020B0604020202020204" pitchFamily="34" charset="0"/>
                  </a:rPr>
                </a:br>
                <a:r>
                  <a:rPr lang="en-US" sz="1200" dirty="0" smtClean="0">
                    <a:latin typeface="Arial" panose="020B0604020202020204" pitchFamily="34" charset="0"/>
                    <a:cs typeface="Arial" panose="020B0604020202020204" pitchFamily="34" charset="0"/>
                  </a:rPr>
                  <a:t>2.Weekly </a:t>
                </a:r>
                <a:r>
                  <a:rPr lang="en-US" sz="1200" dirty="0">
                    <a:latin typeface="Arial" panose="020B0604020202020204" pitchFamily="34" charset="0"/>
                    <a:cs typeface="Arial" panose="020B0604020202020204" pitchFamily="34" charset="0"/>
                  </a:rPr>
                  <a:t>Volume =</a:t>
                </a:r>
                <a:r>
                  <a:rPr lang="en-US" sz="1200" dirty="0">
                    <a:latin typeface="Times New Roman" panose="02020603050405020304" pitchFamily="18" charset="0"/>
                    <a:cs typeface="Times New Roman" panose="02020603050405020304" pitchFamily="18" charset="0"/>
                  </a:rPr>
                  <a:t>262130x</a:t>
                </a:r>
                <a:r>
                  <a:rPr lang="en-US" sz="1200" dirty="0">
                    <a:latin typeface="Arial" panose="020B0604020202020204" pitchFamily="34" charset="0"/>
                    <a:cs typeface="Arial" panose="020B0604020202020204" pitchFamily="34" charset="0"/>
                  </a:rPr>
                  <a:t> 7.012=1838058 </a:t>
                </a:r>
                <a:r>
                  <a:rPr lang="en-US" sz="1200" dirty="0" err="1">
                    <a:latin typeface="Arial" panose="020B0604020202020204" pitchFamily="34" charset="0"/>
                    <a:cs typeface="Arial" panose="020B0604020202020204" pitchFamily="34" charset="0"/>
                  </a:rPr>
                  <a:t>vpw</a:t>
                </a:r>
                <a:r>
                  <a:rPr lang="en-US" sz="1200" dirty="0">
                    <a:latin typeface="Arial" panose="020B0604020202020204" pitchFamily="34" charset="0"/>
                    <a:cs typeface="Arial" panose="020B0604020202020204" pitchFamily="34" charset="0"/>
                  </a:rPr>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
                </a:r>
                <a:br>
                  <a:rPr lang="en-US" sz="1200" dirty="0">
                    <a:latin typeface="Arial" panose="020B0604020202020204" pitchFamily="34" charset="0"/>
                    <a:cs typeface="Arial" panose="020B0604020202020204" pitchFamily="34" charset="0"/>
                  </a:rPr>
                </a:br>
                <a:r>
                  <a:rPr lang="en-US" sz="1200" dirty="0" smtClean="0">
                    <a:latin typeface="Arial" panose="020B0604020202020204" pitchFamily="34" charset="0"/>
                    <a:cs typeface="Arial" panose="020B0604020202020204" pitchFamily="34" charset="0"/>
                  </a:rPr>
                  <a:t>3. ADT </a:t>
                </a:r>
                <a:r>
                  <a:rPr lang="en-US" sz="1200" dirty="0">
                    <a:latin typeface="Arial" panose="020B0604020202020204" pitchFamily="34" charset="0"/>
                    <a:cs typeface="Arial" panose="020B0604020202020204" pitchFamily="34" charset="0"/>
                  </a:rPr>
                  <a:t>=262579 </a:t>
                </a:r>
                <a:r>
                  <a:rPr lang="en-US" sz="1200" dirty="0" err="1">
                    <a:latin typeface="Arial" panose="020B0604020202020204" pitchFamily="34" charset="0"/>
                    <a:cs typeface="Arial" panose="020B0604020202020204" pitchFamily="34" charset="0"/>
                  </a:rPr>
                  <a:t>vpd</a:t>
                </a:r>
                <a:r>
                  <a:rPr lang="en-US" sz="1200" dirty="0">
                    <a:latin typeface="Arial" panose="020B0604020202020204" pitchFamily="34" charset="0"/>
                    <a:cs typeface="Arial" panose="020B0604020202020204" pitchFamily="34" charset="0"/>
                  </a:rPr>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
                </a:r>
                <a:br>
                  <a:rPr lang="en-US" sz="1200" dirty="0">
                    <a:latin typeface="Arial" panose="020B0604020202020204" pitchFamily="34" charset="0"/>
                    <a:cs typeface="Arial" panose="020B0604020202020204" pitchFamily="34" charset="0"/>
                  </a:rPr>
                </a:br>
                <a:r>
                  <a:rPr lang="en-US" sz="1200" dirty="0" smtClean="0">
                    <a:latin typeface="Arial" panose="020B0604020202020204" pitchFamily="34" charset="0"/>
                    <a:cs typeface="Arial" panose="020B0604020202020204" pitchFamily="34" charset="0"/>
                  </a:rPr>
                  <a:t>4. AADT </a:t>
                </a:r>
                <a:r>
                  <a:rPr lang="en-US" sz="1200" dirty="0">
                    <a:latin typeface="Arial" panose="020B0604020202020204" pitchFamily="34" charset="0"/>
                    <a:cs typeface="Arial" panose="020B0604020202020204" pitchFamily="34" charset="0"/>
                  </a:rPr>
                  <a:t>= ADT X MEF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           =262679 X</a:t>
                </a:r>
                <a:r>
                  <a:rPr lang="en-US" sz="1200" dirty="0">
                    <a:latin typeface="Times New Roman" panose="02020603050405020304" pitchFamily="18" charset="0"/>
                    <a:cs typeface="Times New Roman" panose="02020603050405020304" pitchFamily="18" charset="0"/>
                  </a:rPr>
                  <a:t> 1</a:t>
                </a:r>
                <a:r>
                  <a:rPr lang="en-US" sz="1200" dirty="0">
                    <a:latin typeface="Arial" panose="020B0604020202020204" pitchFamily="34" charset="0"/>
                    <a:cs typeface="Arial" panose="020B0604020202020204" pitchFamily="34" charset="0"/>
                  </a:rPr>
                  <a:t>.756 </a:t>
                </a:r>
                <a:r>
                  <a:rPr lang="en-US" sz="1200" dirty="0" err="1">
                    <a:latin typeface="Arial" panose="020B0604020202020204" pitchFamily="34" charset="0"/>
                    <a:cs typeface="Arial" panose="020B0604020202020204" pitchFamily="34" charset="0"/>
                  </a:rPr>
                  <a:t>vpd</a:t>
                </a:r>
                <a:r>
                  <a:rPr lang="en-US" sz="1200" dirty="0">
                    <a:latin typeface="Arial" panose="020B0604020202020204" pitchFamily="34" charset="0"/>
                    <a:cs typeface="Arial" panose="020B0604020202020204" pitchFamily="34" charset="0"/>
                  </a:rPr>
                  <a:t> =461090 </a:t>
                </a:r>
                <a:r>
                  <a:rPr lang="en-US" sz="1200" dirty="0" smtClean="0">
                    <a:latin typeface="Arial" panose="020B0604020202020204" pitchFamily="34" charset="0"/>
                    <a:cs typeface="Arial" panose="020B0604020202020204" pitchFamily="34" charset="0"/>
                  </a:rPr>
                  <a:t>Vehicle.</a:t>
                </a:r>
                <a:r>
                  <a:rPr lang="en-US" sz="1200" dirty="0" smtClean="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
                </a:r>
                <a:br>
                  <a:rPr lang="en-US" sz="1400" dirty="0">
                    <a:latin typeface="Arial" panose="020B0604020202020204" pitchFamily="34" charset="0"/>
                    <a:cs typeface="Arial" panose="020B0604020202020204" pitchFamily="34" charset="0"/>
                  </a:rPr>
                </a:br>
                <a:r>
                  <a:rPr lang="en-US" sz="1400" dirty="0">
                    <a:latin typeface="Arial" panose="020B0604020202020204" pitchFamily="34" charset="0"/>
                    <a:cs typeface="Arial" panose="020B0604020202020204" pitchFamily="34" charset="0"/>
                  </a:rPr>
                  <a:t/>
                </a:r>
                <a:br>
                  <a:rPr lang="en-US" sz="1400" dirty="0">
                    <a:latin typeface="Arial" panose="020B0604020202020204" pitchFamily="34" charset="0"/>
                    <a:cs typeface="Arial" panose="020B0604020202020204" pitchFamily="34" charset="0"/>
                  </a:rPr>
                </a:br>
                <a:endParaRPr lang="en-US" sz="1400" dirty="0"/>
              </a:p>
            </p:txBody>
          </p:sp>
        </mc:Choice>
        <mc:Fallback>
          <p:sp>
            <p:nvSpPr>
              <p:cNvPr id="2" name="Title 1">
                <a:extLst>
                  <a:ext uri="{FF2B5EF4-FFF2-40B4-BE49-F238E27FC236}">
                    <a16:creationId xmlns:a16="http://schemas.microsoft.com/office/drawing/2014/main" id="{D0BB1B59-832E-4DE0-ACDB-744DF4555140}"/>
                  </a:ext>
                </a:extLst>
              </p:cNvPr>
              <p:cNvSpPr>
                <a:spLocks noGrp="1" noRot="1" noChangeAspect="1" noMove="1" noResize="1" noEditPoints="1" noAdjustHandles="1" noChangeArrowheads="1" noChangeShapeType="1" noTextEdit="1"/>
              </p:cNvSpPr>
              <p:nvPr>
                <p:ph type="title"/>
              </p:nvPr>
            </p:nvSpPr>
            <p:spPr>
              <a:xfrm>
                <a:off x="838200" y="0"/>
                <a:ext cx="10515600" cy="6857999"/>
              </a:xfrm>
              <a:blipFill>
                <a:blip r:embed="rId2"/>
                <a:stretch>
                  <a:fillRect l="-58"/>
                </a:stretch>
              </a:blipFill>
            </p:spPr>
            <p:txBody>
              <a:bodyPr/>
              <a:lstStyle/>
              <a:p>
                <a:r>
                  <a:rPr lang="en-US">
                    <a:noFill/>
                  </a:rPr>
                  <a:t> </a:t>
                </a:r>
              </a:p>
            </p:txBody>
          </p:sp>
        </mc:Fallback>
      </mc:AlternateContent>
    </p:spTree>
    <p:extLst>
      <p:ext uri="{BB962C8B-B14F-4D97-AF65-F5344CB8AC3E}">
        <p14:creationId xmlns:p14="http://schemas.microsoft.com/office/powerpoint/2010/main" val="443883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19902" y="610545"/>
            <a:ext cx="2991775" cy="520991"/>
          </a:xfrm>
        </p:spPr>
        <p:txBody>
          <a:bodyPr>
            <a:normAutofit/>
          </a:bodyPr>
          <a:lstStyle/>
          <a:p>
            <a:pPr marL="285750" indent="-285750">
              <a:buFont typeface="Wingdings" panose="05000000000000000000" pitchFamily="2" charset="2"/>
              <a:buChar char="Ø"/>
            </a:pPr>
            <a:r>
              <a:rPr lang="en-US" sz="1600" dirty="0">
                <a:latin typeface="Times New Roman" panose="02020603050405020304" pitchFamily="18" charset="0"/>
                <a:cs typeface="Times New Roman" panose="02020603050405020304" pitchFamily="18" charset="0"/>
              </a:rPr>
              <a:t>WORK DAYS PCU CHART.</a:t>
            </a:r>
          </a:p>
        </p:txBody>
      </p:sp>
      <p:sp>
        <p:nvSpPr>
          <p:cNvPr id="3" name="Subtitle 2"/>
          <p:cNvSpPr>
            <a:spLocks noGrp="1"/>
          </p:cNvSpPr>
          <p:nvPr>
            <p:ph type="subTitle" idx="1"/>
          </p:nvPr>
        </p:nvSpPr>
        <p:spPr>
          <a:xfrm>
            <a:off x="1541354" y="5363372"/>
            <a:ext cx="8508955" cy="1145364"/>
          </a:xfrm>
        </p:spPr>
        <p:txBody>
          <a:bodyPr>
            <a:normAutofit lnSpcReduction="10000"/>
          </a:bodyPr>
          <a:lstStyle/>
          <a:p>
            <a:pPr algn="l">
              <a:lnSpc>
                <a:spcPct val="150000"/>
              </a:lnSpc>
            </a:pPr>
            <a:r>
              <a:rPr lang="en-US" sz="1600" dirty="0">
                <a:latin typeface="Times New Roman" panose="02020603050405020304" pitchFamily="18" charset="0"/>
                <a:cs typeface="Times New Roman" panose="02020603050405020304" pitchFamily="18" charset="0"/>
              </a:rPr>
              <a:t>. For this column chart shown that, PCU in works days by 3 sessions. Highest PCU rate for workdays was morning Session, which PCU value 1023 pc/hr. Secondly, afternoon Session PCU value 985 pc/hr. Thirdly and the lowest PCU value found 962 pc/hr.</a:t>
            </a:r>
          </a:p>
          <a:p>
            <a:endParaRPr lang="en-US" dirty="0"/>
          </a:p>
        </p:txBody>
      </p:sp>
      <p:graphicFrame>
        <p:nvGraphicFramePr>
          <p:cNvPr id="28" name="Chart 27"/>
          <p:cNvGraphicFramePr/>
          <p:nvPr>
            <p:extLst>
              <p:ext uri="{D42A27DB-BD31-4B8C-83A1-F6EECF244321}">
                <p14:modId xmlns:p14="http://schemas.microsoft.com/office/powerpoint/2010/main" val="3262503899"/>
              </p:ext>
            </p:extLst>
          </p:nvPr>
        </p:nvGraphicFramePr>
        <p:xfrm>
          <a:off x="1619902" y="1241100"/>
          <a:ext cx="5643743" cy="3903145"/>
        </p:xfrm>
        <a:graphic>
          <a:graphicData uri="http://schemas.openxmlformats.org/drawingml/2006/chart">
            <c:chart xmlns:c="http://schemas.openxmlformats.org/drawingml/2006/chart" xmlns:r="http://schemas.openxmlformats.org/officeDocument/2006/relationships" r:id="rId2"/>
          </a:graphicData>
        </a:graphic>
      </p:graphicFrame>
      <p:sp>
        <p:nvSpPr>
          <p:cNvPr id="29" name="Rectangle 28"/>
          <p:cNvSpPr/>
          <p:nvPr/>
        </p:nvSpPr>
        <p:spPr>
          <a:xfrm>
            <a:off x="4611677" y="99030"/>
            <a:ext cx="3275256" cy="646331"/>
          </a:xfrm>
          <a:prstGeom prst="rect">
            <a:avLst/>
          </a:prstGeom>
        </p:spPr>
        <p:txBody>
          <a:bodyPr wrap="none">
            <a:spAutoFit/>
          </a:bodyPr>
          <a:lstStyle/>
          <a:p>
            <a:r>
              <a:rPr lang="en-US" sz="3600" b="1" dirty="0">
                <a:latin typeface="Times New Roman" panose="02020603050405020304" pitchFamily="18" charset="0"/>
                <a:cs typeface="Times New Roman" panose="02020603050405020304" pitchFamily="18" charset="0"/>
              </a:rPr>
              <a:t>Data collection:</a:t>
            </a:r>
            <a:endParaRPr lang="en-US" sz="3600" b="1" dirty="0"/>
          </a:p>
        </p:txBody>
      </p:sp>
    </p:spTree>
    <p:extLst>
      <p:ext uri="{BB962C8B-B14F-4D97-AF65-F5344CB8AC3E}">
        <p14:creationId xmlns:p14="http://schemas.microsoft.com/office/powerpoint/2010/main" val="9774122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1945" y="6053812"/>
            <a:ext cx="9419706" cy="308611"/>
          </a:xfrm>
        </p:spPr>
        <p:txBody>
          <a:bodyPr>
            <a:normAutofit fontScale="90000"/>
          </a:bodyPr>
          <a:lstStyle/>
          <a:p>
            <a:pPr algn="ctr"/>
            <a:r>
              <a:rPr lang="en-US" dirty="0"/>
              <a:t/>
            </a:r>
            <a:br>
              <a:rPr lang="en-US" dirty="0"/>
            </a:br>
            <a:endParaRPr lang="en-US" dirty="0"/>
          </a:p>
        </p:txBody>
      </p:sp>
      <p:sp>
        <p:nvSpPr>
          <p:cNvPr id="3" name="Content Placeholder 2"/>
          <p:cNvSpPr>
            <a:spLocks noGrp="1"/>
          </p:cNvSpPr>
          <p:nvPr>
            <p:ph idx="1"/>
          </p:nvPr>
        </p:nvSpPr>
        <p:spPr>
          <a:xfrm>
            <a:off x="5175682" y="505423"/>
            <a:ext cx="6042651" cy="601693"/>
          </a:xfrm>
        </p:spPr>
        <p:txBody>
          <a:bodyPr>
            <a:normAutofit/>
          </a:bodyPr>
          <a:lstStyle/>
          <a:p>
            <a:pPr>
              <a:buFont typeface="Wingdings" panose="05000000000000000000" pitchFamily="2" charset="2"/>
              <a:buChar char="v"/>
            </a:pPr>
            <a:r>
              <a:rPr lang="en-US" sz="1600" dirty="0">
                <a:latin typeface="Times New Roman" panose="02020603050405020304" pitchFamily="18" charset="0"/>
                <a:cs typeface="Times New Roman" panose="02020603050405020304" pitchFamily="18" charset="0"/>
              </a:rPr>
              <a:t>PCU Percentage in Different Vehicle Class (Workdays)</a:t>
            </a:r>
          </a:p>
        </p:txBody>
      </p:sp>
      <p:sp>
        <p:nvSpPr>
          <p:cNvPr id="46" name="Rectangle 45"/>
          <p:cNvSpPr/>
          <p:nvPr/>
        </p:nvSpPr>
        <p:spPr>
          <a:xfrm>
            <a:off x="133165" y="1282516"/>
            <a:ext cx="5042517" cy="4197559"/>
          </a:xfrm>
          <a:prstGeom prst="rect">
            <a:avLst/>
          </a:prstGeom>
        </p:spPr>
        <p:txBody>
          <a:bodyPr wrap="square">
            <a:spAutoFit/>
          </a:bodyPr>
          <a:lstStyle/>
          <a:p>
            <a:pPr marL="214630" marR="0" indent="-38100">
              <a:lnSpc>
                <a:spcPct val="150000"/>
              </a:lnSpc>
              <a:spcBef>
                <a:spcPts val="5"/>
              </a:spcBef>
              <a:spcAft>
                <a:spcPts val="0"/>
              </a:spcAft>
            </a:pPr>
            <a:r>
              <a:rPr lang="en-US" dirty="0">
                <a:solidFill>
                  <a:schemeClr val="accent1">
                    <a:lumMod val="50000"/>
                  </a:schemeClr>
                </a:solidFill>
                <a:latin typeface="Times New Roman" panose="02020603050405020304" pitchFamily="18" charset="0"/>
                <a:ea typeface="Times New Roman" panose="02020603050405020304" pitchFamily="18" charset="0"/>
              </a:rPr>
              <a:t>In</a:t>
            </a:r>
            <a:r>
              <a:rPr lang="en-US" spc="-35" dirty="0">
                <a:solidFill>
                  <a:schemeClr val="accent1">
                    <a:lumMod val="50000"/>
                  </a:schemeClr>
                </a:solidFill>
                <a:latin typeface="Times New Roman" panose="02020603050405020304" pitchFamily="18" charset="0"/>
                <a:ea typeface="Times New Roman" panose="02020603050405020304" pitchFamily="18" charset="0"/>
              </a:rPr>
              <a:t> </a:t>
            </a:r>
            <a:r>
              <a:rPr lang="en-US" dirty="0">
                <a:solidFill>
                  <a:schemeClr val="accent1">
                    <a:lumMod val="50000"/>
                  </a:schemeClr>
                </a:solidFill>
                <a:latin typeface="Times New Roman" panose="02020603050405020304" pitchFamily="18" charset="0"/>
                <a:ea typeface="Times New Roman" panose="02020603050405020304" pitchFamily="18" charset="0"/>
              </a:rPr>
              <a:t>that</a:t>
            </a:r>
            <a:r>
              <a:rPr lang="en-US" spc="-15" dirty="0">
                <a:solidFill>
                  <a:schemeClr val="accent1">
                    <a:lumMod val="50000"/>
                  </a:schemeClr>
                </a:solidFill>
                <a:latin typeface="Times New Roman" panose="02020603050405020304" pitchFamily="18" charset="0"/>
                <a:ea typeface="Times New Roman" panose="02020603050405020304" pitchFamily="18" charset="0"/>
              </a:rPr>
              <a:t> </a:t>
            </a:r>
            <a:r>
              <a:rPr lang="en-US" dirty="0">
                <a:solidFill>
                  <a:schemeClr val="accent1">
                    <a:lumMod val="50000"/>
                  </a:schemeClr>
                </a:solidFill>
                <a:latin typeface="Times New Roman" panose="02020603050405020304" pitchFamily="18" charset="0"/>
                <a:ea typeface="Times New Roman" panose="02020603050405020304" pitchFamily="18" charset="0"/>
              </a:rPr>
              <a:t>pie</a:t>
            </a:r>
            <a:r>
              <a:rPr lang="en-US" spc="-45" dirty="0">
                <a:solidFill>
                  <a:schemeClr val="accent1">
                    <a:lumMod val="50000"/>
                  </a:schemeClr>
                </a:solidFill>
                <a:latin typeface="Times New Roman" panose="02020603050405020304" pitchFamily="18" charset="0"/>
                <a:ea typeface="Times New Roman" panose="02020603050405020304" pitchFamily="18" charset="0"/>
              </a:rPr>
              <a:t> </a:t>
            </a:r>
            <a:r>
              <a:rPr lang="en-US" dirty="0">
                <a:solidFill>
                  <a:schemeClr val="accent1">
                    <a:lumMod val="50000"/>
                  </a:schemeClr>
                </a:solidFill>
                <a:latin typeface="Times New Roman" panose="02020603050405020304" pitchFamily="18" charset="0"/>
                <a:ea typeface="Times New Roman" panose="02020603050405020304" pitchFamily="18" charset="0"/>
              </a:rPr>
              <a:t>chart</a:t>
            </a:r>
            <a:r>
              <a:rPr lang="en-US" spc="-30" dirty="0">
                <a:solidFill>
                  <a:schemeClr val="accent1">
                    <a:lumMod val="50000"/>
                  </a:schemeClr>
                </a:solidFill>
                <a:latin typeface="Times New Roman" panose="02020603050405020304" pitchFamily="18" charset="0"/>
                <a:ea typeface="Times New Roman" panose="02020603050405020304" pitchFamily="18" charset="0"/>
              </a:rPr>
              <a:t> </a:t>
            </a:r>
            <a:r>
              <a:rPr lang="en-US" dirty="0">
                <a:solidFill>
                  <a:schemeClr val="accent1">
                    <a:lumMod val="50000"/>
                  </a:schemeClr>
                </a:solidFill>
                <a:latin typeface="Times New Roman" panose="02020603050405020304" pitchFamily="18" charset="0"/>
                <a:ea typeface="Times New Roman" panose="02020603050405020304" pitchFamily="18" charset="0"/>
              </a:rPr>
              <a:t>shown</a:t>
            </a:r>
            <a:r>
              <a:rPr lang="en-US" spc="-70" dirty="0">
                <a:solidFill>
                  <a:schemeClr val="accent1">
                    <a:lumMod val="50000"/>
                  </a:schemeClr>
                </a:solidFill>
                <a:latin typeface="Times New Roman" panose="02020603050405020304" pitchFamily="18" charset="0"/>
                <a:ea typeface="Times New Roman" panose="02020603050405020304" pitchFamily="18" charset="0"/>
              </a:rPr>
              <a:t> </a:t>
            </a:r>
            <a:r>
              <a:rPr lang="en-US" dirty="0">
                <a:solidFill>
                  <a:schemeClr val="accent1">
                    <a:lumMod val="50000"/>
                  </a:schemeClr>
                </a:solidFill>
                <a:latin typeface="Times New Roman" panose="02020603050405020304" pitchFamily="18" charset="0"/>
                <a:ea typeface="Times New Roman" panose="02020603050405020304" pitchFamily="18" charset="0"/>
              </a:rPr>
              <a:t>that,</a:t>
            </a:r>
            <a:r>
              <a:rPr lang="en-US" spc="-60" dirty="0">
                <a:solidFill>
                  <a:schemeClr val="accent1">
                    <a:lumMod val="50000"/>
                  </a:schemeClr>
                </a:solidFill>
                <a:latin typeface="Times New Roman" panose="02020603050405020304" pitchFamily="18" charset="0"/>
                <a:ea typeface="Times New Roman" panose="02020603050405020304" pitchFamily="18" charset="0"/>
              </a:rPr>
              <a:t> </a:t>
            </a:r>
            <a:r>
              <a:rPr lang="en-US" dirty="0">
                <a:solidFill>
                  <a:schemeClr val="accent1">
                    <a:lumMod val="50000"/>
                  </a:schemeClr>
                </a:solidFill>
                <a:latin typeface="Times New Roman" panose="02020603050405020304" pitchFamily="18" charset="0"/>
                <a:ea typeface="Times New Roman" panose="02020603050405020304" pitchFamily="18" charset="0"/>
              </a:rPr>
              <a:t>there</a:t>
            </a:r>
            <a:r>
              <a:rPr lang="en-US" spc="-55" dirty="0">
                <a:solidFill>
                  <a:schemeClr val="accent1">
                    <a:lumMod val="50000"/>
                  </a:schemeClr>
                </a:solidFill>
                <a:latin typeface="Times New Roman" panose="02020603050405020304" pitchFamily="18" charset="0"/>
                <a:ea typeface="Times New Roman" panose="02020603050405020304" pitchFamily="18" charset="0"/>
              </a:rPr>
              <a:t> </a:t>
            </a:r>
            <a:r>
              <a:rPr lang="en-US" dirty="0">
                <a:solidFill>
                  <a:schemeClr val="accent1">
                    <a:lumMod val="50000"/>
                  </a:schemeClr>
                </a:solidFill>
                <a:latin typeface="Times New Roman" panose="02020603050405020304" pitchFamily="18" charset="0"/>
                <a:ea typeface="Times New Roman" panose="02020603050405020304" pitchFamily="18" charset="0"/>
              </a:rPr>
              <a:t>percentage</a:t>
            </a:r>
            <a:r>
              <a:rPr lang="en-US" spc="-45" dirty="0">
                <a:solidFill>
                  <a:schemeClr val="accent1">
                    <a:lumMod val="50000"/>
                  </a:schemeClr>
                </a:solidFill>
                <a:latin typeface="Times New Roman" panose="02020603050405020304" pitchFamily="18" charset="0"/>
                <a:ea typeface="Times New Roman" panose="02020603050405020304" pitchFamily="18" charset="0"/>
              </a:rPr>
              <a:t> </a:t>
            </a:r>
            <a:r>
              <a:rPr lang="en-US" dirty="0">
                <a:solidFill>
                  <a:schemeClr val="accent1">
                    <a:lumMod val="50000"/>
                  </a:schemeClr>
                </a:solidFill>
                <a:latin typeface="Times New Roman" panose="02020603050405020304" pitchFamily="18" charset="0"/>
                <a:ea typeface="Times New Roman" panose="02020603050405020304" pitchFamily="18" charset="0"/>
              </a:rPr>
              <a:t>of</a:t>
            </a:r>
            <a:r>
              <a:rPr lang="en-US" spc="-45" dirty="0">
                <a:solidFill>
                  <a:schemeClr val="accent1">
                    <a:lumMod val="50000"/>
                  </a:schemeClr>
                </a:solidFill>
                <a:latin typeface="Times New Roman" panose="02020603050405020304" pitchFamily="18" charset="0"/>
                <a:ea typeface="Times New Roman" panose="02020603050405020304" pitchFamily="18" charset="0"/>
              </a:rPr>
              <a:t> </a:t>
            </a:r>
            <a:r>
              <a:rPr lang="en-US" dirty="0">
                <a:solidFill>
                  <a:schemeClr val="accent1">
                    <a:lumMod val="50000"/>
                  </a:schemeClr>
                </a:solidFill>
                <a:latin typeface="Times New Roman" panose="02020603050405020304" pitchFamily="18" charset="0"/>
                <a:ea typeface="Times New Roman" panose="02020603050405020304" pitchFamily="18" charset="0"/>
              </a:rPr>
              <a:t>PCU</a:t>
            </a:r>
            <a:r>
              <a:rPr lang="en-US" spc="-65" dirty="0">
                <a:solidFill>
                  <a:schemeClr val="accent1">
                    <a:lumMod val="50000"/>
                  </a:schemeClr>
                </a:solidFill>
                <a:latin typeface="Times New Roman" panose="02020603050405020304" pitchFamily="18" charset="0"/>
                <a:ea typeface="Times New Roman" panose="02020603050405020304" pitchFamily="18" charset="0"/>
              </a:rPr>
              <a:t> </a:t>
            </a:r>
            <a:r>
              <a:rPr lang="en-US" dirty="0">
                <a:solidFill>
                  <a:schemeClr val="accent1">
                    <a:lumMod val="50000"/>
                  </a:schemeClr>
                </a:solidFill>
                <a:latin typeface="Times New Roman" panose="02020603050405020304" pitchFamily="18" charset="0"/>
                <a:ea typeface="Times New Roman" panose="02020603050405020304" pitchFamily="18" charset="0"/>
              </a:rPr>
              <a:t>(pc/hr.).</a:t>
            </a:r>
            <a:r>
              <a:rPr lang="en-US" spc="-25" dirty="0">
                <a:solidFill>
                  <a:schemeClr val="accent1">
                    <a:lumMod val="50000"/>
                  </a:schemeClr>
                </a:solidFill>
                <a:latin typeface="Times New Roman" panose="02020603050405020304" pitchFamily="18" charset="0"/>
                <a:ea typeface="Times New Roman" panose="02020603050405020304" pitchFamily="18" charset="0"/>
              </a:rPr>
              <a:t> </a:t>
            </a:r>
          </a:p>
          <a:p>
            <a:pPr marL="214630" marR="0" indent="-38100">
              <a:lnSpc>
                <a:spcPct val="150000"/>
              </a:lnSpc>
              <a:spcBef>
                <a:spcPts val="5"/>
              </a:spcBef>
              <a:spcAft>
                <a:spcPts val="0"/>
              </a:spcAft>
            </a:pPr>
            <a:r>
              <a:rPr lang="en-US" dirty="0">
                <a:solidFill>
                  <a:schemeClr val="accent1">
                    <a:lumMod val="50000"/>
                  </a:schemeClr>
                </a:solidFill>
                <a:latin typeface="Times New Roman" panose="02020603050405020304" pitchFamily="18" charset="0"/>
                <a:ea typeface="Times New Roman" panose="02020603050405020304" pitchFamily="18" charset="0"/>
              </a:rPr>
              <a:t>For</a:t>
            </a:r>
            <a:r>
              <a:rPr lang="en-US" spc="-55" dirty="0">
                <a:solidFill>
                  <a:schemeClr val="accent1">
                    <a:lumMod val="50000"/>
                  </a:schemeClr>
                </a:solidFill>
                <a:latin typeface="Times New Roman" panose="02020603050405020304" pitchFamily="18" charset="0"/>
                <a:ea typeface="Times New Roman" panose="02020603050405020304" pitchFamily="18" charset="0"/>
              </a:rPr>
              <a:t> </a:t>
            </a:r>
            <a:r>
              <a:rPr lang="en-US" dirty="0">
                <a:solidFill>
                  <a:schemeClr val="accent1">
                    <a:lumMod val="50000"/>
                  </a:schemeClr>
                </a:solidFill>
                <a:latin typeface="Times New Roman" panose="02020603050405020304" pitchFamily="18" charset="0"/>
                <a:ea typeface="Times New Roman" panose="02020603050405020304" pitchFamily="18" charset="0"/>
              </a:rPr>
              <a:t>Workdays</a:t>
            </a:r>
            <a:r>
              <a:rPr lang="en-US" spc="-30" dirty="0">
                <a:solidFill>
                  <a:schemeClr val="accent1">
                    <a:lumMod val="50000"/>
                  </a:schemeClr>
                </a:solidFill>
                <a:latin typeface="Times New Roman" panose="02020603050405020304" pitchFamily="18" charset="0"/>
                <a:ea typeface="Times New Roman" panose="02020603050405020304" pitchFamily="18" charset="0"/>
              </a:rPr>
              <a:t> </a:t>
            </a:r>
          </a:p>
          <a:p>
            <a:pPr marL="214630" marR="0" indent="-38100">
              <a:lnSpc>
                <a:spcPct val="150000"/>
              </a:lnSpc>
              <a:spcBef>
                <a:spcPts val="5"/>
              </a:spcBef>
              <a:spcAft>
                <a:spcPts val="0"/>
              </a:spcAft>
            </a:pPr>
            <a:r>
              <a:rPr lang="en-US" dirty="0">
                <a:solidFill>
                  <a:schemeClr val="accent1">
                    <a:lumMod val="50000"/>
                  </a:schemeClr>
                </a:solidFill>
                <a:latin typeface="Times New Roman" panose="02020603050405020304" pitchFamily="18" charset="0"/>
                <a:ea typeface="Times New Roman" panose="02020603050405020304" pitchFamily="18" charset="0"/>
              </a:rPr>
              <a:t>20%</a:t>
            </a:r>
            <a:r>
              <a:rPr lang="en-US" spc="-45" dirty="0">
                <a:solidFill>
                  <a:schemeClr val="accent1">
                    <a:lumMod val="50000"/>
                  </a:schemeClr>
                </a:solidFill>
                <a:latin typeface="Times New Roman" panose="02020603050405020304" pitchFamily="18" charset="0"/>
                <a:ea typeface="Times New Roman" panose="02020603050405020304" pitchFamily="18" charset="0"/>
              </a:rPr>
              <a:t> </a:t>
            </a:r>
            <a:r>
              <a:rPr lang="en-US" dirty="0">
                <a:solidFill>
                  <a:schemeClr val="accent1">
                    <a:lumMod val="50000"/>
                  </a:schemeClr>
                </a:solidFill>
                <a:latin typeface="Times New Roman" panose="02020603050405020304" pitchFamily="18" charset="0"/>
                <a:ea typeface="Times New Roman" panose="02020603050405020304" pitchFamily="18" charset="0"/>
              </a:rPr>
              <a:t>Bus,</a:t>
            </a:r>
            <a:r>
              <a:rPr lang="en-US" spc="-40" dirty="0">
                <a:solidFill>
                  <a:schemeClr val="accent1">
                    <a:lumMod val="50000"/>
                  </a:schemeClr>
                </a:solidFill>
                <a:latin typeface="Times New Roman" panose="02020603050405020304" pitchFamily="18" charset="0"/>
                <a:ea typeface="Times New Roman" panose="02020603050405020304" pitchFamily="18" charset="0"/>
              </a:rPr>
              <a:t> </a:t>
            </a:r>
          </a:p>
          <a:p>
            <a:pPr marL="214630" marR="0" indent="-38100">
              <a:lnSpc>
                <a:spcPct val="150000"/>
              </a:lnSpc>
              <a:spcBef>
                <a:spcPts val="5"/>
              </a:spcBef>
              <a:spcAft>
                <a:spcPts val="0"/>
              </a:spcAft>
            </a:pPr>
            <a:r>
              <a:rPr lang="en-US" dirty="0">
                <a:solidFill>
                  <a:schemeClr val="accent1">
                    <a:lumMod val="50000"/>
                  </a:schemeClr>
                </a:solidFill>
                <a:latin typeface="Times New Roman" panose="02020603050405020304" pitchFamily="18" charset="0"/>
                <a:ea typeface="Times New Roman" panose="02020603050405020304" pitchFamily="18" charset="0"/>
              </a:rPr>
              <a:t>26%</a:t>
            </a:r>
            <a:r>
              <a:rPr lang="en-US" spc="-65" dirty="0">
                <a:solidFill>
                  <a:schemeClr val="accent1">
                    <a:lumMod val="50000"/>
                  </a:schemeClr>
                </a:solidFill>
                <a:latin typeface="Times New Roman" panose="02020603050405020304" pitchFamily="18" charset="0"/>
                <a:ea typeface="Times New Roman" panose="02020603050405020304" pitchFamily="18" charset="0"/>
              </a:rPr>
              <a:t> </a:t>
            </a:r>
            <a:r>
              <a:rPr lang="en-US" dirty="0">
                <a:solidFill>
                  <a:schemeClr val="accent1">
                    <a:lumMod val="50000"/>
                  </a:schemeClr>
                </a:solidFill>
                <a:latin typeface="Times New Roman" panose="02020603050405020304" pitchFamily="18" charset="0"/>
                <a:ea typeface="Times New Roman" panose="02020603050405020304" pitchFamily="18" charset="0"/>
              </a:rPr>
              <a:t>Truck,</a:t>
            </a:r>
            <a:r>
              <a:rPr lang="en-US" spc="-20" dirty="0">
                <a:solidFill>
                  <a:schemeClr val="accent1">
                    <a:lumMod val="50000"/>
                  </a:schemeClr>
                </a:solidFill>
                <a:latin typeface="Times New Roman" panose="02020603050405020304" pitchFamily="18" charset="0"/>
                <a:ea typeface="Times New Roman" panose="02020603050405020304" pitchFamily="18" charset="0"/>
              </a:rPr>
              <a:t> </a:t>
            </a:r>
          </a:p>
          <a:p>
            <a:pPr marL="214630" marR="0" indent="-38100">
              <a:lnSpc>
                <a:spcPct val="150000"/>
              </a:lnSpc>
              <a:spcBef>
                <a:spcPts val="5"/>
              </a:spcBef>
              <a:spcAft>
                <a:spcPts val="0"/>
              </a:spcAft>
            </a:pPr>
            <a:r>
              <a:rPr lang="en-US" dirty="0">
                <a:solidFill>
                  <a:schemeClr val="accent1">
                    <a:lumMod val="50000"/>
                  </a:schemeClr>
                </a:solidFill>
                <a:latin typeface="Times New Roman" panose="02020603050405020304" pitchFamily="18" charset="0"/>
                <a:ea typeface="Times New Roman" panose="02020603050405020304" pitchFamily="18" charset="0"/>
              </a:rPr>
              <a:t>32% Private Car,</a:t>
            </a:r>
          </a:p>
          <a:p>
            <a:pPr marL="214630" marR="0" indent="-38100">
              <a:lnSpc>
                <a:spcPct val="150000"/>
              </a:lnSpc>
              <a:spcBef>
                <a:spcPts val="5"/>
              </a:spcBef>
              <a:spcAft>
                <a:spcPts val="0"/>
              </a:spcAft>
            </a:pPr>
            <a:r>
              <a:rPr lang="en-US" dirty="0">
                <a:solidFill>
                  <a:schemeClr val="accent1">
                    <a:lumMod val="50000"/>
                  </a:schemeClr>
                </a:solidFill>
                <a:latin typeface="Times New Roman" panose="02020603050405020304" pitchFamily="18" charset="0"/>
                <a:ea typeface="Times New Roman" panose="02020603050405020304" pitchFamily="18" charset="0"/>
              </a:rPr>
              <a:t>6% CNG,</a:t>
            </a:r>
          </a:p>
          <a:p>
            <a:pPr marL="214630" marR="0" indent="-38100">
              <a:lnSpc>
                <a:spcPct val="150000"/>
              </a:lnSpc>
              <a:spcBef>
                <a:spcPts val="5"/>
              </a:spcBef>
              <a:spcAft>
                <a:spcPts val="0"/>
              </a:spcAft>
            </a:pPr>
            <a:r>
              <a:rPr lang="en-US" dirty="0">
                <a:solidFill>
                  <a:schemeClr val="accent1">
                    <a:lumMod val="50000"/>
                  </a:schemeClr>
                </a:solidFill>
                <a:latin typeface="Times New Roman" panose="02020603050405020304" pitchFamily="18" charset="0"/>
                <a:ea typeface="Times New Roman" panose="02020603050405020304" pitchFamily="18" charset="0"/>
              </a:rPr>
              <a:t>15% Motor Cycle ,</a:t>
            </a:r>
          </a:p>
          <a:p>
            <a:pPr marL="214630" marR="0" indent="-38100">
              <a:lnSpc>
                <a:spcPct val="150000"/>
              </a:lnSpc>
              <a:spcBef>
                <a:spcPts val="5"/>
              </a:spcBef>
              <a:spcAft>
                <a:spcPts val="0"/>
              </a:spcAft>
            </a:pPr>
            <a:r>
              <a:rPr lang="en-US" dirty="0">
                <a:solidFill>
                  <a:schemeClr val="accent1">
                    <a:lumMod val="50000"/>
                  </a:schemeClr>
                </a:solidFill>
                <a:latin typeface="Times New Roman" panose="02020603050405020304" pitchFamily="18" charset="0"/>
                <a:ea typeface="Times New Roman" panose="02020603050405020304" pitchFamily="18" charset="0"/>
              </a:rPr>
              <a:t>1% others across</a:t>
            </a:r>
          </a:p>
          <a:p>
            <a:pPr marL="214630" marR="0" indent="-38100">
              <a:lnSpc>
                <a:spcPct val="150000"/>
              </a:lnSpc>
              <a:spcBef>
                <a:spcPts val="5"/>
              </a:spcBef>
              <a:spcAft>
                <a:spcPts val="0"/>
              </a:spcAft>
            </a:pPr>
            <a:r>
              <a:rPr lang="en-US" dirty="0">
                <a:solidFill>
                  <a:schemeClr val="accent1">
                    <a:lumMod val="50000"/>
                  </a:schemeClr>
                </a:solidFill>
                <a:latin typeface="Times New Roman" panose="02020603050405020304" pitchFamily="18" charset="0"/>
                <a:ea typeface="Times New Roman" panose="02020603050405020304" pitchFamily="18" charset="0"/>
              </a:rPr>
              <a:t> ECB to </a:t>
            </a:r>
            <a:r>
              <a:rPr lang="en-US" dirty="0" err="1">
                <a:solidFill>
                  <a:schemeClr val="accent1">
                    <a:lumMod val="50000"/>
                  </a:schemeClr>
                </a:solidFill>
                <a:latin typeface="Times New Roman" panose="02020603050405020304" pitchFamily="18" charset="0"/>
                <a:ea typeface="Times New Roman" panose="02020603050405020304" pitchFamily="18" charset="0"/>
              </a:rPr>
              <a:t>Kalshi</a:t>
            </a:r>
            <a:r>
              <a:rPr lang="en-US" dirty="0">
                <a:solidFill>
                  <a:schemeClr val="accent1">
                    <a:lumMod val="50000"/>
                  </a:schemeClr>
                </a:solidFill>
                <a:latin typeface="Times New Roman" panose="02020603050405020304" pitchFamily="18" charset="0"/>
                <a:ea typeface="Times New Roman" panose="02020603050405020304" pitchFamily="18" charset="0"/>
              </a:rPr>
              <a:t> </a:t>
            </a:r>
          </a:p>
        </p:txBody>
      </p:sp>
      <p:graphicFrame>
        <p:nvGraphicFramePr>
          <p:cNvPr id="47" name="Chart 46"/>
          <p:cNvGraphicFramePr/>
          <p:nvPr>
            <p:extLst>
              <p:ext uri="{D42A27DB-BD31-4B8C-83A1-F6EECF244321}">
                <p14:modId xmlns:p14="http://schemas.microsoft.com/office/powerpoint/2010/main" val="1127774901"/>
              </p:ext>
            </p:extLst>
          </p:nvPr>
        </p:nvGraphicFramePr>
        <p:xfrm>
          <a:off x="5381798" y="1040615"/>
          <a:ext cx="6443258" cy="523589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703874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38463" y="2684921"/>
            <a:ext cx="10507915" cy="13549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lnSpc>
                <a:spcPct val="150000"/>
              </a:lnSpc>
              <a:buFont typeface="Wingdings" panose="05000000000000000000" pitchFamily="2" charset="2"/>
              <a:buChar char="Ø"/>
            </a:pPr>
            <a:endParaRPr lang="en-US" sz="2400" dirty="0">
              <a:solidFill>
                <a:schemeClr val="tx1"/>
              </a:solidFill>
              <a:latin typeface="Times New Roman" panose="02020603050405020304" pitchFamily="18" charset="0"/>
              <a:cs typeface="Times New Roman" panose="02020603050405020304" pitchFamily="18" charset="0"/>
            </a:endParaRPr>
          </a:p>
        </p:txBody>
      </p:sp>
      <p:sp>
        <p:nvSpPr>
          <p:cNvPr id="6" name="Rectangle 5"/>
          <p:cNvSpPr/>
          <p:nvPr/>
        </p:nvSpPr>
        <p:spPr>
          <a:xfrm>
            <a:off x="3331129" y="523070"/>
            <a:ext cx="3100648" cy="7072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tx1"/>
                </a:solidFill>
                <a:latin typeface="Times New Roman" panose="02020603050405020304" pitchFamily="18" charset="0"/>
                <a:cs typeface="Times New Roman" panose="02020603050405020304" pitchFamily="18" charset="0"/>
              </a:rPr>
              <a:t>Conclusion:</a:t>
            </a:r>
          </a:p>
        </p:txBody>
      </p:sp>
      <p:sp>
        <p:nvSpPr>
          <p:cNvPr id="7" name="Rectangle 6"/>
          <p:cNvSpPr/>
          <p:nvPr/>
        </p:nvSpPr>
        <p:spPr>
          <a:xfrm>
            <a:off x="1512916" y="1700849"/>
            <a:ext cx="7847215" cy="2585323"/>
          </a:xfrm>
          <a:prstGeom prst="rect">
            <a:avLst/>
          </a:prstGeom>
        </p:spPr>
        <p:txBody>
          <a:bodyPr wrap="square">
            <a:spAutoFit/>
          </a:bodyPr>
          <a:lstStyle/>
          <a:p>
            <a:pPr marL="342900" marR="367665" lvl="0" indent="-342900" algn="just">
              <a:lnSpc>
                <a:spcPct val="150000"/>
              </a:lnSpc>
              <a:spcBef>
                <a:spcPts val="710"/>
              </a:spcBef>
              <a:spcAft>
                <a:spcPts val="0"/>
              </a:spcAft>
              <a:buSzPts val="1200"/>
              <a:buFont typeface="Wingdings" panose="05000000000000000000" pitchFamily="2" charset="2"/>
              <a:buChar char=""/>
              <a:tabLst>
                <a:tab pos="880745" algn="l"/>
              </a:tabLst>
            </a:pPr>
            <a:r>
              <a:rPr lang="en-US" dirty="0" smtClean="0">
                <a:latin typeface="Times New Roman" panose="02020603050405020304" pitchFamily="18" charset="0"/>
                <a:cs typeface="Times New Roman" panose="02020603050405020304" pitchFamily="18" charset="0"/>
              </a:rPr>
              <a:t>        percentage </a:t>
            </a:r>
            <a:r>
              <a:rPr lang="en-US" dirty="0">
                <a:latin typeface="Times New Roman" panose="02020603050405020304" pitchFamily="18" charset="0"/>
                <a:cs typeface="Times New Roman" panose="02020603050405020304" pitchFamily="18" charset="0"/>
              </a:rPr>
              <a:t>of public transport is very low</a:t>
            </a:r>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Based on our Result, we obtained that  the private car are the majority  of the vehicle at the area. The second most road users will be the truck follow the pedal, Moreover, long period hours of observations should be performing in order to have a batter understanding of the traffic volume at the junction. In conclusion, our objective of the study are achieved.</a:t>
            </a:r>
            <a:endParaRPr lang="en-US" dirty="0">
              <a:latin typeface="Times New Roman" panose="02020603050405020304" pitchFamily="18" charset="0"/>
              <a:ea typeface="Wingdings" panose="05000000000000000000" pitchFamily="2" charset="2"/>
              <a:cs typeface="Wingdings" panose="05000000000000000000" pitchFamily="2" charset="2"/>
            </a:endParaRPr>
          </a:p>
        </p:txBody>
      </p:sp>
    </p:spTree>
    <p:extLst>
      <p:ext uri="{BB962C8B-B14F-4D97-AF65-F5344CB8AC3E}">
        <p14:creationId xmlns:p14="http://schemas.microsoft.com/office/powerpoint/2010/main" val="11256600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6018" y="333143"/>
            <a:ext cx="10515600" cy="1325563"/>
          </a:xfrm>
        </p:spPr>
        <p:txBody>
          <a:bodyPr>
            <a:normAutofit/>
          </a:bodyPr>
          <a:lstStyle/>
          <a:p>
            <a:r>
              <a:rPr lang="en-US" sz="3600" dirty="0">
                <a:latin typeface="Times New Roman" panose="02020603050405020304" pitchFamily="18" charset="0"/>
                <a:cs typeface="Times New Roman" panose="02020603050405020304" pitchFamily="18" charset="0"/>
              </a:rPr>
              <a:t>Limitations and recommendation:</a:t>
            </a:r>
          </a:p>
        </p:txBody>
      </p:sp>
      <p:sp>
        <p:nvSpPr>
          <p:cNvPr id="3" name="Rectangle 2"/>
          <p:cNvSpPr/>
          <p:nvPr/>
        </p:nvSpPr>
        <p:spPr>
          <a:xfrm>
            <a:off x="1114667" y="1690688"/>
            <a:ext cx="3401059" cy="646331"/>
          </a:xfrm>
          <a:prstGeom prst="rect">
            <a:avLst/>
          </a:prstGeom>
        </p:spPr>
        <p:txBody>
          <a:bodyPr wrap="none">
            <a:spAutoFit/>
          </a:bodyPr>
          <a:lstStyle/>
          <a:p>
            <a:pPr marL="285750" lvl="0" indent="-285750">
              <a:buFont typeface="Wingdings" panose="05000000000000000000" pitchFamily="2" charset="2"/>
              <a:buChar char="Ø"/>
            </a:pPr>
            <a:r>
              <a:rPr lang="en-US" dirty="0"/>
              <a:t>Short count was taken (15min).</a:t>
            </a:r>
          </a:p>
          <a:p>
            <a:endParaRPr lang="en-US" dirty="0"/>
          </a:p>
        </p:txBody>
      </p:sp>
      <p:sp>
        <p:nvSpPr>
          <p:cNvPr id="4" name="Rectangle 3"/>
          <p:cNvSpPr/>
          <p:nvPr/>
        </p:nvSpPr>
        <p:spPr>
          <a:xfrm>
            <a:off x="1114668" y="2100783"/>
            <a:ext cx="9425870" cy="923330"/>
          </a:xfrm>
          <a:prstGeom prst="rect">
            <a:avLst/>
          </a:prstGeom>
        </p:spPr>
        <p:txBody>
          <a:bodyPr wrap="square">
            <a:spAutoFit/>
          </a:bodyPr>
          <a:lstStyle/>
          <a:p>
            <a:pPr marL="285750" lvl="0" indent="-285750">
              <a:buFont typeface="Wingdings" panose="05000000000000000000" pitchFamily="2" charset="2"/>
              <a:buChar char="Ø"/>
            </a:pPr>
            <a:r>
              <a:rPr lang="en-US" dirty="0"/>
              <a:t>Now a day’s automatic counting method based on CCTV/Video image processing is reliable and popular. But due to resource constraint it was not possible.</a:t>
            </a:r>
          </a:p>
          <a:p>
            <a:endParaRPr lang="en-US" dirty="0"/>
          </a:p>
        </p:txBody>
      </p:sp>
      <p:sp>
        <p:nvSpPr>
          <p:cNvPr id="5" name="Rectangle 4"/>
          <p:cNvSpPr/>
          <p:nvPr/>
        </p:nvSpPr>
        <p:spPr>
          <a:xfrm>
            <a:off x="1114667" y="2819859"/>
            <a:ext cx="9726894" cy="646331"/>
          </a:xfrm>
          <a:prstGeom prst="rect">
            <a:avLst/>
          </a:prstGeom>
        </p:spPr>
        <p:txBody>
          <a:bodyPr wrap="none">
            <a:spAutoFit/>
          </a:bodyPr>
          <a:lstStyle/>
          <a:p>
            <a:pPr marL="285750" lvl="0" indent="-285750">
              <a:buFont typeface="Wingdings" panose="05000000000000000000" pitchFamily="2" charset="2"/>
              <a:buChar char="Ø"/>
            </a:pPr>
            <a:r>
              <a:rPr lang="en-US" dirty="0"/>
              <a:t>Manual Count Method requires trained enumerators which was unavailable in this particular case.</a:t>
            </a:r>
          </a:p>
          <a:p>
            <a:endParaRPr lang="en-US" dirty="0"/>
          </a:p>
        </p:txBody>
      </p:sp>
      <p:sp>
        <p:nvSpPr>
          <p:cNvPr id="6" name="Rectangle 5"/>
          <p:cNvSpPr/>
          <p:nvPr/>
        </p:nvSpPr>
        <p:spPr>
          <a:xfrm>
            <a:off x="1114666" y="3322287"/>
            <a:ext cx="3197350" cy="369332"/>
          </a:xfrm>
          <a:prstGeom prst="rect">
            <a:avLst/>
          </a:prstGeom>
        </p:spPr>
        <p:txBody>
          <a:bodyPr wrap="none">
            <a:spAutoFit/>
          </a:bodyPr>
          <a:lstStyle/>
          <a:p>
            <a:pPr marL="342900" marR="0" lvl="0" indent="-342900" algn="just">
              <a:spcBef>
                <a:spcPts val="615"/>
              </a:spcBef>
              <a:spcAft>
                <a:spcPts val="0"/>
              </a:spcAft>
              <a:buSzPts val="1200"/>
              <a:buFont typeface="Wingdings" panose="05000000000000000000" pitchFamily="2" charset="2"/>
              <a:buChar char=""/>
              <a:tabLst>
                <a:tab pos="878205" algn="l"/>
              </a:tabLst>
            </a:pPr>
            <a:r>
              <a:rPr lang="en-US" dirty="0">
                <a:latin typeface="Times New Roman" panose="02020603050405020304" pitchFamily="18" charset="0"/>
                <a:ea typeface="Wingdings" panose="05000000000000000000" pitchFamily="2" charset="2"/>
                <a:cs typeface="Wingdings" panose="05000000000000000000" pitchFamily="2" charset="2"/>
              </a:rPr>
              <a:t>NMV</a:t>
            </a:r>
            <a:r>
              <a:rPr lang="en-US" spc="-45" dirty="0">
                <a:latin typeface="Times New Roman" panose="02020603050405020304" pitchFamily="18" charset="0"/>
                <a:ea typeface="Wingdings" panose="05000000000000000000" pitchFamily="2" charset="2"/>
                <a:cs typeface="Wingdings" panose="05000000000000000000" pitchFamily="2" charset="2"/>
              </a:rPr>
              <a:t> </a:t>
            </a:r>
            <a:r>
              <a:rPr lang="en-US" dirty="0">
                <a:latin typeface="Times New Roman" panose="02020603050405020304" pitchFamily="18" charset="0"/>
                <a:ea typeface="Wingdings" panose="05000000000000000000" pitchFamily="2" charset="2"/>
                <a:cs typeface="Wingdings" panose="05000000000000000000" pitchFamily="2" charset="2"/>
              </a:rPr>
              <a:t>should not be </a:t>
            </a:r>
            <a:r>
              <a:rPr lang="en-US" spc="-10" dirty="0">
                <a:latin typeface="Times New Roman" panose="02020603050405020304" pitchFamily="18" charset="0"/>
                <a:ea typeface="Wingdings" panose="05000000000000000000" pitchFamily="2" charset="2"/>
                <a:cs typeface="Wingdings" panose="05000000000000000000" pitchFamily="2" charset="2"/>
              </a:rPr>
              <a:t>allowed.</a:t>
            </a:r>
            <a:endParaRPr lang="en-US" sz="1600" spc="0" dirty="0">
              <a:effectLst/>
              <a:latin typeface="Times New Roman" panose="02020603050405020304" pitchFamily="18" charset="0"/>
              <a:ea typeface="Wingdings" panose="05000000000000000000" pitchFamily="2" charset="2"/>
              <a:cs typeface="Wingdings" panose="05000000000000000000" pitchFamily="2" charset="2"/>
            </a:endParaRPr>
          </a:p>
        </p:txBody>
      </p:sp>
      <p:sp>
        <p:nvSpPr>
          <p:cNvPr id="7" name="Rectangle 6"/>
          <p:cNvSpPr/>
          <p:nvPr/>
        </p:nvSpPr>
        <p:spPr>
          <a:xfrm>
            <a:off x="1114666" y="3691619"/>
            <a:ext cx="4968668" cy="369332"/>
          </a:xfrm>
          <a:prstGeom prst="rect">
            <a:avLst/>
          </a:prstGeom>
        </p:spPr>
        <p:txBody>
          <a:bodyPr wrap="none">
            <a:spAutoFit/>
          </a:bodyPr>
          <a:lstStyle/>
          <a:p>
            <a:pPr marL="342900" marR="0" lvl="0" indent="-342900" algn="just">
              <a:spcBef>
                <a:spcPts val="695"/>
              </a:spcBef>
              <a:spcAft>
                <a:spcPts val="0"/>
              </a:spcAft>
              <a:buSzPts val="1200"/>
              <a:buFont typeface="Wingdings" panose="05000000000000000000" pitchFamily="2" charset="2"/>
              <a:buChar char=""/>
              <a:tabLst>
                <a:tab pos="878205" algn="l"/>
              </a:tabLst>
            </a:pPr>
            <a:r>
              <a:rPr lang="en-US" dirty="0">
                <a:latin typeface="Times New Roman" panose="02020603050405020304" pitchFamily="18" charset="0"/>
                <a:ea typeface="Wingdings" panose="05000000000000000000" pitchFamily="2" charset="2"/>
                <a:cs typeface="Wingdings" panose="05000000000000000000" pitchFamily="2" charset="2"/>
              </a:rPr>
              <a:t>Amount</a:t>
            </a:r>
            <a:r>
              <a:rPr lang="en-US" spc="-15" dirty="0">
                <a:latin typeface="Times New Roman" panose="02020603050405020304" pitchFamily="18" charset="0"/>
                <a:ea typeface="Wingdings" panose="05000000000000000000" pitchFamily="2" charset="2"/>
                <a:cs typeface="Wingdings" panose="05000000000000000000" pitchFamily="2" charset="2"/>
              </a:rPr>
              <a:t> </a:t>
            </a:r>
            <a:r>
              <a:rPr lang="en-US" dirty="0">
                <a:latin typeface="Times New Roman" panose="02020603050405020304" pitchFamily="18" charset="0"/>
                <a:ea typeface="Wingdings" panose="05000000000000000000" pitchFamily="2" charset="2"/>
                <a:cs typeface="Wingdings" panose="05000000000000000000" pitchFamily="2" charset="2"/>
              </a:rPr>
              <a:t>of</a:t>
            </a:r>
            <a:r>
              <a:rPr lang="en-US" spc="-5" dirty="0">
                <a:latin typeface="Times New Roman" panose="02020603050405020304" pitchFamily="18" charset="0"/>
                <a:ea typeface="Wingdings" panose="05000000000000000000" pitchFamily="2" charset="2"/>
                <a:cs typeface="Wingdings" panose="05000000000000000000" pitchFamily="2" charset="2"/>
              </a:rPr>
              <a:t> </a:t>
            </a:r>
            <a:r>
              <a:rPr lang="en-US" dirty="0">
                <a:latin typeface="Times New Roman" panose="02020603050405020304" pitchFamily="18" charset="0"/>
                <a:ea typeface="Wingdings" panose="05000000000000000000" pitchFamily="2" charset="2"/>
                <a:cs typeface="Wingdings" panose="05000000000000000000" pitchFamily="2" charset="2"/>
              </a:rPr>
              <a:t>public</a:t>
            </a:r>
            <a:r>
              <a:rPr lang="en-US" spc="-15" dirty="0">
                <a:latin typeface="Times New Roman" panose="02020603050405020304" pitchFamily="18" charset="0"/>
                <a:ea typeface="Wingdings" panose="05000000000000000000" pitchFamily="2" charset="2"/>
                <a:cs typeface="Wingdings" panose="05000000000000000000" pitchFamily="2" charset="2"/>
              </a:rPr>
              <a:t> </a:t>
            </a:r>
            <a:r>
              <a:rPr lang="en-US" dirty="0">
                <a:latin typeface="Times New Roman" panose="02020603050405020304" pitchFamily="18" charset="0"/>
                <a:ea typeface="Wingdings" panose="05000000000000000000" pitchFamily="2" charset="2"/>
                <a:cs typeface="Wingdings" panose="05000000000000000000" pitchFamily="2" charset="2"/>
              </a:rPr>
              <a:t>transport</a:t>
            </a:r>
            <a:r>
              <a:rPr lang="en-US" spc="-5" dirty="0">
                <a:latin typeface="Times New Roman" panose="02020603050405020304" pitchFamily="18" charset="0"/>
                <a:ea typeface="Wingdings" panose="05000000000000000000" pitchFamily="2" charset="2"/>
                <a:cs typeface="Wingdings" panose="05000000000000000000" pitchFamily="2" charset="2"/>
              </a:rPr>
              <a:t> </a:t>
            </a:r>
            <a:r>
              <a:rPr lang="en-US" dirty="0">
                <a:latin typeface="Times New Roman" panose="02020603050405020304" pitchFamily="18" charset="0"/>
                <a:ea typeface="Wingdings" panose="05000000000000000000" pitchFamily="2" charset="2"/>
                <a:cs typeface="Wingdings" panose="05000000000000000000" pitchFamily="2" charset="2"/>
              </a:rPr>
              <a:t>should be</a:t>
            </a:r>
            <a:r>
              <a:rPr lang="en-US" spc="-5" dirty="0">
                <a:latin typeface="Times New Roman" panose="02020603050405020304" pitchFamily="18" charset="0"/>
                <a:ea typeface="Wingdings" panose="05000000000000000000" pitchFamily="2" charset="2"/>
                <a:cs typeface="Wingdings" panose="05000000000000000000" pitchFamily="2" charset="2"/>
              </a:rPr>
              <a:t> </a:t>
            </a:r>
            <a:r>
              <a:rPr lang="en-US" spc="-10" dirty="0">
                <a:latin typeface="Times New Roman" panose="02020603050405020304" pitchFamily="18" charset="0"/>
                <a:ea typeface="Wingdings" panose="05000000000000000000" pitchFamily="2" charset="2"/>
                <a:cs typeface="Wingdings" panose="05000000000000000000" pitchFamily="2" charset="2"/>
              </a:rPr>
              <a:t>increased.</a:t>
            </a:r>
            <a:endParaRPr lang="en-US" sz="1600" spc="0" dirty="0">
              <a:effectLst/>
              <a:latin typeface="Times New Roman" panose="02020603050405020304" pitchFamily="18" charset="0"/>
              <a:ea typeface="Wingdings" panose="05000000000000000000" pitchFamily="2" charset="2"/>
              <a:cs typeface="Wingdings" panose="05000000000000000000" pitchFamily="2" charset="2"/>
            </a:endParaRPr>
          </a:p>
        </p:txBody>
      </p:sp>
      <p:sp>
        <p:nvSpPr>
          <p:cNvPr id="8" name="Rectangle 7"/>
          <p:cNvSpPr/>
          <p:nvPr/>
        </p:nvSpPr>
        <p:spPr>
          <a:xfrm>
            <a:off x="1114666" y="4060951"/>
            <a:ext cx="9425872" cy="923330"/>
          </a:xfrm>
          <a:prstGeom prst="rect">
            <a:avLst/>
          </a:prstGeom>
        </p:spPr>
        <p:txBody>
          <a:bodyPr wrap="square">
            <a:spAutoFit/>
          </a:bodyPr>
          <a:lstStyle/>
          <a:p>
            <a:pPr marL="342900" marR="373380" lvl="0" indent="-342900" algn="just">
              <a:lnSpc>
                <a:spcPct val="150000"/>
              </a:lnSpc>
              <a:spcBef>
                <a:spcPts val="695"/>
              </a:spcBef>
              <a:spcAft>
                <a:spcPts val="0"/>
              </a:spcAft>
              <a:buSzPts val="1200"/>
              <a:buFont typeface="Wingdings" panose="05000000000000000000" pitchFamily="2" charset="2"/>
              <a:buChar char=""/>
              <a:tabLst>
                <a:tab pos="880745" algn="l"/>
              </a:tabLst>
            </a:pPr>
            <a:r>
              <a:rPr lang="en-US" dirty="0">
                <a:latin typeface="Times New Roman" panose="02020603050405020304" pitchFamily="18" charset="0"/>
                <a:ea typeface="Wingdings" panose="05000000000000000000" pitchFamily="2" charset="2"/>
                <a:cs typeface="Wingdings" panose="05000000000000000000" pitchFamily="2" charset="2"/>
              </a:rPr>
              <a:t>To increase the LOS necessary steps should be taken to prevent the entrance of NMV, stop roadside parking, prevent pedestrian crossing, and introduce optimum traffic signal system.</a:t>
            </a:r>
            <a:endParaRPr lang="en-US" sz="1600" spc="0" dirty="0">
              <a:effectLst/>
              <a:latin typeface="Times New Roman" panose="02020603050405020304" pitchFamily="18" charset="0"/>
              <a:ea typeface="Wingdings" panose="05000000000000000000" pitchFamily="2" charset="2"/>
              <a:cs typeface="Wingdings" panose="05000000000000000000" pitchFamily="2" charset="2"/>
            </a:endParaRPr>
          </a:p>
        </p:txBody>
      </p:sp>
      <p:sp>
        <p:nvSpPr>
          <p:cNvPr id="9" name="Rectangle 8"/>
          <p:cNvSpPr/>
          <p:nvPr/>
        </p:nvSpPr>
        <p:spPr>
          <a:xfrm>
            <a:off x="1114665" y="5116502"/>
            <a:ext cx="7098310" cy="369332"/>
          </a:xfrm>
          <a:prstGeom prst="rect">
            <a:avLst/>
          </a:prstGeom>
        </p:spPr>
        <p:txBody>
          <a:bodyPr wrap="square">
            <a:spAutoFit/>
          </a:bodyPr>
          <a:lstStyle/>
          <a:p>
            <a:pPr marL="285750" indent="-285750">
              <a:buFont typeface="Wingdings" panose="05000000000000000000" pitchFamily="2" charset="2"/>
              <a:buChar char="v"/>
            </a:pPr>
            <a:r>
              <a:rPr lang="en-US" dirty="0">
                <a:latin typeface="Times New Roman" panose="02020603050405020304" pitchFamily="18" charset="0"/>
                <a:ea typeface="Times New Roman" panose="02020603050405020304" pitchFamily="18" charset="0"/>
              </a:rPr>
              <a:t>Construct</a:t>
            </a:r>
            <a:r>
              <a:rPr lang="en-US" spc="-50"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foot</a:t>
            </a:r>
            <a:r>
              <a:rPr lang="en-US" spc="-15"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over</a:t>
            </a:r>
            <a:r>
              <a:rPr lang="en-US" spc="-40"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bridges</a:t>
            </a:r>
            <a:r>
              <a:rPr lang="en-US" spc="-15"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at necessary</a:t>
            </a:r>
            <a:r>
              <a:rPr lang="en-US" spc="-75"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point</a:t>
            </a:r>
            <a:r>
              <a:rPr lang="en-US" spc="5"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for</a:t>
            </a:r>
            <a:r>
              <a:rPr lang="en-US" spc="-25" dirty="0">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pedestrian</a:t>
            </a:r>
            <a:r>
              <a:rPr lang="en-US" spc="-15" dirty="0">
                <a:latin typeface="Times New Roman" panose="02020603050405020304" pitchFamily="18" charset="0"/>
                <a:ea typeface="Times New Roman" panose="02020603050405020304" pitchFamily="18" charset="0"/>
              </a:rPr>
              <a:t> </a:t>
            </a:r>
            <a:r>
              <a:rPr lang="en-US" spc="-10" dirty="0">
                <a:latin typeface="Times New Roman" panose="02020603050405020304" pitchFamily="18" charset="0"/>
                <a:ea typeface="Times New Roman" panose="02020603050405020304" pitchFamily="18" charset="0"/>
              </a:rPr>
              <a:t>crossing</a:t>
            </a:r>
            <a:endParaRPr lang="en-US" dirty="0"/>
          </a:p>
        </p:txBody>
      </p:sp>
      <p:sp>
        <p:nvSpPr>
          <p:cNvPr id="11" name="Rectangle 10"/>
          <p:cNvSpPr/>
          <p:nvPr/>
        </p:nvSpPr>
        <p:spPr>
          <a:xfrm>
            <a:off x="1114665" y="5463935"/>
            <a:ext cx="9001924" cy="923330"/>
          </a:xfrm>
          <a:prstGeom prst="rect">
            <a:avLst/>
          </a:prstGeom>
        </p:spPr>
        <p:txBody>
          <a:bodyPr wrap="square">
            <a:spAutoFit/>
          </a:bodyPr>
          <a:lstStyle/>
          <a:p>
            <a:pPr marL="342900" marR="367665" lvl="0" indent="-342900" algn="just">
              <a:lnSpc>
                <a:spcPct val="150000"/>
              </a:lnSpc>
              <a:spcBef>
                <a:spcPts val="710"/>
              </a:spcBef>
              <a:spcAft>
                <a:spcPts val="0"/>
              </a:spcAft>
              <a:buSzPts val="1200"/>
              <a:buFont typeface="Wingdings" panose="05000000000000000000" pitchFamily="2" charset="2"/>
              <a:buChar char=""/>
              <a:tabLst>
                <a:tab pos="880745" algn="l"/>
              </a:tabLst>
            </a:pPr>
            <a:r>
              <a:rPr lang="en-US" dirty="0">
                <a:latin typeface="Times New Roman" panose="02020603050405020304" pitchFamily="18" charset="0"/>
                <a:ea typeface="Wingdings" panose="05000000000000000000" pitchFamily="2" charset="2"/>
                <a:cs typeface="Wingdings" panose="05000000000000000000" pitchFamily="2" charset="2"/>
              </a:rPr>
              <a:t>Driver’s</a:t>
            </a:r>
            <a:r>
              <a:rPr lang="en-US" spc="-75" dirty="0">
                <a:latin typeface="Times New Roman" panose="02020603050405020304" pitchFamily="18" charset="0"/>
                <a:ea typeface="Wingdings" panose="05000000000000000000" pitchFamily="2" charset="2"/>
                <a:cs typeface="Wingdings" panose="05000000000000000000" pitchFamily="2" charset="2"/>
              </a:rPr>
              <a:t> </a:t>
            </a:r>
            <a:r>
              <a:rPr lang="en-US" dirty="0">
                <a:latin typeface="Times New Roman" panose="02020603050405020304" pitchFamily="18" charset="0"/>
                <a:ea typeface="Wingdings" panose="05000000000000000000" pitchFamily="2" charset="2"/>
                <a:cs typeface="Wingdings" panose="05000000000000000000" pitchFamily="2" charset="2"/>
              </a:rPr>
              <a:t>selection</a:t>
            </a:r>
            <a:r>
              <a:rPr lang="en-US" spc="-60" dirty="0">
                <a:latin typeface="Times New Roman" panose="02020603050405020304" pitchFamily="18" charset="0"/>
                <a:ea typeface="Wingdings" panose="05000000000000000000" pitchFamily="2" charset="2"/>
                <a:cs typeface="Wingdings" panose="05000000000000000000" pitchFamily="2" charset="2"/>
              </a:rPr>
              <a:t> </a:t>
            </a:r>
            <a:r>
              <a:rPr lang="en-US" dirty="0">
                <a:latin typeface="Times New Roman" panose="02020603050405020304" pitchFamily="18" charset="0"/>
                <a:ea typeface="Wingdings" panose="05000000000000000000" pitchFamily="2" charset="2"/>
                <a:cs typeface="Wingdings" panose="05000000000000000000" pitchFamily="2" charset="2"/>
              </a:rPr>
              <a:t>of</a:t>
            </a:r>
            <a:r>
              <a:rPr lang="en-US" spc="-65" dirty="0">
                <a:latin typeface="Times New Roman" panose="02020603050405020304" pitchFamily="18" charset="0"/>
                <a:ea typeface="Wingdings" panose="05000000000000000000" pitchFamily="2" charset="2"/>
                <a:cs typeface="Wingdings" panose="05000000000000000000" pitchFamily="2" charset="2"/>
              </a:rPr>
              <a:t> </a:t>
            </a:r>
            <a:r>
              <a:rPr lang="en-US" dirty="0">
                <a:latin typeface="Times New Roman" panose="02020603050405020304" pitchFamily="18" charset="0"/>
                <a:ea typeface="Wingdings" panose="05000000000000000000" pitchFamily="2" charset="2"/>
                <a:cs typeface="Wingdings" panose="05000000000000000000" pitchFamily="2" charset="2"/>
              </a:rPr>
              <a:t>speed</a:t>
            </a:r>
            <a:r>
              <a:rPr lang="en-US" spc="-60" dirty="0">
                <a:latin typeface="Times New Roman" panose="02020603050405020304" pitchFamily="18" charset="0"/>
                <a:ea typeface="Wingdings" panose="05000000000000000000" pitchFamily="2" charset="2"/>
                <a:cs typeface="Wingdings" panose="05000000000000000000" pitchFamily="2" charset="2"/>
              </a:rPr>
              <a:t> </a:t>
            </a:r>
            <a:r>
              <a:rPr lang="en-US" dirty="0">
                <a:latin typeface="Times New Roman" panose="02020603050405020304" pitchFamily="18" charset="0"/>
                <a:ea typeface="Wingdings" panose="05000000000000000000" pitchFamily="2" charset="2"/>
                <a:cs typeface="Wingdings" panose="05000000000000000000" pitchFamily="2" charset="2"/>
              </a:rPr>
              <a:t>and</a:t>
            </a:r>
            <a:r>
              <a:rPr lang="en-US" spc="-60" dirty="0">
                <a:latin typeface="Times New Roman" panose="02020603050405020304" pitchFamily="18" charset="0"/>
                <a:ea typeface="Wingdings" panose="05000000000000000000" pitchFamily="2" charset="2"/>
                <a:cs typeface="Wingdings" panose="05000000000000000000" pitchFamily="2" charset="2"/>
              </a:rPr>
              <a:t> </a:t>
            </a:r>
            <a:r>
              <a:rPr lang="en-US" dirty="0">
                <a:latin typeface="Times New Roman" panose="02020603050405020304" pitchFamily="18" charset="0"/>
                <a:ea typeface="Wingdings" panose="05000000000000000000" pitchFamily="2" charset="2"/>
                <a:cs typeface="Wingdings" panose="05000000000000000000" pitchFamily="2" charset="2"/>
              </a:rPr>
              <a:t>reduced</a:t>
            </a:r>
            <a:r>
              <a:rPr lang="en-US" spc="-45" dirty="0">
                <a:latin typeface="Times New Roman" panose="02020603050405020304" pitchFamily="18" charset="0"/>
                <a:ea typeface="Wingdings" panose="05000000000000000000" pitchFamily="2" charset="2"/>
                <a:cs typeface="Wingdings" panose="05000000000000000000" pitchFamily="2" charset="2"/>
              </a:rPr>
              <a:t> </a:t>
            </a:r>
            <a:r>
              <a:rPr lang="en-US" dirty="0">
                <a:latin typeface="Times New Roman" panose="02020603050405020304" pitchFamily="18" charset="0"/>
                <a:ea typeface="Wingdings" panose="05000000000000000000" pitchFamily="2" charset="2"/>
                <a:cs typeface="Wingdings" panose="05000000000000000000" pitchFamily="2" charset="2"/>
              </a:rPr>
              <a:t>ability</a:t>
            </a:r>
            <a:r>
              <a:rPr lang="en-US" spc="-75" dirty="0">
                <a:latin typeface="Times New Roman" panose="02020603050405020304" pitchFamily="18" charset="0"/>
                <a:ea typeface="Wingdings" panose="05000000000000000000" pitchFamily="2" charset="2"/>
                <a:cs typeface="Wingdings" panose="05000000000000000000" pitchFamily="2" charset="2"/>
              </a:rPr>
              <a:t> </a:t>
            </a:r>
            <a:r>
              <a:rPr lang="en-US" dirty="0">
                <a:latin typeface="Times New Roman" panose="02020603050405020304" pitchFamily="18" charset="0"/>
                <a:ea typeface="Wingdings" panose="05000000000000000000" pitchFamily="2" charset="2"/>
                <a:cs typeface="Wingdings" panose="05000000000000000000" pitchFamily="2" charset="2"/>
              </a:rPr>
              <a:t>to</a:t>
            </a:r>
            <a:r>
              <a:rPr lang="en-US" spc="-50" dirty="0">
                <a:latin typeface="Times New Roman" panose="02020603050405020304" pitchFamily="18" charset="0"/>
                <a:ea typeface="Wingdings" panose="05000000000000000000" pitchFamily="2" charset="2"/>
                <a:cs typeface="Wingdings" panose="05000000000000000000" pitchFamily="2" charset="2"/>
              </a:rPr>
              <a:t> </a:t>
            </a:r>
            <a:r>
              <a:rPr lang="en-US" dirty="0">
                <a:latin typeface="Times New Roman" panose="02020603050405020304" pitchFamily="18" charset="0"/>
                <a:ea typeface="Wingdings" panose="05000000000000000000" pitchFamily="2" charset="2"/>
                <a:cs typeface="Wingdings" panose="05000000000000000000" pitchFamily="2" charset="2"/>
              </a:rPr>
              <a:t>pass</a:t>
            </a:r>
            <a:r>
              <a:rPr lang="en-US" spc="-45" dirty="0">
                <a:latin typeface="Times New Roman" panose="02020603050405020304" pitchFamily="18" charset="0"/>
                <a:ea typeface="Wingdings" panose="05000000000000000000" pitchFamily="2" charset="2"/>
                <a:cs typeface="Wingdings" panose="05000000000000000000" pitchFamily="2" charset="2"/>
              </a:rPr>
              <a:t> </a:t>
            </a:r>
            <a:r>
              <a:rPr lang="en-US" dirty="0">
                <a:latin typeface="Times New Roman" panose="02020603050405020304" pitchFamily="18" charset="0"/>
                <a:ea typeface="Wingdings" panose="05000000000000000000" pitchFamily="2" charset="2"/>
                <a:cs typeface="Wingdings" panose="05000000000000000000" pitchFamily="2" charset="2"/>
              </a:rPr>
              <a:t>is</a:t>
            </a:r>
            <a:r>
              <a:rPr lang="en-US" spc="-60" dirty="0">
                <a:latin typeface="Times New Roman" panose="02020603050405020304" pitchFamily="18" charset="0"/>
                <a:ea typeface="Wingdings" panose="05000000000000000000" pitchFamily="2" charset="2"/>
                <a:cs typeface="Wingdings" panose="05000000000000000000" pitchFamily="2" charset="2"/>
              </a:rPr>
              <a:t> </a:t>
            </a:r>
            <a:r>
              <a:rPr lang="en-US" dirty="0">
                <a:latin typeface="Times New Roman" panose="02020603050405020304" pitchFamily="18" charset="0"/>
                <a:ea typeface="Wingdings" panose="05000000000000000000" pitchFamily="2" charset="2"/>
                <a:cs typeface="Wingdings" panose="05000000000000000000" pitchFamily="2" charset="2"/>
              </a:rPr>
              <a:t>reduced.</a:t>
            </a:r>
            <a:r>
              <a:rPr lang="en-US" spc="-60" dirty="0">
                <a:latin typeface="Times New Roman" panose="02020603050405020304" pitchFamily="18" charset="0"/>
                <a:ea typeface="Wingdings" panose="05000000000000000000" pitchFamily="2" charset="2"/>
                <a:cs typeface="Wingdings" panose="05000000000000000000" pitchFamily="2" charset="2"/>
              </a:rPr>
              <a:t> </a:t>
            </a:r>
            <a:r>
              <a:rPr lang="en-US" dirty="0">
                <a:latin typeface="Times New Roman" panose="02020603050405020304" pitchFamily="18" charset="0"/>
                <a:ea typeface="Wingdings" panose="05000000000000000000" pitchFamily="2" charset="2"/>
                <a:cs typeface="Wingdings" panose="05000000000000000000" pitchFamily="2" charset="2"/>
              </a:rPr>
              <a:t>The</a:t>
            </a:r>
            <a:r>
              <a:rPr lang="en-US" spc="-75" dirty="0">
                <a:latin typeface="Times New Roman" panose="02020603050405020304" pitchFamily="18" charset="0"/>
                <a:ea typeface="Wingdings" panose="05000000000000000000" pitchFamily="2" charset="2"/>
                <a:cs typeface="Wingdings" panose="05000000000000000000" pitchFamily="2" charset="2"/>
              </a:rPr>
              <a:t> </a:t>
            </a:r>
            <a:r>
              <a:rPr lang="en-US" dirty="0">
                <a:latin typeface="Times New Roman" panose="02020603050405020304" pitchFamily="18" charset="0"/>
                <a:ea typeface="Wingdings" panose="05000000000000000000" pitchFamily="2" charset="2"/>
                <a:cs typeface="Wingdings" panose="05000000000000000000" pitchFamily="2" charset="2"/>
              </a:rPr>
              <a:t>volume</a:t>
            </a:r>
            <a:r>
              <a:rPr lang="en-US" spc="-75" dirty="0">
                <a:latin typeface="Times New Roman" panose="02020603050405020304" pitchFamily="18" charset="0"/>
                <a:ea typeface="Wingdings" panose="05000000000000000000" pitchFamily="2" charset="2"/>
                <a:cs typeface="Wingdings" panose="05000000000000000000" pitchFamily="2" charset="2"/>
              </a:rPr>
              <a:t> </a:t>
            </a:r>
            <a:r>
              <a:rPr lang="en-US" dirty="0">
                <a:latin typeface="Times New Roman" panose="02020603050405020304" pitchFamily="18" charset="0"/>
                <a:ea typeface="Wingdings" panose="05000000000000000000" pitchFamily="2" charset="2"/>
                <a:cs typeface="Wingdings" panose="05000000000000000000" pitchFamily="2" charset="2"/>
              </a:rPr>
              <a:t>count must contain more than one cycle to get more authentic value.</a:t>
            </a:r>
            <a:endParaRPr lang="en-US" sz="1600" spc="0" dirty="0">
              <a:effectLst/>
              <a:latin typeface="Times New Roman" panose="02020603050405020304" pitchFamily="18" charset="0"/>
              <a:ea typeface="Wingdings" panose="05000000000000000000" pitchFamily="2" charset="2"/>
              <a:cs typeface="Wingdings" panose="05000000000000000000" pitchFamily="2" charset="2"/>
            </a:endParaRPr>
          </a:p>
        </p:txBody>
      </p:sp>
    </p:spTree>
    <p:extLst>
      <p:ext uri="{BB962C8B-B14F-4D97-AF65-F5344CB8AC3E}">
        <p14:creationId xmlns:p14="http://schemas.microsoft.com/office/powerpoint/2010/main" val="30659855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 name="TextBox 24">
            <a:extLst>
              <a:ext uri="{FF2B5EF4-FFF2-40B4-BE49-F238E27FC236}">
                <a16:creationId xmlns:a16="http://schemas.microsoft.com/office/drawing/2014/main" id="{0EEEA109-9132-4867-8C0E-FFD64B9EA560}"/>
              </a:ext>
            </a:extLst>
          </p:cNvPr>
          <p:cNvSpPr txBox="1"/>
          <p:nvPr/>
        </p:nvSpPr>
        <p:spPr>
          <a:xfrm>
            <a:off x="1038896" y="438311"/>
            <a:ext cx="11153103" cy="446276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3600" dirty="0">
                <a:latin typeface="Times New Roman" panose="02020603050405020304" pitchFamily="18" charset="0"/>
                <a:ea typeface="Cambria" panose="02040503050406030204" pitchFamily="18" charset="0"/>
                <a:cs typeface="Times New Roman" panose="02020603050405020304" pitchFamily="18" charset="0"/>
              </a:rPr>
              <a:t>Research Objectives</a:t>
            </a:r>
          </a:p>
          <a:p>
            <a:pPr algn="ctr"/>
            <a:r>
              <a:rPr lang="en-US" sz="3600" dirty="0">
                <a:latin typeface="Times New Roman" panose="02020603050405020304" pitchFamily="18" charset="0"/>
                <a:ea typeface="Cambria" panose="02040503050406030204" pitchFamily="18" charset="0"/>
                <a:cs typeface="Times New Roman" panose="02020603050405020304" pitchFamily="18" charset="0"/>
              </a:rPr>
              <a:t>Objective of the study: </a:t>
            </a:r>
            <a:endParaRPr lang="en-US" sz="3600" dirty="0" smtClean="0">
              <a:latin typeface="Times New Roman" panose="02020603050405020304" pitchFamily="18" charset="0"/>
              <a:ea typeface="Cambria" panose="02040503050406030204" pitchFamily="18" charset="0"/>
              <a:cs typeface="Times New Roman" panose="02020603050405020304" pitchFamily="18" charset="0"/>
            </a:endParaRPr>
          </a:p>
          <a:p>
            <a:pPr algn="ctr"/>
            <a:endParaRPr lang="en-US" sz="3600" dirty="0">
              <a:latin typeface="Times New Roman" panose="02020603050405020304" pitchFamily="18" charset="0"/>
              <a:ea typeface="Cambria" panose="02040503050406030204" pitchFamily="18" charset="0"/>
              <a:cs typeface="Times New Roman" panose="02020603050405020304" pitchFamily="18" charset="0"/>
            </a:endParaRPr>
          </a:p>
          <a:p>
            <a:pPr marL="285750" lvl="0" indent="-285750" algn="just">
              <a:buFont typeface="Arial" panose="020B0604020202020204" pitchFamily="34" charset="0"/>
              <a:buChar char="•"/>
            </a:pPr>
            <a:r>
              <a:rPr lang="en-US" sz="2000" dirty="0"/>
              <a:t>To Measure traffic Volume and not other related characteristic </a:t>
            </a:r>
            <a:endParaRPr lang="en-GB" sz="2000" dirty="0"/>
          </a:p>
          <a:p>
            <a:pPr algn="just"/>
            <a:r>
              <a:rPr lang="en-US" sz="2000" dirty="0" smtClean="0"/>
              <a:t>     (</a:t>
            </a:r>
            <a:r>
              <a:rPr lang="en-US" sz="2000" dirty="0"/>
              <a:t>e.g. Flow composition, flow fluctuations etc. ) </a:t>
            </a:r>
            <a:endParaRPr lang="en-US" sz="2000" dirty="0" smtClean="0"/>
          </a:p>
          <a:p>
            <a:pPr algn="just"/>
            <a:endParaRPr lang="en-GB" sz="2000" dirty="0"/>
          </a:p>
          <a:p>
            <a:pPr marL="285750" lvl="0" indent="-285750" algn="just">
              <a:buFont typeface="Arial" panose="020B0604020202020204" pitchFamily="34" charset="0"/>
              <a:buChar char="•"/>
            </a:pPr>
            <a:r>
              <a:rPr lang="en-US" sz="2000" dirty="0"/>
              <a:t>To compare the result with standard design service volume and identified remedies</a:t>
            </a:r>
            <a:r>
              <a:rPr lang="en-US" sz="2000" dirty="0" smtClean="0"/>
              <a:t>.</a:t>
            </a:r>
          </a:p>
          <a:p>
            <a:pPr marL="285750" lvl="0" indent="-285750" algn="just">
              <a:buFont typeface="Arial" panose="020B0604020202020204" pitchFamily="34" charset="0"/>
              <a:buChar char="•"/>
            </a:pPr>
            <a:endParaRPr lang="en-GB" sz="2000" dirty="0" smtClean="0"/>
          </a:p>
          <a:p>
            <a:pPr marL="285750" lvl="0" indent="-285750" algn="just">
              <a:buFont typeface="Arial" panose="020B0604020202020204" pitchFamily="34" charset="0"/>
              <a:buChar char="•"/>
            </a:pPr>
            <a:r>
              <a:rPr lang="en-US" sz="2000" dirty="0" smtClean="0"/>
              <a:t>To </a:t>
            </a:r>
            <a:r>
              <a:rPr lang="en-US" sz="2000" dirty="0"/>
              <a:t>determine hourly volume in terms passenger car equivalent (PCE) to determine vehicle composition in traffic stream. </a:t>
            </a:r>
            <a:endParaRPr lang="en-GB" sz="2000" dirty="0"/>
          </a:p>
          <a:p>
            <a:pPr algn="ctr"/>
            <a:endParaRPr lang="en-US" sz="36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1679684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Scope for future study:</a:t>
            </a:r>
          </a:p>
        </p:txBody>
      </p:sp>
      <p:sp>
        <p:nvSpPr>
          <p:cNvPr id="3" name="Rectangle 2"/>
          <p:cNvSpPr/>
          <p:nvPr/>
        </p:nvSpPr>
        <p:spPr>
          <a:xfrm>
            <a:off x="838200" y="1795310"/>
            <a:ext cx="6096000" cy="3216265"/>
          </a:xfrm>
          <a:prstGeom prst="rect">
            <a:avLst/>
          </a:prstGeom>
        </p:spPr>
        <p:txBody>
          <a:bodyPr>
            <a:spAutoFit/>
          </a:bodyPr>
          <a:lstStyle/>
          <a:p>
            <a:pPr marL="342900" marR="367665" lvl="0" indent="-342900" algn="just">
              <a:lnSpc>
                <a:spcPct val="150000"/>
              </a:lnSpc>
              <a:spcBef>
                <a:spcPts val="710"/>
              </a:spcBef>
              <a:spcAft>
                <a:spcPts val="0"/>
              </a:spcAft>
              <a:buSzPts val="1200"/>
              <a:buFont typeface="Wingdings" panose="05000000000000000000" pitchFamily="2" charset="2"/>
              <a:buChar char=""/>
              <a:tabLst>
                <a:tab pos="880745" algn="l"/>
              </a:tabLst>
            </a:pPr>
            <a:r>
              <a:rPr lang="en-US" sz="1600" dirty="0">
                <a:latin typeface="Times New Roman" panose="02020603050405020304" pitchFamily="18" charset="0"/>
                <a:ea typeface="Wingdings" panose="05000000000000000000" pitchFamily="2" charset="2"/>
                <a:cs typeface="Wingdings" panose="05000000000000000000" pitchFamily="2" charset="2"/>
              </a:rPr>
              <a:t>DESIGN</a:t>
            </a:r>
          </a:p>
          <a:p>
            <a:pPr marL="342900" marR="367665" lvl="0" indent="-342900" algn="just">
              <a:lnSpc>
                <a:spcPct val="150000"/>
              </a:lnSpc>
              <a:spcBef>
                <a:spcPts val="710"/>
              </a:spcBef>
              <a:spcAft>
                <a:spcPts val="0"/>
              </a:spcAft>
              <a:buSzPts val="1200"/>
              <a:buFont typeface="Wingdings" panose="05000000000000000000" pitchFamily="2" charset="2"/>
              <a:buChar char=""/>
              <a:tabLst>
                <a:tab pos="880745" algn="l"/>
              </a:tabLst>
            </a:pPr>
            <a:r>
              <a:rPr lang="en-US" sz="1600" spc="0" dirty="0">
                <a:effectLst/>
                <a:latin typeface="Times New Roman" panose="02020603050405020304" pitchFamily="18" charset="0"/>
                <a:ea typeface="Wingdings" panose="05000000000000000000" pitchFamily="2" charset="2"/>
                <a:cs typeface="Wingdings" panose="05000000000000000000" pitchFamily="2" charset="2"/>
              </a:rPr>
              <a:t>PLANNING</a:t>
            </a:r>
          </a:p>
          <a:p>
            <a:pPr marL="342900" marR="367665" lvl="0" indent="-342900" algn="just">
              <a:lnSpc>
                <a:spcPct val="150000"/>
              </a:lnSpc>
              <a:spcBef>
                <a:spcPts val="710"/>
              </a:spcBef>
              <a:spcAft>
                <a:spcPts val="0"/>
              </a:spcAft>
              <a:buSzPts val="1200"/>
              <a:buFont typeface="Wingdings" panose="05000000000000000000" pitchFamily="2" charset="2"/>
              <a:buChar char=""/>
              <a:tabLst>
                <a:tab pos="880745" algn="l"/>
              </a:tabLst>
            </a:pPr>
            <a:r>
              <a:rPr lang="en-US" sz="1600" dirty="0">
                <a:latin typeface="Times New Roman" panose="02020603050405020304" pitchFamily="18" charset="0"/>
                <a:ea typeface="Wingdings" panose="05000000000000000000" pitchFamily="2" charset="2"/>
                <a:cs typeface="Wingdings" panose="05000000000000000000" pitchFamily="2" charset="2"/>
              </a:rPr>
              <a:t>IMPROVEMENT</a:t>
            </a:r>
          </a:p>
          <a:p>
            <a:pPr marL="342900" marR="367665" lvl="0" indent="-342900" algn="just">
              <a:lnSpc>
                <a:spcPct val="150000"/>
              </a:lnSpc>
              <a:spcBef>
                <a:spcPts val="710"/>
              </a:spcBef>
              <a:spcAft>
                <a:spcPts val="0"/>
              </a:spcAft>
              <a:buSzPts val="1200"/>
              <a:buFont typeface="Wingdings" panose="05000000000000000000" pitchFamily="2" charset="2"/>
              <a:buChar char=""/>
              <a:tabLst>
                <a:tab pos="880745" algn="l"/>
              </a:tabLst>
            </a:pPr>
            <a:r>
              <a:rPr lang="en-US" sz="1600" spc="0" dirty="0">
                <a:effectLst/>
                <a:latin typeface="Times New Roman" panose="02020603050405020304" pitchFamily="18" charset="0"/>
                <a:ea typeface="Wingdings" panose="05000000000000000000" pitchFamily="2" charset="2"/>
                <a:cs typeface="Wingdings" panose="05000000000000000000" pitchFamily="2" charset="2"/>
              </a:rPr>
              <a:t>DYNAMIC TRAFFIC MANAGEMENT SYSTEM</a:t>
            </a:r>
          </a:p>
          <a:p>
            <a:pPr marL="342900" marR="367665" lvl="0" indent="-342900" algn="just">
              <a:lnSpc>
                <a:spcPct val="150000"/>
              </a:lnSpc>
              <a:spcBef>
                <a:spcPts val="710"/>
              </a:spcBef>
              <a:spcAft>
                <a:spcPts val="0"/>
              </a:spcAft>
              <a:buSzPts val="1200"/>
              <a:buFont typeface="Wingdings" panose="05000000000000000000" pitchFamily="2" charset="2"/>
              <a:buChar char=""/>
              <a:tabLst>
                <a:tab pos="880745" algn="l"/>
              </a:tabLst>
            </a:pPr>
            <a:r>
              <a:rPr lang="en-US" sz="1600" dirty="0">
                <a:latin typeface="Times New Roman" panose="02020603050405020304" pitchFamily="18" charset="0"/>
                <a:ea typeface="Wingdings" panose="05000000000000000000" pitchFamily="2" charset="2"/>
                <a:cs typeface="Wingdings" panose="05000000000000000000" pitchFamily="2" charset="2"/>
              </a:rPr>
              <a:t>ESTIMATING HIGH WAY USE</a:t>
            </a:r>
          </a:p>
          <a:p>
            <a:pPr marL="342900" marR="367665" lvl="0" indent="-342900" algn="just">
              <a:lnSpc>
                <a:spcPct val="150000"/>
              </a:lnSpc>
              <a:spcBef>
                <a:spcPts val="710"/>
              </a:spcBef>
              <a:spcAft>
                <a:spcPts val="0"/>
              </a:spcAft>
              <a:buSzPts val="1200"/>
              <a:buFont typeface="Wingdings" panose="05000000000000000000" pitchFamily="2" charset="2"/>
              <a:buChar char=""/>
              <a:tabLst>
                <a:tab pos="880745" algn="l"/>
              </a:tabLst>
            </a:pPr>
            <a:r>
              <a:rPr lang="en-US" sz="1600" spc="0" dirty="0">
                <a:effectLst/>
                <a:latin typeface="Times New Roman" panose="02020603050405020304" pitchFamily="18" charset="0"/>
                <a:ea typeface="Wingdings" panose="05000000000000000000" pitchFamily="2" charset="2"/>
                <a:cs typeface="Wingdings" panose="05000000000000000000" pitchFamily="2" charset="2"/>
              </a:rPr>
              <a:t>COMPUTING ACCIDENT RATES</a:t>
            </a:r>
          </a:p>
          <a:p>
            <a:pPr marL="342900" marR="367665" lvl="0" indent="-342900" algn="just">
              <a:lnSpc>
                <a:spcPct val="150000"/>
              </a:lnSpc>
              <a:spcBef>
                <a:spcPts val="710"/>
              </a:spcBef>
              <a:spcAft>
                <a:spcPts val="0"/>
              </a:spcAft>
              <a:buSzPts val="1200"/>
              <a:buFont typeface="Wingdings" panose="05000000000000000000" pitchFamily="2" charset="2"/>
              <a:buChar char=""/>
              <a:tabLst>
                <a:tab pos="880745" algn="l"/>
              </a:tabLst>
            </a:pPr>
            <a:r>
              <a:rPr lang="en-US" sz="1600" dirty="0">
                <a:latin typeface="Times New Roman" panose="02020603050405020304" pitchFamily="18" charset="0"/>
                <a:ea typeface="Wingdings" panose="05000000000000000000" pitchFamily="2" charset="2"/>
                <a:cs typeface="Wingdings" panose="05000000000000000000" pitchFamily="2" charset="2"/>
              </a:rPr>
              <a:t>TRAFFIC STREAM </a:t>
            </a:r>
            <a:endParaRPr lang="en-US" sz="1600" spc="0" dirty="0">
              <a:effectLst/>
              <a:latin typeface="Times New Roman" panose="02020603050405020304" pitchFamily="18" charset="0"/>
              <a:ea typeface="Wingdings" panose="05000000000000000000" pitchFamily="2" charset="2"/>
              <a:cs typeface="Wingdings" panose="05000000000000000000" pitchFamily="2" charset="2"/>
            </a:endParaRPr>
          </a:p>
        </p:txBody>
      </p:sp>
    </p:spTree>
    <p:extLst>
      <p:ext uri="{BB962C8B-B14F-4D97-AF65-F5344CB8AC3E}">
        <p14:creationId xmlns:p14="http://schemas.microsoft.com/office/powerpoint/2010/main" val="3673028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2767" y="0"/>
            <a:ext cx="10515600" cy="1133736"/>
          </a:xfrm>
        </p:spPr>
        <p:txBody>
          <a:bodyPr>
            <a:normAutofit/>
          </a:bodyPr>
          <a:lstStyle/>
          <a:p>
            <a:r>
              <a:rPr lang="en-US" sz="3600" dirty="0">
                <a:latin typeface="Times New Roman" panose="02020603050405020304" pitchFamily="18" charset="0"/>
                <a:cs typeface="Times New Roman" panose="02020603050405020304" pitchFamily="18" charset="0"/>
              </a:rPr>
              <a:t>References:</a:t>
            </a:r>
          </a:p>
        </p:txBody>
      </p:sp>
      <p:sp>
        <p:nvSpPr>
          <p:cNvPr id="3" name="Rectangle 2"/>
          <p:cNvSpPr/>
          <p:nvPr/>
        </p:nvSpPr>
        <p:spPr>
          <a:xfrm>
            <a:off x="945746" y="868165"/>
            <a:ext cx="9220720" cy="1427955"/>
          </a:xfrm>
          <a:prstGeom prst="rect">
            <a:avLst/>
          </a:prstGeom>
        </p:spPr>
        <p:txBody>
          <a:bodyPr wrap="square">
            <a:spAutoFit/>
          </a:bodyPr>
          <a:lstStyle/>
          <a:p>
            <a:pPr>
              <a:lnSpc>
                <a:spcPct val="150000"/>
              </a:lnSpc>
            </a:pPr>
            <a:r>
              <a:rPr lang="en-US" sz="2000" dirty="0">
                <a:latin typeface="Times New Roman" panose="02020603050405020304" pitchFamily="18" charset="0"/>
                <a:ea typeface="Times New Roman" panose="02020603050405020304" pitchFamily="18" charset="0"/>
              </a:rPr>
              <a:t>(1).Arkatkar, S. S. (2011). Effect of intercity</a:t>
            </a:r>
            <a:r>
              <a:rPr lang="en-US" sz="2000" spc="-5" dirty="0">
                <a:latin typeface="Times New Roman" panose="02020603050405020304" pitchFamily="18" charset="0"/>
                <a:ea typeface="Times New Roman" panose="02020603050405020304" pitchFamily="18" charset="0"/>
              </a:rPr>
              <a:t> </a:t>
            </a:r>
            <a:r>
              <a:rPr lang="en-US" sz="2000" dirty="0">
                <a:latin typeface="Times New Roman" panose="02020603050405020304" pitchFamily="18" charset="0"/>
                <a:ea typeface="Times New Roman" panose="02020603050405020304" pitchFamily="18" charset="0"/>
              </a:rPr>
              <a:t>road geometry on capacity</a:t>
            </a:r>
            <a:r>
              <a:rPr lang="en-US" sz="2000" spc="-15" dirty="0">
                <a:latin typeface="Times New Roman" panose="02020603050405020304" pitchFamily="18" charset="0"/>
                <a:ea typeface="Times New Roman" panose="02020603050405020304" pitchFamily="18" charset="0"/>
              </a:rPr>
              <a:t> </a:t>
            </a:r>
            <a:r>
              <a:rPr lang="en-US" sz="2000" dirty="0">
                <a:latin typeface="Times New Roman" panose="02020603050405020304" pitchFamily="18" charset="0"/>
                <a:ea typeface="Times New Roman" panose="02020603050405020304" pitchFamily="18" charset="0"/>
              </a:rPr>
              <a:t>under heterogeneous traffic</a:t>
            </a:r>
            <a:r>
              <a:rPr lang="en-US" sz="2000" spc="-25" dirty="0">
                <a:latin typeface="Times New Roman" panose="02020603050405020304" pitchFamily="18" charset="0"/>
                <a:ea typeface="Times New Roman" panose="02020603050405020304" pitchFamily="18" charset="0"/>
              </a:rPr>
              <a:t> </a:t>
            </a:r>
            <a:r>
              <a:rPr lang="en-US" sz="2000" dirty="0">
                <a:latin typeface="Times New Roman" panose="02020603050405020304" pitchFamily="18" charset="0"/>
                <a:ea typeface="Times New Roman" panose="02020603050405020304" pitchFamily="18" charset="0"/>
              </a:rPr>
              <a:t>conditions</a:t>
            </a:r>
            <a:r>
              <a:rPr lang="en-US" sz="2000" spc="-25" dirty="0">
                <a:latin typeface="Times New Roman" panose="02020603050405020304" pitchFamily="18" charset="0"/>
                <a:ea typeface="Times New Roman" panose="02020603050405020304" pitchFamily="18" charset="0"/>
              </a:rPr>
              <a:t> </a:t>
            </a:r>
            <a:r>
              <a:rPr lang="en-US" sz="2000" dirty="0">
                <a:latin typeface="Times New Roman" panose="02020603050405020304" pitchFamily="18" charset="0"/>
                <a:ea typeface="Times New Roman" panose="02020603050405020304" pitchFamily="18" charset="0"/>
              </a:rPr>
              <a:t>using</a:t>
            </a:r>
            <a:r>
              <a:rPr lang="en-US" sz="2000" spc="-30" dirty="0">
                <a:latin typeface="Times New Roman" panose="02020603050405020304" pitchFamily="18" charset="0"/>
                <a:ea typeface="Times New Roman" panose="02020603050405020304" pitchFamily="18" charset="0"/>
              </a:rPr>
              <a:t> </a:t>
            </a:r>
            <a:r>
              <a:rPr lang="en-US" sz="2000" dirty="0">
                <a:latin typeface="Times New Roman" panose="02020603050405020304" pitchFamily="18" charset="0"/>
                <a:ea typeface="Times New Roman" panose="02020603050405020304" pitchFamily="18" charset="0"/>
              </a:rPr>
              <a:t>microscopic</a:t>
            </a:r>
            <a:r>
              <a:rPr lang="en-US" sz="2000" spc="-35" dirty="0">
                <a:latin typeface="Times New Roman" panose="02020603050405020304" pitchFamily="18" charset="0"/>
                <a:ea typeface="Times New Roman" panose="02020603050405020304" pitchFamily="18" charset="0"/>
              </a:rPr>
              <a:t> </a:t>
            </a:r>
            <a:r>
              <a:rPr lang="en-US" sz="2000" dirty="0">
                <a:latin typeface="Times New Roman" panose="02020603050405020304" pitchFamily="18" charset="0"/>
                <a:ea typeface="Times New Roman" panose="02020603050405020304" pitchFamily="18" charset="0"/>
              </a:rPr>
              <a:t>simulation</a:t>
            </a:r>
            <a:r>
              <a:rPr lang="en-US" sz="2000" spc="-30" dirty="0">
                <a:latin typeface="Times New Roman" panose="02020603050405020304" pitchFamily="18" charset="0"/>
                <a:ea typeface="Times New Roman" panose="02020603050405020304" pitchFamily="18" charset="0"/>
              </a:rPr>
              <a:t> </a:t>
            </a:r>
            <a:r>
              <a:rPr lang="en-US" sz="2000" dirty="0">
                <a:latin typeface="Times New Roman" panose="02020603050405020304" pitchFamily="18" charset="0"/>
                <a:ea typeface="Times New Roman" panose="02020603050405020304" pitchFamily="18" charset="0"/>
              </a:rPr>
              <a:t>technique.</a:t>
            </a:r>
            <a:r>
              <a:rPr lang="en-US" sz="2000" spc="-15" dirty="0">
                <a:latin typeface="Times New Roman" panose="02020603050405020304" pitchFamily="18" charset="0"/>
                <a:ea typeface="Times New Roman" panose="02020603050405020304" pitchFamily="18" charset="0"/>
              </a:rPr>
              <a:t> </a:t>
            </a:r>
            <a:r>
              <a:rPr lang="en-US" sz="2000" i="1" dirty="0">
                <a:latin typeface="Times New Roman" panose="02020603050405020304" pitchFamily="18" charset="0"/>
                <a:ea typeface="Times New Roman" panose="02020603050405020304" pitchFamily="18" charset="0"/>
              </a:rPr>
              <a:t>International</a:t>
            </a:r>
            <a:r>
              <a:rPr lang="en-US" sz="2000" i="1" spc="-25" dirty="0">
                <a:latin typeface="Times New Roman" panose="02020603050405020304" pitchFamily="18" charset="0"/>
                <a:ea typeface="Times New Roman" panose="02020603050405020304" pitchFamily="18" charset="0"/>
              </a:rPr>
              <a:t> </a:t>
            </a:r>
            <a:r>
              <a:rPr lang="en-US" sz="2000" i="1" dirty="0">
                <a:latin typeface="Times New Roman" panose="02020603050405020304" pitchFamily="18" charset="0"/>
                <a:ea typeface="Times New Roman" panose="02020603050405020304" pitchFamily="18" charset="0"/>
              </a:rPr>
              <a:t>Journal</a:t>
            </a:r>
            <a:r>
              <a:rPr lang="en-US" sz="2000" i="1" spc="-30" dirty="0">
                <a:latin typeface="Times New Roman" panose="02020603050405020304" pitchFamily="18" charset="0"/>
                <a:ea typeface="Times New Roman" panose="02020603050405020304" pitchFamily="18" charset="0"/>
              </a:rPr>
              <a:t> </a:t>
            </a:r>
            <a:r>
              <a:rPr lang="en-US" sz="2000" i="1" dirty="0">
                <a:latin typeface="Times New Roman" panose="02020603050405020304" pitchFamily="18" charset="0"/>
                <a:ea typeface="Times New Roman" panose="02020603050405020304" pitchFamily="18" charset="0"/>
              </a:rPr>
              <a:t>of Earth Sciences and Engineering</a:t>
            </a:r>
            <a:r>
              <a:rPr lang="en-US" sz="2000" dirty="0">
                <a:latin typeface="Times New Roman" panose="02020603050405020304" pitchFamily="18" charset="0"/>
                <a:ea typeface="Times New Roman" panose="02020603050405020304" pitchFamily="18" charset="0"/>
              </a:rPr>
              <a:t>, 4(6), 375-380</a:t>
            </a:r>
            <a:endParaRPr lang="en-US" sz="2000" dirty="0"/>
          </a:p>
        </p:txBody>
      </p:sp>
      <p:sp>
        <p:nvSpPr>
          <p:cNvPr id="4" name="Rectangle 3"/>
          <p:cNvSpPr/>
          <p:nvPr/>
        </p:nvSpPr>
        <p:spPr>
          <a:xfrm>
            <a:off x="759923" y="2647071"/>
            <a:ext cx="10332720" cy="1974900"/>
          </a:xfrm>
          <a:prstGeom prst="rect">
            <a:avLst/>
          </a:prstGeom>
        </p:spPr>
        <p:txBody>
          <a:bodyPr wrap="square">
            <a:spAutoFit/>
          </a:bodyPr>
          <a:lstStyle/>
          <a:p>
            <a:pPr marL="194945" marR="416560">
              <a:lnSpc>
                <a:spcPct val="150000"/>
              </a:lnSpc>
              <a:spcBef>
                <a:spcPts val="1040"/>
              </a:spcBef>
            </a:pPr>
            <a:r>
              <a:rPr lang="en-US" sz="2000" dirty="0"/>
              <a:t>(2).Satya Narayana, P. V. H., Druga, K., &amp; Raju, S. G. (2012). Development of PCU factors and capacity norms at mid blocks of rural highways in Visakhapatnam. </a:t>
            </a:r>
            <a:r>
              <a:rPr lang="en-US" sz="2000" i="1" dirty="0"/>
              <a:t>Indian Journal of Education and Information Management</a:t>
            </a:r>
            <a:r>
              <a:rPr lang="en-US" sz="2000" dirty="0"/>
              <a:t>, 1(5), 197-202.</a:t>
            </a:r>
          </a:p>
          <a:p>
            <a:pPr marL="652145" marR="416560" indent="-457200">
              <a:lnSpc>
                <a:spcPct val="150000"/>
              </a:lnSpc>
              <a:spcBef>
                <a:spcPts val="1040"/>
              </a:spcBef>
              <a:spcAft>
                <a:spcPts val="0"/>
              </a:spcAft>
              <a:buFont typeface="Wingdings" panose="05000000000000000000" pitchFamily="2" charset="2"/>
              <a:buChar char="Ø"/>
            </a:pPr>
            <a:endParaRPr lang="en-US" sz="1600" dirty="0">
              <a:latin typeface="Times New Roman" panose="02020603050405020304" pitchFamily="18" charset="0"/>
              <a:ea typeface="Times New Roman" panose="02020603050405020304" pitchFamily="18" charset="0"/>
            </a:endParaRPr>
          </a:p>
        </p:txBody>
      </p:sp>
      <p:sp>
        <p:nvSpPr>
          <p:cNvPr id="6" name="Rectangle 5"/>
          <p:cNvSpPr/>
          <p:nvPr/>
        </p:nvSpPr>
        <p:spPr>
          <a:xfrm>
            <a:off x="759923" y="4621971"/>
            <a:ext cx="10593877" cy="1477328"/>
          </a:xfrm>
          <a:prstGeom prst="rect">
            <a:avLst/>
          </a:prstGeom>
        </p:spPr>
        <p:txBody>
          <a:bodyPr wrap="square">
            <a:spAutoFit/>
          </a:bodyPr>
          <a:lstStyle/>
          <a:p>
            <a:pPr marL="194945" marR="416560">
              <a:lnSpc>
                <a:spcPct val="150000"/>
              </a:lnSpc>
              <a:spcBef>
                <a:spcPts val="1030"/>
              </a:spcBef>
              <a:spcAft>
                <a:spcPts val="0"/>
              </a:spcAft>
            </a:pPr>
            <a:r>
              <a:rPr lang="en-US" sz="2000" dirty="0">
                <a:latin typeface="Times New Roman" panose="02020603050405020304" pitchFamily="18" charset="0"/>
                <a:ea typeface="Times New Roman" panose="02020603050405020304" pitchFamily="18" charset="0"/>
              </a:rPr>
              <a:t>(3).</a:t>
            </a:r>
            <a:r>
              <a:rPr lang="en-US" sz="2000" dirty="0" err="1">
                <a:latin typeface="Times New Roman" panose="02020603050405020304" pitchFamily="18" charset="0"/>
                <a:ea typeface="Times New Roman" panose="02020603050405020304" pitchFamily="18" charset="0"/>
              </a:rPr>
              <a:t>Basu</a:t>
            </a:r>
            <a:r>
              <a:rPr lang="en-US" sz="2000" dirty="0">
                <a:latin typeface="Times New Roman" panose="02020603050405020304" pitchFamily="18" charset="0"/>
                <a:ea typeface="Times New Roman" panose="02020603050405020304" pitchFamily="18" charset="0"/>
              </a:rPr>
              <a:t>, D., Marita, S.R. and Marita, B. (2006), “Modelling passenger car equivalency at an urban</a:t>
            </a:r>
            <a:r>
              <a:rPr lang="en-US" sz="2000" spc="-60" dirty="0">
                <a:latin typeface="Times New Roman" panose="02020603050405020304" pitchFamily="18" charset="0"/>
                <a:ea typeface="Times New Roman" panose="02020603050405020304" pitchFamily="18" charset="0"/>
              </a:rPr>
              <a:t> </a:t>
            </a:r>
            <a:r>
              <a:rPr lang="en-US" sz="2000" dirty="0">
                <a:latin typeface="Times New Roman" panose="02020603050405020304" pitchFamily="18" charset="0"/>
                <a:ea typeface="Times New Roman" panose="02020603050405020304" pitchFamily="18" charset="0"/>
              </a:rPr>
              <a:t>midblock</a:t>
            </a:r>
            <a:r>
              <a:rPr lang="en-US" sz="2000" spc="-55" dirty="0">
                <a:latin typeface="Times New Roman" panose="02020603050405020304" pitchFamily="18" charset="0"/>
                <a:ea typeface="Times New Roman" panose="02020603050405020304" pitchFamily="18" charset="0"/>
              </a:rPr>
              <a:t> </a:t>
            </a:r>
            <a:r>
              <a:rPr lang="en-US" sz="2000" dirty="0">
                <a:latin typeface="Times New Roman" panose="02020603050405020304" pitchFamily="18" charset="0"/>
                <a:ea typeface="Times New Roman" panose="02020603050405020304" pitchFamily="18" charset="0"/>
              </a:rPr>
              <a:t>using</a:t>
            </a:r>
            <a:r>
              <a:rPr lang="en-US" sz="2000" spc="-75" dirty="0">
                <a:latin typeface="Times New Roman" panose="02020603050405020304" pitchFamily="18" charset="0"/>
                <a:ea typeface="Times New Roman" panose="02020603050405020304" pitchFamily="18" charset="0"/>
              </a:rPr>
              <a:t> </a:t>
            </a:r>
            <a:r>
              <a:rPr lang="en-US" sz="2000" dirty="0">
                <a:latin typeface="Times New Roman" panose="02020603050405020304" pitchFamily="18" charset="0"/>
                <a:ea typeface="Times New Roman" panose="02020603050405020304" pitchFamily="18" charset="0"/>
              </a:rPr>
              <a:t>stream</a:t>
            </a:r>
            <a:r>
              <a:rPr lang="en-US" sz="2000" spc="-35" dirty="0">
                <a:latin typeface="Times New Roman" panose="02020603050405020304" pitchFamily="18" charset="0"/>
                <a:ea typeface="Times New Roman" panose="02020603050405020304" pitchFamily="18" charset="0"/>
              </a:rPr>
              <a:t> </a:t>
            </a:r>
            <a:r>
              <a:rPr lang="en-US" sz="2000" dirty="0">
                <a:latin typeface="Times New Roman" panose="02020603050405020304" pitchFamily="18" charset="0"/>
                <a:ea typeface="Times New Roman" panose="02020603050405020304" pitchFamily="18" charset="0"/>
              </a:rPr>
              <a:t>speed</a:t>
            </a:r>
            <a:r>
              <a:rPr lang="en-US" sz="2000" spc="-30" dirty="0">
                <a:latin typeface="Times New Roman" panose="02020603050405020304" pitchFamily="18" charset="0"/>
                <a:ea typeface="Times New Roman" panose="02020603050405020304" pitchFamily="18" charset="0"/>
              </a:rPr>
              <a:t> </a:t>
            </a:r>
            <a:r>
              <a:rPr lang="en-US" sz="2000" dirty="0">
                <a:latin typeface="Times New Roman" panose="02020603050405020304" pitchFamily="18" charset="0"/>
                <a:ea typeface="Times New Roman" panose="02020603050405020304" pitchFamily="18" charset="0"/>
              </a:rPr>
              <a:t>as</a:t>
            </a:r>
            <a:r>
              <a:rPr lang="en-US" sz="2000" spc="-40" dirty="0">
                <a:latin typeface="Times New Roman" panose="02020603050405020304" pitchFamily="18" charset="0"/>
                <a:ea typeface="Times New Roman" panose="02020603050405020304" pitchFamily="18" charset="0"/>
              </a:rPr>
              <a:t> </a:t>
            </a:r>
            <a:r>
              <a:rPr lang="en-US" sz="2000" dirty="0">
                <a:latin typeface="Times New Roman" panose="02020603050405020304" pitchFamily="18" charset="0"/>
                <a:ea typeface="Times New Roman" panose="02020603050405020304" pitchFamily="18" charset="0"/>
              </a:rPr>
              <a:t>measure</a:t>
            </a:r>
            <a:r>
              <a:rPr lang="en-US" sz="2000" spc="-60" dirty="0">
                <a:latin typeface="Times New Roman" panose="02020603050405020304" pitchFamily="18" charset="0"/>
                <a:ea typeface="Times New Roman" panose="02020603050405020304" pitchFamily="18" charset="0"/>
              </a:rPr>
              <a:t> </a:t>
            </a:r>
            <a:r>
              <a:rPr lang="en-US" sz="2000" dirty="0">
                <a:latin typeface="Times New Roman" panose="02020603050405020304" pitchFamily="18" charset="0"/>
                <a:ea typeface="Times New Roman" panose="02020603050405020304" pitchFamily="18" charset="0"/>
              </a:rPr>
              <a:t>of</a:t>
            </a:r>
            <a:r>
              <a:rPr lang="en-US" sz="2000" spc="-20" dirty="0">
                <a:latin typeface="Times New Roman" panose="02020603050405020304" pitchFamily="18" charset="0"/>
                <a:ea typeface="Times New Roman" panose="02020603050405020304" pitchFamily="18" charset="0"/>
              </a:rPr>
              <a:t> </a:t>
            </a:r>
            <a:r>
              <a:rPr lang="en-US" sz="2000" dirty="0">
                <a:latin typeface="Times New Roman" panose="02020603050405020304" pitchFamily="18" charset="0"/>
                <a:ea typeface="Times New Roman" panose="02020603050405020304" pitchFamily="18" charset="0"/>
              </a:rPr>
              <a:t>equivalence”,</a:t>
            </a:r>
            <a:r>
              <a:rPr lang="en-US" sz="2000" spc="-40" dirty="0">
                <a:latin typeface="Times New Roman" panose="02020603050405020304" pitchFamily="18" charset="0"/>
                <a:ea typeface="Times New Roman" panose="02020603050405020304" pitchFamily="18" charset="0"/>
              </a:rPr>
              <a:t> </a:t>
            </a:r>
            <a:r>
              <a:rPr lang="en-US" sz="2000" i="1" dirty="0">
                <a:latin typeface="Times New Roman" panose="02020603050405020304" pitchFamily="18" charset="0"/>
                <a:ea typeface="Times New Roman" panose="02020603050405020304" pitchFamily="18" charset="0"/>
              </a:rPr>
              <a:t>International</a:t>
            </a:r>
            <a:r>
              <a:rPr lang="en-US" sz="2000" i="1" spc="-30" dirty="0">
                <a:latin typeface="Times New Roman" panose="02020603050405020304" pitchFamily="18" charset="0"/>
                <a:ea typeface="Times New Roman" panose="02020603050405020304" pitchFamily="18" charset="0"/>
              </a:rPr>
              <a:t> </a:t>
            </a:r>
            <a:r>
              <a:rPr lang="en-US" sz="2000" i="1" dirty="0">
                <a:latin typeface="Times New Roman" panose="02020603050405020304" pitchFamily="18" charset="0"/>
                <a:ea typeface="Times New Roman" panose="02020603050405020304" pitchFamily="18" charset="0"/>
              </a:rPr>
              <a:t>Journal of Transport Economics, Engineering and Law</a:t>
            </a:r>
            <a:r>
              <a:rPr lang="en-US" sz="2000" dirty="0">
                <a:latin typeface="Times New Roman" panose="02020603050405020304" pitchFamily="18" charset="0"/>
                <a:ea typeface="Times New Roman" panose="02020603050405020304" pitchFamily="18" charset="0"/>
              </a:rPr>
              <a:t>, European Transport.</a:t>
            </a:r>
            <a:endParaRPr lang="en-US"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0447070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4330" y="2884516"/>
            <a:ext cx="9394768" cy="2294314"/>
          </a:xfrm>
        </p:spPr>
        <p:txBody>
          <a:bodyPr>
            <a:noAutofit/>
          </a:bodyPr>
          <a:lstStyle/>
          <a:p>
            <a:pPr algn="ctr"/>
            <a:r>
              <a:rPr lang="en-US" sz="4800" dirty="0">
                <a:latin typeface="Times New Roman" panose="02020603050405020304" pitchFamily="18" charset="0"/>
                <a:cs typeface="Times New Roman" panose="02020603050405020304" pitchFamily="18" charset="0"/>
              </a:rPr>
              <a:t>Thank you.</a:t>
            </a:r>
            <a:r>
              <a:rPr lang="en-US" sz="7200" b="1" dirty="0"/>
              <a:t/>
            </a:r>
            <a:br>
              <a:rPr lang="en-US" sz="7200" b="1" dirty="0"/>
            </a:br>
            <a:endParaRPr lang="en-US" sz="7200" b="1" dirty="0"/>
          </a:p>
        </p:txBody>
      </p:sp>
    </p:spTree>
    <p:extLst>
      <p:ext uri="{BB962C8B-B14F-4D97-AF65-F5344CB8AC3E}">
        <p14:creationId xmlns:p14="http://schemas.microsoft.com/office/powerpoint/2010/main" val="11763320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BBD9A15-9D12-4665-BEB1-8E1EF9F36AAD}"/>
              </a:ext>
            </a:extLst>
          </p:cNvPr>
          <p:cNvSpPr txBox="1"/>
          <p:nvPr/>
        </p:nvSpPr>
        <p:spPr>
          <a:xfrm>
            <a:off x="429570" y="411384"/>
            <a:ext cx="11487955" cy="4955203"/>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3600" dirty="0">
                <a:latin typeface="Times New Roman" panose="02020603050405020304" pitchFamily="18" charset="0"/>
                <a:ea typeface="Cambria" panose="02040503050406030204" pitchFamily="18" charset="0"/>
                <a:cs typeface="Times New Roman" panose="02020603050405020304" pitchFamily="18" charset="0"/>
              </a:rPr>
              <a:t>Literature Review:</a:t>
            </a:r>
          </a:p>
          <a:p>
            <a:pPr algn="ctr"/>
            <a:endParaRPr lang="en-US" sz="2000" dirty="0">
              <a:solidFill>
                <a:srgbClr val="FFFF00"/>
              </a:solidFill>
              <a:latin typeface="Times New Roman" panose="02020603050405020304" pitchFamily="18" charset="0"/>
              <a:ea typeface="Cambria" panose="02040503050406030204" pitchFamily="18" charset="0"/>
              <a:cs typeface="Times New Roman" panose="02020603050405020304" pitchFamily="18" charset="0"/>
            </a:endParaRPr>
          </a:p>
          <a:p>
            <a:r>
              <a:rPr lang="en-US" sz="2000" dirty="0">
                <a:latin typeface="Times New Roman" panose="02020603050405020304" pitchFamily="18" charset="0"/>
                <a:ea typeface="Cambria" panose="02040503050406030204" pitchFamily="18" charset="0"/>
                <a:cs typeface="Times New Roman" panose="02020603050405020304" pitchFamily="18" charset="0"/>
              </a:rPr>
              <a:t>The traffic volume count study is carried out to get following use full information :</a:t>
            </a:r>
          </a:p>
          <a:p>
            <a:pPr marL="571500" indent="-571500">
              <a:buFont typeface="Wingdings" panose="05000000000000000000" pitchFamily="2" charset="2"/>
              <a:buChar char="Ø"/>
            </a:pPr>
            <a:r>
              <a:rPr lang="en-US" sz="2000" dirty="0">
                <a:latin typeface="Times New Roman" panose="02020603050405020304" pitchFamily="18" charset="0"/>
                <a:ea typeface="Cambria" panose="02040503050406030204" pitchFamily="18" charset="0"/>
                <a:cs typeface="Times New Roman" panose="02020603050405020304" pitchFamily="18" charset="0"/>
              </a:rPr>
              <a:t>Magnitudes , classifications and  the time and  directional split of vehicular flows.</a:t>
            </a:r>
          </a:p>
          <a:p>
            <a:pPr marL="571500" indent="-571500">
              <a:buFont typeface="Wingdings" panose="05000000000000000000" pitchFamily="2" charset="2"/>
              <a:buChar char="Ø"/>
            </a:pPr>
            <a:r>
              <a:rPr lang="en-US" sz="2000" dirty="0">
                <a:latin typeface="Times New Roman" panose="02020603050405020304" pitchFamily="18" charset="0"/>
                <a:ea typeface="Cambria" panose="02040503050406030204" pitchFamily="18" charset="0"/>
                <a:cs typeface="Times New Roman" panose="02020603050405020304" pitchFamily="18" charset="0"/>
              </a:rPr>
              <a:t>Proportions of vehicles in traffic stream, proportion of vehicles indicates whether public or private transport dominates the traffic system.</a:t>
            </a:r>
          </a:p>
          <a:p>
            <a:pPr marL="571500" indent="-571500">
              <a:buFont typeface="Wingdings" panose="05000000000000000000" pitchFamily="2" charset="2"/>
              <a:buChar char="Ø"/>
            </a:pPr>
            <a:r>
              <a:rPr lang="en-US" sz="2000" dirty="0">
                <a:latin typeface="Times New Roman" panose="02020603050405020304" pitchFamily="18" charset="0"/>
                <a:ea typeface="Cambria" panose="02040503050406030204" pitchFamily="18" charset="0"/>
                <a:cs typeface="Times New Roman" panose="02020603050405020304" pitchFamily="18" charset="0"/>
              </a:rPr>
              <a:t>Hourly  daily, yearly and seasonal variation of vehicular flows.</a:t>
            </a:r>
          </a:p>
          <a:p>
            <a:pPr marL="571500" indent="-571500">
              <a:buFont typeface="Wingdings" panose="05000000000000000000" pitchFamily="2" charset="2"/>
              <a:buChar char="Ø"/>
            </a:pPr>
            <a:r>
              <a:rPr lang="en-US" sz="2000" dirty="0">
                <a:latin typeface="Times New Roman" panose="02020603050405020304" pitchFamily="18" charset="0"/>
                <a:ea typeface="Cambria" panose="02040503050406030204" pitchFamily="18" charset="0"/>
                <a:cs typeface="Times New Roman" panose="02020603050405020304" pitchFamily="18" charset="0"/>
              </a:rPr>
              <a:t>Flow fluctuation on different approaches at a junction or different parts of a road network system.</a:t>
            </a:r>
          </a:p>
          <a:p>
            <a:r>
              <a:rPr lang="en-US" sz="2000" dirty="0">
                <a:latin typeface="Times New Roman" panose="02020603050405020304" pitchFamily="18" charset="0"/>
                <a:ea typeface="Cambria" panose="02040503050406030204" pitchFamily="18" charset="0"/>
                <a:cs typeface="Times New Roman" panose="02020603050405020304" pitchFamily="18" charset="0"/>
              </a:rPr>
              <a:t>To define Traffic volume study are parameter to be introduced :</a:t>
            </a:r>
          </a:p>
          <a:p>
            <a:pPr marL="571500" indent="-571500">
              <a:buFont typeface="+mj-lt"/>
              <a:buAutoNum type="romanUcPeriod"/>
            </a:pPr>
            <a:r>
              <a:rPr lang="en-US" sz="2000" dirty="0">
                <a:latin typeface="Times New Roman" panose="02020603050405020304" pitchFamily="18" charset="0"/>
                <a:ea typeface="Cambria" panose="02040503050406030204" pitchFamily="18" charset="0"/>
                <a:cs typeface="Times New Roman" panose="02020603050405020304" pitchFamily="18" charset="0"/>
              </a:rPr>
              <a:t>Volume flow.</a:t>
            </a:r>
          </a:p>
          <a:p>
            <a:pPr marL="571500" indent="-571500">
              <a:buFont typeface="+mj-lt"/>
              <a:buAutoNum type="romanUcPeriod"/>
            </a:pPr>
            <a:r>
              <a:rPr lang="en-US" sz="2000" dirty="0">
                <a:latin typeface="Times New Roman" panose="02020603050405020304" pitchFamily="18" charset="0"/>
                <a:ea typeface="Cambria" panose="02040503050406030204" pitchFamily="18" charset="0"/>
                <a:cs typeface="Times New Roman" panose="02020603050405020304" pitchFamily="18" charset="0"/>
              </a:rPr>
              <a:t>Rate of flow.</a:t>
            </a:r>
          </a:p>
          <a:p>
            <a:pPr marL="571500" indent="-571500">
              <a:buFont typeface="+mj-lt"/>
              <a:buAutoNum type="romanUcPeriod"/>
            </a:pPr>
            <a:r>
              <a:rPr lang="en-US" sz="2000" dirty="0">
                <a:latin typeface="Times New Roman" panose="02020603050405020304" pitchFamily="18" charset="0"/>
                <a:ea typeface="Cambria" panose="02040503050406030204" pitchFamily="18" charset="0"/>
                <a:cs typeface="Times New Roman" panose="02020603050405020304" pitchFamily="18" charset="0"/>
              </a:rPr>
              <a:t>Average Daily traffic (ADT).</a:t>
            </a:r>
          </a:p>
          <a:p>
            <a:pPr marL="571500" indent="-571500">
              <a:buFont typeface="+mj-lt"/>
              <a:buAutoNum type="romanUcPeriod"/>
            </a:pPr>
            <a:r>
              <a:rPr lang="en-US" sz="2000" dirty="0">
                <a:latin typeface="Times New Roman" panose="02020603050405020304" pitchFamily="18" charset="0"/>
                <a:ea typeface="Cambria" panose="02040503050406030204" pitchFamily="18" charset="0"/>
                <a:cs typeface="Times New Roman" panose="02020603050405020304" pitchFamily="18" charset="0"/>
              </a:rPr>
              <a:t>Average Annual Daily traffic (AADT).</a:t>
            </a:r>
          </a:p>
          <a:p>
            <a:pPr marL="571500" indent="-571500">
              <a:buFont typeface="+mj-lt"/>
              <a:buAutoNum type="romanUcPeriod"/>
            </a:pPr>
            <a:r>
              <a:rPr lang="en-US" sz="2000" dirty="0">
                <a:latin typeface="Times New Roman" panose="02020603050405020304" pitchFamily="18" charset="0"/>
                <a:ea typeface="Cambria" panose="02040503050406030204" pitchFamily="18" charset="0"/>
                <a:cs typeface="Times New Roman" panose="02020603050405020304" pitchFamily="18" charset="0"/>
              </a:rPr>
              <a:t>Design hourly volume.</a:t>
            </a:r>
          </a:p>
          <a:p>
            <a:pPr marL="571500" indent="-571500">
              <a:buFont typeface="+mj-lt"/>
              <a:buAutoNum type="romanUcPeriod"/>
            </a:pPr>
            <a:r>
              <a:rPr lang="en-US" sz="2000" dirty="0">
                <a:latin typeface="Times New Roman" panose="02020603050405020304" pitchFamily="18" charset="0"/>
                <a:ea typeface="Cambria" panose="02040503050406030204" pitchFamily="18" charset="0"/>
                <a:cs typeface="Times New Roman" panose="02020603050405020304" pitchFamily="18" charset="0"/>
              </a:rPr>
              <a:t>Expansion factor.</a:t>
            </a:r>
          </a:p>
        </p:txBody>
      </p:sp>
    </p:spTree>
    <p:extLst>
      <p:ext uri="{BB962C8B-B14F-4D97-AF65-F5344CB8AC3E}">
        <p14:creationId xmlns:p14="http://schemas.microsoft.com/office/powerpoint/2010/main" val="5362441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1233" y="207818"/>
            <a:ext cx="4174374" cy="238490"/>
          </a:xfrm>
        </p:spPr>
        <p:txBody>
          <a:bodyPr>
            <a:noAutofit/>
          </a:bodyPr>
          <a:lstStyle/>
          <a:p>
            <a:r>
              <a:rPr lang="en-US" sz="3600" dirty="0">
                <a:latin typeface="Times New Roman" panose="02020603050405020304" pitchFamily="18" charset="0"/>
                <a:ea typeface="Cambria" panose="02040503050406030204" pitchFamily="18" charset="0"/>
                <a:cs typeface="Times New Roman" panose="02020603050405020304" pitchFamily="18" charset="0"/>
              </a:rPr>
              <a:t>Literature Review</a:t>
            </a:r>
            <a:endParaRPr lang="en-US" sz="3600" dirty="0"/>
          </a:p>
        </p:txBody>
      </p:sp>
      <p:sp>
        <p:nvSpPr>
          <p:cNvPr id="4" name="Rectangle 3"/>
          <p:cNvSpPr/>
          <p:nvPr/>
        </p:nvSpPr>
        <p:spPr>
          <a:xfrm>
            <a:off x="838200" y="753586"/>
            <a:ext cx="11140440" cy="1600438"/>
          </a:xfrm>
          <a:prstGeom prst="rect">
            <a:avLst/>
          </a:prstGeom>
        </p:spPr>
        <p:txBody>
          <a:bodyPr wrap="square">
            <a:spAutoFit/>
          </a:bodyPr>
          <a:lstStyle/>
          <a:p>
            <a:r>
              <a:rPr lang="en-US" sz="1600" dirty="0">
                <a:solidFill>
                  <a:srgbClr val="222222"/>
                </a:solidFill>
                <a:latin typeface="Arial" panose="020B0604020202020204" pitchFamily="34" charset="0"/>
                <a:ea typeface="Times New Roman" panose="02020603050405020304" pitchFamily="18" charset="0"/>
              </a:rPr>
              <a:t>(1) Arkatkar (2011) studied the effect of variation of traffic volume, road width, magnitude of and its length on PCU value; by using traffic-flow simulation model HETEROSIM. Field data collected on traffic flow characteristics are used in calibration and validation of the simulation model. The validated simulation model is then used to derive PCU values for different types of vehicles and it indicate that the model is capable of replicating the heterogeneous traffic flow on mid-block sections of intercity roads, for different roadway conditions, to a satisfactory extent.</a:t>
            </a:r>
            <a:endParaRPr lang="en-US" sz="1600" dirty="0">
              <a:latin typeface="Times New Roman" panose="02020603050405020304" pitchFamily="18" charset="0"/>
              <a:ea typeface="Times New Roman" panose="02020603050405020304" pitchFamily="18" charset="0"/>
            </a:endParaRPr>
          </a:p>
          <a:p>
            <a:r>
              <a:rPr lang="en-US" dirty="0">
                <a:solidFill>
                  <a:srgbClr val="222222"/>
                </a:solidFill>
                <a:latin typeface="Arial" panose="020B0604020202020204" pitchFamily="34" charset="0"/>
                <a:ea typeface="Times New Roman" panose="02020603050405020304" pitchFamily="18" charset="0"/>
              </a:rPr>
              <a:t> </a:t>
            </a:r>
            <a:endParaRPr lang="en-US" sz="1600" dirty="0">
              <a:effectLst/>
              <a:latin typeface="Times New Roman" panose="02020603050405020304" pitchFamily="18" charset="0"/>
              <a:ea typeface="Times New Roman" panose="02020603050405020304" pitchFamily="18" charset="0"/>
            </a:endParaRPr>
          </a:p>
        </p:txBody>
      </p:sp>
      <p:sp>
        <p:nvSpPr>
          <p:cNvPr id="5" name="Rectangle 4"/>
          <p:cNvSpPr/>
          <p:nvPr/>
        </p:nvSpPr>
        <p:spPr>
          <a:xfrm>
            <a:off x="838200" y="2262190"/>
            <a:ext cx="10965872" cy="1815882"/>
          </a:xfrm>
          <a:prstGeom prst="rect">
            <a:avLst/>
          </a:prstGeom>
        </p:spPr>
        <p:txBody>
          <a:bodyPr wrap="square">
            <a:spAutoFit/>
          </a:bodyPr>
          <a:lstStyle/>
          <a:p>
            <a:r>
              <a:rPr lang="en-US" sz="1600" dirty="0">
                <a:solidFill>
                  <a:srgbClr val="222222"/>
                </a:solidFill>
                <a:latin typeface="Arial" panose="020B0604020202020204" pitchFamily="34" charset="0"/>
                <a:ea typeface="Times New Roman" panose="02020603050405020304" pitchFamily="18" charset="0"/>
              </a:rPr>
              <a:t>(2).Satya Narayana (2012) studied the effect of traffic volume, its composition and stream speed on passenger car equivalents. Method proposed by Chandra is used for developing the PCU factors </a:t>
            </a:r>
            <a:endParaRPr lang="en-US" sz="1600" dirty="0">
              <a:latin typeface="Times New Roman" panose="02020603050405020304" pitchFamily="18" charset="0"/>
              <a:ea typeface="Times New Roman" panose="02020603050405020304" pitchFamily="18" charset="0"/>
            </a:endParaRPr>
          </a:p>
          <a:p>
            <a:r>
              <a:rPr lang="en-US" sz="1600" dirty="0">
                <a:solidFill>
                  <a:srgbClr val="222222"/>
                </a:solidFill>
                <a:latin typeface="Arial" panose="020B0604020202020204" pitchFamily="34" charset="0"/>
                <a:ea typeface="Times New Roman" panose="02020603050405020304" pitchFamily="18" charset="0"/>
              </a:rPr>
              <a:t>and found that For two axle trucks PCU values are found to increase with an increase in compositional share of respective vehicle types in the traffic stream. The PCU of two wheelers practically remains unaffected by its compositional share in the traffic stream. Compositional share of 2W at different locations were observed in the range of 31.69% to 34.23% whereas in PCU values are 1.1% only and it may be attributed due to high maneuverability. In slow moving traffic PCU values of bullock carts are increasing with the decreasing in the compositional share in the stream.</a:t>
            </a:r>
            <a:endParaRPr lang="en-US" sz="1600" dirty="0">
              <a:effectLst/>
              <a:latin typeface="Times New Roman" panose="02020603050405020304" pitchFamily="18" charset="0"/>
              <a:ea typeface="Times New Roman" panose="02020603050405020304" pitchFamily="18" charset="0"/>
            </a:endParaRPr>
          </a:p>
        </p:txBody>
      </p:sp>
      <p:sp>
        <p:nvSpPr>
          <p:cNvPr id="8" name="Rectangle 7"/>
          <p:cNvSpPr/>
          <p:nvPr/>
        </p:nvSpPr>
        <p:spPr>
          <a:xfrm>
            <a:off x="770313" y="4078072"/>
            <a:ext cx="11108574" cy="1815882"/>
          </a:xfrm>
          <a:prstGeom prst="rect">
            <a:avLst/>
          </a:prstGeom>
        </p:spPr>
        <p:txBody>
          <a:bodyPr wrap="square">
            <a:spAutoFit/>
          </a:bodyPr>
          <a:lstStyle/>
          <a:p>
            <a:r>
              <a:rPr lang="en-US" sz="1600" dirty="0">
                <a:solidFill>
                  <a:srgbClr val="222222"/>
                </a:solidFill>
                <a:latin typeface="Arial" panose="020B0604020202020204" pitchFamily="34" charset="0"/>
                <a:ea typeface="Times New Roman" panose="02020603050405020304" pitchFamily="18" charset="0"/>
              </a:rPr>
              <a:t>(3) </a:t>
            </a:r>
            <a:r>
              <a:rPr lang="en-US" sz="1600" dirty="0" err="1">
                <a:solidFill>
                  <a:srgbClr val="222222"/>
                </a:solidFill>
                <a:latin typeface="Arial" panose="020B0604020202020204" pitchFamily="34" charset="0"/>
                <a:ea typeface="Times New Roman" panose="02020603050405020304" pitchFamily="18" charset="0"/>
              </a:rPr>
              <a:t>Basu</a:t>
            </a:r>
            <a:r>
              <a:rPr lang="en-US" sz="1600" dirty="0">
                <a:solidFill>
                  <a:srgbClr val="222222"/>
                </a:solidFill>
                <a:latin typeface="Arial" panose="020B0604020202020204" pitchFamily="34" charset="0"/>
                <a:ea typeface="Times New Roman" panose="02020603050405020304" pitchFamily="18" charset="0"/>
              </a:rPr>
              <a:t> D, </a:t>
            </a:r>
            <a:r>
              <a:rPr lang="en-US" sz="1600" dirty="0" err="1">
                <a:solidFill>
                  <a:srgbClr val="222222"/>
                </a:solidFill>
                <a:latin typeface="Arial" panose="020B0604020202020204" pitchFamily="34" charset="0"/>
                <a:ea typeface="Times New Roman" panose="02020603050405020304" pitchFamily="18" charset="0"/>
              </a:rPr>
              <a:t>Maitra</a:t>
            </a:r>
            <a:r>
              <a:rPr lang="en-US" sz="1600" dirty="0">
                <a:solidFill>
                  <a:srgbClr val="222222"/>
                </a:solidFill>
                <a:latin typeface="Arial" panose="020B0604020202020204" pitchFamily="34" charset="0"/>
                <a:ea typeface="Times New Roman" panose="02020603050405020304" pitchFamily="18" charset="0"/>
              </a:rPr>
              <a:t> S.R (2006) studied the effect of traffic volume and its composition on Passenger Car Equivalency (PCE). Taking the stream speed as Measure of Equivalence (MOE), a methodology is demonstrated for the estimation of PCE. The reduction in stream speed caused by marginal increment in traffic volume by a vehicle type is compared with that of caused by an old technology car, which is taken as the reference vehicle for the estimation of PCE. The </a:t>
            </a:r>
            <a:r>
              <a:rPr lang="en-US" sz="1600" dirty="0" err="1">
                <a:solidFill>
                  <a:srgbClr val="222222"/>
                </a:solidFill>
                <a:latin typeface="Arial" panose="020B0604020202020204" pitchFamily="34" charset="0"/>
                <a:ea typeface="Times New Roman" panose="02020603050405020304" pitchFamily="18" charset="0"/>
              </a:rPr>
              <a:t>st</a:t>
            </a:r>
            <a:r>
              <a:rPr lang="en-US" sz="1600" dirty="0">
                <a:solidFill>
                  <a:srgbClr val="222222"/>
                </a:solidFill>
                <a:latin typeface="Arial" panose="020B0604020202020204" pitchFamily="34" charset="0"/>
                <a:ea typeface="Times New Roman" panose="02020603050405020304" pitchFamily="18" charset="0"/>
              </a:rPr>
              <a:t> reveals that PCE is affected by traffic volume and its composition. For all vehicle types, PCE values are found to increase with an increase in traffic volume.</a:t>
            </a:r>
            <a:endParaRPr lang="en-US" sz="1600" dirty="0">
              <a:latin typeface="Times New Roman" panose="02020603050405020304" pitchFamily="18" charset="0"/>
              <a:ea typeface="Times New Roman" panose="02020603050405020304" pitchFamily="18" charset="0"/>
            </a:endParaRPr>
          </a:p>
          <a:p>
            <a:endParaRPr lang="en-US" sz="16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2917246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2"/>
          <p:cNvSpPr/>
          <p:nvPr/>
        </p:nvSpPr>
        <p:spPr>
          <a:xfrm>
            <a:off x="740536" y="3282114"/>
            <a:ext cx="1725769"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Times New Roman" panose="02020603050405020304" pitchFamily="18" charset="0"/>
                <a:cs typeface="Times New Roman" panose="02020603050405020304" pitchFamily="18" charset="0"/>
              </a:rPr>
              <a:t>Traffic volume study</a:t>
            </a:r>
          </a:p>
        </p:txBody>
      </p:sp>
      <p:sp>
        <p:nvSpPr>
          <p:cNvPr id="29" name="Line Callout 1 28"/>
          <p:cNvSpPr/>
          <p:nvPr/>
        </p:nvSpPr>
        <p:spPr>
          <a:xfrm>
            <a:off x="3123127" y="1657686"/>
            <a:ext cx="1983346" cy="1565685"/>
          </a:xfrm>
          <a:prstGeom prst="borderCallout1">
            <a:avLst>
              <a:gd name="adj1" fmla="val 50706"/>
              <a:gd name="adj2" fmla="val 366"/>
              <a:gd name="adj3" fmla="val 105919"/>
              <a:gd name="adj4" fmla="val -3313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Automatic counting method</a:t>
            </a:r>
          </a:p>
        </p:txBody>
      </p:sp>
      <p:sp>
        <p:nvSpPr>
          <p:cNvPr id="33" name="Rounded Rectangle 32"/>
          <p:cNvSpPr/>
          <p:nvPr/>
        </p:nvSpPr>
        <p:spPr>
          <a:xfrm>
            <a:off x="3277674" y="4249946"/>
            <a:ext cx="1725769" cy="137160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Manual Counting method</a:t>
            </a:r>
          </a:p>
        </p:txBody>
      </p:sp>
      <p:cxnSp>
        <p:nvCxnSpPr>
          <p:cNvPr id="35" name="Straight Connector 34"/>
          <p:cNvCxnSpPr>
            <a:stCxn id="29" idx="0"/>
          </p:cNvCxnSpPr>
          <p:nvPr/>
        </p:nvCxnSpPr>
        <p:spPr>
          <a:xfrm flipV="1">
            <a:off x="5106473" y="1622738"/>
            <a:ext cx="1017431" cy="817791"/>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29" idx="0"/>
            <a:endCxn id="43" idx="1"/>
          </p:cNvCxnSpPr>
          <p:nvPr/>
        </p:nvCxnSpPr>
        <p:spPr>
          <a:xfrm>
            <a:off x="5106473" y="2440529"/>
            <a:ext cx="1036748" cy="568686"/>
          </a:xfrm>
          <a:prstGeom prst="line">
            <a:avLst/>
          </a:prstGeom>
        </p:spPr>
        <p:style>
          <a:lnRef idx="1">
            <a:schemeClr val="accent1"/>
          </a:lnRef>
          <a:fillRef idx="0">
            <a:schemeClr val="accent1"/>
          </a:fillRef>
          <a:effectRef idx="0">
            <a:schemeClr val="accent1"/>
          </a:effectRef>
          <a:fontRef idx="minor">
            <a:schemeClr val="tx1"/>
          </a:fontRef>
        </p:style>
      </p:cxnSp>
      <p:sp>
        <p:nvSpPr>
          <p:cNvPr id="42" name="Rectangle 41"/>
          <p:cNvSpPr/>
          <p:nvPr/>
        </p:nvSpPr>
        <p:spPr>
          <a:xfrm>
            <a:off x="6141521" y="1155442"/>
            <a:ext cx="179660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Contact system based</a:t>
            </a:r>
          </a:p>
        </p:txBody>
      </p:sp>
      <p:sp>
        <p:nvSpPr>
          <p:cNvPr id="43" name="Rectangle 42"/>
          <p:cNvSpPr/>
          <p:nvPr/>
        </p:nvSpPr>
        <p:spPr>
          <a:xfrm>
            <a:off x="6143221" y="2552015"/>
            <a:ext cx="1983346"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Contact less system based</a:t>
            </a:r>
          </a:p>
        </p:txBody>
      </p:sp>
      <p:sp>
        <p:nvSpPr>
          <p:cNvPr id="2" name="TextBox 1"/>
          <p:cNvSpPr txBox="1"/>
          <p:nvPr/>
        </p:nvSpPr>
        <p:spPr>
          <a:xfrm>
            <a:off x="1020932" y="386366"/>
            <a:ext cx="9987379" cy="584775"/>
          </a:xfrm>
          <a:prstGeom prst="rect">
            <a:avLst/>
          </a:prstGeom>
          <a:noFill/>
        </p:spPr>
        <p:txBody>
          <a:bodyPr wrap="square" rtlCol="0">
            <a:spAutoFit/>
          </a:bodyPr>
          <a:lstStyle/>
          <a:p>
            <a:pPr algn="ctr"/>
            <a:r>
              <a:rPr lang="en-US" sz="3200" b="1" dirty="0">
                <a:latin typeface="Times New Roman" panose="02020603050405020304" pitchFamily="18" charset="0"/>
                <a:cs typeface="Times New Roman" panose="02020603050405020304" pitchFamily="18" charset="0"/>
              </a:rPr>
              <a:t>Methodology:</a:t>
            </a:r>
          </a:p>
        </p:txBody>
      </p:sp>
      <p:cxnSp>
        <p:nvCxnSpPr>
          <p:cNvPr id="7" name="Straight Connector 6"/>
          <p:cNvCxnSpPr>
            <a:endCxn id="14" idx="1"/>
          </p:cNvCxnSpPr>
          <p:nvPr/>
        </p:nvCxnSpPr>
        <p:spPr>
          <a:xfrm flipV="1">
            <a:off x="5106473" y="4380815"/>
            <a:ext cx="1036748" cy="730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a:endCxn id="15" idx="1"/>
          </p:cNvCxnSpPr>
          <p:nvPr/>
        </p:nvCxnSpPr>
        <p:spPr>
          <a:xfrm>
            <a:off x="5087155" y="5110914"/>
            <a:ext cx="1056066" cy="641501"/>
          </a:xfrm>
          <a:prstGeom prst="line">
            <a:avLst/>
          </a:prstGeom>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6143221" y="3923615"/>
            <a:ext cx="190607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Direct Method</a:t>
            </a:r>
          </a:p>
        </p:txBody>
      </p:sp>
      <p:sp>
        <p:nvSpPr>
          <p:cNvPr id="15" name="Rectangle 14"/>
          <p:cNvSpPr/>
          <p:nvPr/>
        </p:nvSpPr>
        <p:spPr>
          <a:xfrm>
            <a:off x="6143221" y="5295215"/>
            <a:ext cx="1931831"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Indirect Method</a:t>
            </a:r>
          </a:p>
        </p:txBody>
      </p:sp>
      <p:cxnSp>
        <p:nvCxnSpPr>
          <p:cNvPr id="16" name="Straight Connector 15"/>
          <p:cNvCxnSpPr>
            <a:endCxn id="33" idx="1"/>
          </p:cNvCxnSpPr>
          <p:nvPr/>
        </p:nvCxnSpPr>
        <p:spPr>
          <a:xfrm>
            <a:off x="2382593" y="4143352"/>
            <a:ext cx="895081" cy="79239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3267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254616"/>
          </a:xfrm>
        </p:spPr>
        <p:txBody>
          <a:bodyPr>
            <a:normAutofit/>
          </a:bodyPr>
          <a:lstStyle/>
          <a:p>
            <a:r>
              <a:rPr lang="en-US" sz="2400" dirty="0">
                <a:latin typeface="Times New Roman" panose="02020603050405020304" pitchFamily="18" charset="0"/>
                <a:cs typeface="Times New Roman" panose="02020603050405020304" pitchFamily="18" charset="0"/>
              </a:rPr>
              <a:t>Automatic counting method:</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in this method, vehicles are counted automatically without any human involvement.</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There are two techniques of automatic counting:</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contact system based : it is based on pneumatic,mechanical,magnetic or piezo-electric method.</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Contact less system: it is based on electrical/optical, ultrasound/infrared radar,microwave,CCTV/video image. </a:t>
            </a:r>
          </a:p>
        </p:txBody>
      </p:sp>
      <p:sp>
        <p:nvSpPr>
          <p:cNvPr id="3" name="Rectangle 2"/>
          <p:cNvSpPr/>
          <p:nvPr/>
        </p:nvSpPr>
        <p:spPr>
          <a:xfrm>
            <a:off x="4089960" y="365125"/>
            <a:ext cx="2929007" cy="646331"/>
          </a:xfrm>
          <a:prstGeom prst="rect">
            <a:avLst/>
          </a:prstGeom>
        </p:spPr>
        <p:txBody>
          <a:bodyPr wrap="none">
            <a:spAutoFit/>
          </a:bodyPr>
          <a:lstStyle/>
          <a:p>
            <a:pPr algn="ctr"/>
            <a:r>
              <a:rPr lang="en-US" sz="3600" b="1" dirty="0">
                <a:latin typeface="Times New Roman" panose="02020603050405020304" pitchFamily="18" charset="0"/>
                <a:cs typeface="Times New Roman" panose="02020603050405020304" pitchFamily="18" charset="0"/>
              </a:rPr>
              <a:t>Methodology:</a:t>
            </a:r>
          </a:p>
        </p:txBody>
      </p:sp>
    </p:spTree>
    <p:extLst>
      <p:ext uri="{BB962C8B-B14F-4D97-AF65-F5344CB8AC3E}">
        <p14:creationId xmlns:p14="http://schemas.microsoft.com/office/powerpoint/2010/main" val="3781835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5422" y="750249"/>
            <a:ext cx="10262585" cy="5979024"/>
          </a:xfrm>
          <a:prstGeom prst="rect">
            <a:avLst/>
          </a:prstGeom>
        </p:spPr>
      </p:pic>
      <p:sp>
        <p:nvSpPr>
          <p:cNvPr id="4" name="Rectangle 3"/>
          <p:cNvSpPr/>
          <p:nvPr/>
        </p:nvSpPr>
        <p:spPr>
          <a:xfrm>
            <a:off x="4365169" y="103918"/>
            <a:ext cx="2929007" cy="646331"/>
          </a:xfrm>
          <a:prstGeom prst="rect">
            <a:avLst/>
          </a:prstGeom>
        </p:spPr>
        <p:txBody>
          <a:bodyPr wrap="none">
            <a:spAutoFit/>
          </a:bodyPr>
          <a:lstStyle/>
          <a:p>
            <a:pPr algn="ctr"/>
            <a:r>
              <a:rPr lang="en-US" sz="3600" b="1" dirty="0">
                <a:latin typeface="Times New Roman" panose="02020603050405020304" pitchFamily="18" charset="0"/>
                <a:cs typeface="Times New Roman" panose="02020603050405020304" pitchFamily="18" charset="0"/>
              </a:rPr>
              <a:t>Methodology:</a:t>
            </a:r>
          </a:p>
        </p:txBody>
      </p:sp>
    </p:spTree>
    <p:extLst>
      <p:ext uri="{BB962C8B-B14F-4D97-AF65-F5344CB8AC3E}">
        <p14:creationId xmlns:p14="http://schemas.microsoft.com/office/powerpoint/2010/main" val="17837533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9145" y="705475"/>
            <a:ext cx="9256156" cy="6036624"/>
          </a:xfrm>
          <a:prstGeom prst="rect">
            <a:avLst/>
          </a:prstGeom>
        </p:spPr>
      </p:pic>
      <p:sp>
        <p:nvSpPr>
          <p:cNvPr id="4" name="Rectangle 3"/>
          <p:cNvSpPr/>
          <p:nvPr/>
        </p:nvSpPr>
        <p:spPr>
          <a:xfrm>
            <a:off x="4418432" y="59144"/>
            <a:ext cx="2929007" cy="646331"/>
          </a:xfrm>
          <a:prstGeom prst="rect">
            <a:avLst/>
          </a:prstGeom>
        </p:spPr>
        <p:txBody>
          <a:bodyPr wrap="none">
            <a:spAutoFit/>
          </a:bodyPr>
          <a:lstStyle/>
          <a:p>
            <a:pPr algn="ctr"/>
            <a:r>
              <a:rPr lang="en-US" sz="3600" b="1" dirty="0">
                <a:latin typeface="Times New Roman" panose="02020603050405020304" pitchFamily="18" charset="0"/>
                <a:cs typeface="Times New Roman" panose="02020603050405020304" pitchFamily="18" charset="0"/>
              </a:rPr>
              <a:t>Methodology:</a:t>
            </a:r>
          </a:p>
        </p:txBody>
      </p:sp>
    </p:spTree>
    <p:extLst>
      <p:ext uri="{BB962C8B-B14F-4D97-AF65-F5344CB8AC3E}">
        <p14:creationId xmlns:p14="http://schemas.microsoft.com/office/powerpoint/2010/main" val="716222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2728</TotalTime>
  <Words>1513</Words>
  <Application>Microsoft Office PowerPoint</Application>
  <PresentationFormat>Widescreen</PresentationFormat>
  <Paragraphs>389</Paragraphs>
  <Slides>32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Arial</vt:lpstr>
      <vt:lpstr>Calibri</vt:lpstr>
      <vt:lpstr>Calibri Light</vt:lpstr>
      <vt:lpstr>Cambria</vt:lpstr>
      <vt:lpstr>Cambria Math</vt:lpstr>
      <vt:lpstr>Times New Roman</vt:lpstr>
      <vt:lpstr>Wingdings</vt:lpstr>
      <vt:lpstr>Office Theme</vt:lpstr>
      <vt:lpstr>PowerPoint Presentation</vt:lpstr>
      <vt:lpstr>PowerPoint Presentation</vt:lpstr>
      <vt:lpstr>PowerPoint Presentation</vt:lpstr>
      <vt:lpstr>PowerPoint Presentation</vt:lpstr>
      <vt:lpstr>Literature Review</vt:lpstr>
      <vt:lpstr>PowerPoint Presentation</vt:lpstr>
      <vt:lpstr>Automatic counting method: in this method, vehicles are counted automatically without any human involvement. There are two techniques of automatic counting:  contact system based : it is based on pneumatic,mechanical,magnetic or piezo-electric method.  Contact less system: it is based on electrical/optical, ultrasound/infrared radar,microwave,CCTV/video image. </vt:lpstr>
      <vt:lpstr>PowerPoint Presentation</vt:lpstr>
      <vt:lpstr>PowerPoint Presentation</vt:lpstr>
      <vt:lpstr>PowerPoint Presentation</vt:lpstr>
      <vt:lpstr>PowerPoint Presentation</vt:lpstr>
      <vt:lpstr>  Manual counting method:  There are two types of manual counting : 1.Direct method. 2.Indirect method.  1.Direct method: Data is counted by using hand tally manual counter. Data is recorded by five dash system.  2.Indirect method: in this method ,data is collected using video camera, video is captured for long time and data is collected later.   </vt:lpstr>
      <vt:lpstr>PowerPoint Presentation</vt:lpstr>
      <vt:lpstr>PowerPoint Presentation</vt:lpstr>
      <vt:lpstr> </vt:lpstr>
      <vt:lpstr>Data collection histories: * Site &amp; Location: ECB to KALSI  *Observation: One directional classified  vehicle count.   *Date: 29-.11-2024 TO 03-12-24  * Time: 10.45am – 11.0AM  *Duration: (15) min.  *weather condition: hot and humid day *Equipment's: stop watch, pencil, eraser, tally sheet(field data sheet),clip board.</vt:lpstr>
      <vt:lpstr>Procedure of work: Counting Date: Counting from November 29, 2024, To December 3, 2024.  Counting Period:(15) min  Time schedule: Starting at 10:45 am and ending at 8:00 pm  Vehicle Types: Bus, Truck, Private Car and CNG and others  Method: Manual Method  Equipment’s : Data Sheet, Stop Watch, Calculator.  Survey Location: ECB Chatter to Kalshi Dhaka Highway intersect.</vt:lpstr>
      <vt:lpstr>PowerPoint Presentation</vt:lpstr>
      <vt:lpstr> </vt:lpstr>
      <vt:lpstr>workdays traffic volume chart.</vt:lpstr>
      <vt:lpstr>Workdays traffic volume percentage.</vt:lpstr>
      <vt:lpstr>Off days traffic volume variation.(av.) (Friday-Saturday)</vt:lpstr>
      <vt:lpstr>Off-days traffic volume percentage. </vt:lpstr>
      <vt:lpstr>PCU Value work days.</vt:lpstr>
      <vt:lpstr>                                                                                                            Calculation:  Hourly, Daily and monthly Expansion Factor        Hourly = 22.05        Daly =7.012        Monthly = 1.756 For duration rate service  Duration Time=15 min. 60 min = 2972x60/15=11888 vph 1. Daily volume =11888 X 22.05=262130 vpd  2.Weekly Volume =262130x 7.012=1838058 vpw  3. ADT =262579 vpd  4. AADT = ADT X MEF             =262679 X 1.756 vpd =461090 Vehicle.   </vt:lpstr>
      <vt:lpstr>WORK DAYS PCU CHART.</vt:lpstr>
      <vt:lpstr> </vt:lpstr>
      <vt:lpstr>PowerPoint Presentation</vt:lpstr>
      <vt:lpstr>Limitations and recommendation:</vt:lpstr>
      <vt:lpstr>Scope for future study:</vt:lpstr>
      <vt:lpstr>References:</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Ripon Chandra Das</dc:creator>
  <cp:lastModifiedBy>User</cp:lastModifiedBy>
  <cp:revision>260</cp:revision>
  <dcterms:created xsi:type="dcterms:W3CDTF">2021-02-18T07:30:58Z</dcterms:created>
  <dcterms:modified xsi:type="dcterms:W3CDTF">2025-01-18T03:55:02Z</dcterms:modified>
</cp:coreProperties>
</file>