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6" r:id="rId14"/>
    <p:sldId id="269" r:id="rId15"/>
    <p:sldId id="270" r:id="rId16"/>
    <p:sldId id="271" r:id="rId17"/>
    <p:sldId id="281" r:id="rId18"/>
    <p:sldId id="282" r:id="rId19"/>
    <p:sldId id="283" r:id="rId20"/>
    <p:sldId id="284" r:id="rId21"/>
    <p:sldId id="275" r:id="rId22"/>
    <p:sldId id="285" r:id="rId23"/>
    <p:sldId id="287" r:id="rId24"/>
    <p:sldId id="286" r:id="rId25"/>
    <p:sldId id="276" r:id="rId26"/>
    <p:sldId id="277" r:id="rId27"/>
    <p:sldId id="278" r:id="rId28"/>
    <p:sldId id="279" r:id="rId29"/>
    <p:sldId id="28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s>
</file>

<file path=ppt/charts/_rels/chart1.xml.rels><?xml version="1.0" encoding="UTF-8" standalone="yes"?>
<Relationships xmlns="http://schemas.openxmlformats.org/package/2006/relationships"><Relationship Id="rId2" Type="http://schemas.microsoft.com/office/2011/relationships/chartColorStyle" Target="colors1.xml" /><Relationship Id="rId1" Type="http://schemas.microsoft.com/office/2011/relationships/chartStyle" Target="style1.xml" /></Relationships>
</file>

<file path=ppt/charts/_rels/chart2.xml.rels><?xml version="1.0" encoding="UTF-8" standalone="yes"?>
<Relationships xmlns="http://schemas.openxmlformats.org/package/2006/relationships"><Relationship Id="rId2" Type="http://schemas.microsoft.com/office/2011/relationships/chartColorStyle" Target="colors2.xml" /><Relationship Id="rId1" Type="http://schemas.microsoft.com/office/2011/relationships/chartStyle" Target="style2.xml" /></Relationships>
</file>

<file path=ppt/charts/_rels/chart3.xml.rels><?xml version="1.0" encoding="UTF-8" standalone="yes"?>
<Relationships xmlns="http://schemas.openxmlformats.org/package/2006/relationships"><Relationship Id="rId2" Type="http://schemas.microsoft.com/office/2011/relationships/chartColorStyle" Target="colors3.xml" /><Relationship Id="rId1" Type="http://schemas.microsoft.com/office/2011/relationships/chartStyle" Target="style3.xml" /></Relationships>
</file>

<file path=ppt/charts/_rels/chart4.xml.rels><?xml version="1.0" encoding="UTF-8" standalone="yes"?>
<Relationships xmlns="http://schemas.openxmlformats.org/package/2006/relationships"><Relationship Id="rId2" Type="http://schemas.microsoft.com/office/2011/relationships/chartColorStyle" Target="colors4.xml" /><Relationship Id="rId1" Type="http://schemas.microsoft.com/office/2011/relationships/chartStyle" Target="style4.xm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Day 1 Fridge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'[Engrej-1.xlsx]Sheet1'!$A$6</c:f>
              <c:strCache>
                <c:ptCount val="1"/>
                <c:pt idx="0">
                  <c:v>250ML</c:v>
                </c:pt>
              </c:strCache>
            </c:strRef>
          </c:tx>
          <c:spPr>
            <a:ln w="28575" cap="rnd">
              <a:solidFill>
                <a:schemeClr val="accent1"/>
              </a:solidFill>
              <a:round/>
            </a:ln>
            <a:effectLst/>
          </c:spPr>
          <c:marker>
            <c:symbol val="none"/>
          </c:marker>
          <c:cat>
            <c:numRef>
              <c:f>'[Engrej-1.xlsx]Sheet1'!$B$5:$K$5</c:f>
              <c:numCache>
                <c:formatCode>h:mm;@</c:formatCode>
                <c:ptCount val="10"/>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0.2638888888888889</c:v>
                </c:pt>
                <c:pt idx="9">
                  <c:v>0.27083333333333331</c:v>
                </c:pt>
              </c:numCache>
            </c:numRef>
          </c:cat>
          <c:val>
            <c:numRef>
              <c:f>'[Engrej-1.xlsx]Sheet1'!$B$6:$K$6</c:f>
              <c:numCache>
                <c:formatCode>General</c:formatCode>
                <c:ptCount val="10"/>
                <c:pt idx="0">
                  <c:v>28.5</c:v>
                </c:pt>
                <c:pt idx="1">
                  <c:v>25.3</c:v>
                </c:pt>
                <c:pt idx="2">
                  <c:v>24.1</c:v>
                </c:pt>
                <c:pt idx="3">
                  <c:v>23.2</c:v>
                </c:pt>
                <c:pt idx="4">
                  <c:v>22.9</c:v>
                </c:pt>
                <c:pt idx="5">
                  <c:v>22.6</c:v>
                </c:pt>
                <c:pt idx="6">
                  <c:v>22.4</c:v>
                </c:pt>
                <c:pt idx="7">
                  <c:v>22.2</c:v>
                </c:pt>
                <c:pt idx="8">
                  <c:v>21.3</c:v>
                </c:pt>
                <c:pt idx="9">
                  <c:v>21.2</c:v>
                </c:pt>
              </c:numCache>
            </c:numRef>
          </c:val>
          <c:smooth val="0"/>
          <c:extLst>
            <c:ext xmlns:c16="http://schemas.microsoft.com/office/drawing/2014/chart" uri="{C3380CC4-5D6E-409C-BE32-E72D297353CC}">
              <c16:uniqueId val="{00000000-FDE5-1240-B0FC-FFEE051C26EB}"/>
            </c:ext>
          </c:extLst>
        </c:ser>
        <c:ser>
          <c:idx val="1"/>
          <c:order val="1"/>
          <c:tx>
            <c:strRef>
              <c:f>'[Engrej-1.xlsx]Sheet1'!$A$7</c:f>
              <c:strCache>
                <c:ptCount val="1"/>
                <c:pt idx="0">
                  <c:v>500ML</c:v>
                </c:pt>
              </c:strCache>
            </c:strRef>
          </c:tx>
          <c:spPr>
            <a:ln w="28575" cap="rnd">
              <a:solidFill>
                <a:schemeClr val="accent2"/>
              </a:solidFill>
              <a:round/>
            </a:ln>
            <a:effectLst/>
          </c:spPr>
          <c:marker>
            <c:symbol val="none"/>
          </c:marker>
          <c:cat>
            <c:numRef>
              <c:f>'[Engrej-1.xlsx]Sheet1'!$B$5:$K$5</c:f>
              <c:numCache>
                <c:formatCode>h:mm;@</c:formatCode>
                <c:ptCount val="10"/>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0.2638888888888889</c:v>
                </c:pt>
                <c:pt idx="9">
                  <c:v>0.27083333333333331</c:v>
                </c:pt>
              </c:numCache>
            </c:numRef>
          </c:cat>
          <c:val>
            <c:numRef>
              <c:f>'[Engrej-1.xlsx]Sheet1'!$B$7:$K$7</c:f>
              <c:numCache>
                <c:formatCode>General</c:formatCode>
                <c:ptCount val="10"/>
                <c:pt idx="0">
                  <c:v>28.5</c:v>
                </c:pt>
                <c:pt idx="1">
                  <c:v>25.3</c:v>
                </c:pt>
                <c:pt idx="2">
                  <c:v>24.4</c:v>
                </c:pt>
                <c:pt idx="3">
                  <c:v>23.7</c:v>
                </c:pt>
                <c:pt idx="4">
                  <c:v>23.6</c:v>
                </c:pt>
                <c:pt idx="5">
                  <c:v>23.3</c:v>
                </c:pt>
                <c:pt idx="6">
                  <c:v>23.2</c:v>
                </c:pt>
                <c:pt idx="7">
                  <c:v>23</c:v>
                </c:pt>
                <c:pt idx="8">
                  <c:v>22.1</c:v>
                </c:pt>
                <c:pt idx="9">
                  <c:v>22</c:v>
                </c:pt>
              </c:numCache>
            </c:numRef>
          </c:val>
          <c:smooth val="0"/>
          <c:extLst>
            <c:ext xmlns:c16="http://schemas.microsoft.com/office/drawing/2014/chart" uri="{C3380CC4-5D6E-409C-BE32-E72D297353CC}">
              <c16:uniqueId val="{00000001-FDE5-1240-B0FC-FFEE051C26EB}"/>
            </c:ext>
          </c:extLst>
        </c:ser>
        <c:ser>
          <c:idx val="2"/>
          <c:order val="2"/>
          <c:tx>
            <c:strRef>
              <c:f>'[Engrej-1.xlsx]Sheet1'!$A$8</c:f>
              <c:strCache>
                <c:ptCount val="1"/>
                <c:pt idx="0">
                  <c:v>1L</c:v>
                </c:pt>
              </c:strCache>
            </c:strRef>
          </c:tx>
          <c:spPr>
            <a:ln w="28575" cap="rnd">
              <a:solidFill>
                <a:schemeClr val="accent3"/>
              </a:solidFill>
              <a:round/>
            </a:ln>
            <a:effectLst/>
          </c:spPr>
          <c:marker>
            <c:symbol val="none"/>
          </c:marker>
          <c:cat>
            <c:numRef>
              <c:f>'[Engrej-1.xlsx]Sheet1'!$B$5:$K$5</c:f>
              <c:numCache>
                <c:formatCode>h:mm;@</c:formatCode>
                <c:ptCount val="10"/>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0.2638888888888889</c:v>
                </c:pt>
                <c:pt idx="9">
                  <c:v>0.27083333333333331</c:v>
                </c:pt>
              </c:numCache>
            </c:numRef>
          </c:cat>
          <c:val>
            <c:numRef>
              <c:f>'[Engrej-1.xlsx]Sheet1'!$B$8:$K$8</c:f>
              <c:numCache>
                <c:formatCode>General</c:formatCode>
                <c:ptCount val="10"/>
                <c:pt idx="0">
                  <c:v>28.5</c:v>
                </c:pt>
                <c:pt idx="1">
                  <c:v>25.3</c:v>
                </c:pt>
                <c:pt idx="2">
                  <c:v>25.1</c:v>
                </c:pt>
                <c:pt idx="3">
                  <c:v>25</c:v>
                </c:pt>
                <c:pt idx="4">
                  <c:v>24.8</c:v>
                </c:pt>
                <c:pt idx="5">
                  <c:v>24.1</c:v>
                </c:pt>
                <c:pt idx="6">
                  <c:v>24</c:v>
                </c:pt>
                <c:pt idx="7">
                  <c:v>23.8</c:v>
                </c:pt>
                <c:pt idx="8">
                  <c:v>23.3</c:v>
                </c:pt>
                <c:pt idx="9">
                  <c:v>23.2</c:v>
                </c:pt>
              </c:numCache>
            </c:numRef>
          </c:val>
          <c:smooth val="0"/>
          <c:extLst>
            <c:ext xmlns:c16="http://schemas.microsoft.com/office/drawing/2014/chart" uri="{C3380CC4-5D6E-409C-BE32-E72D297353CC}">
              <c16:uniqueId val="{00000002-FDE5-1240-B0FC-FFEE051C26EB}"/>
            </c:ext>
          </c:extLst>
        </c:ser>
        <c:ser>
          <c:idx val="3"/>
          <c:order val="3"/>
          <c:tx>
            <c:strRef>
              <c:f>'[Engrej-1.xlsx]Sheet1'!$A$9</c:f>
              <c:strCache>
                <c:ptCount val="1"/>
                <c:pt idx="0">
                  <c:v>2L</c:v>
                </c:pt>
              </c:strCache>
            </c:strRef>
          </c:tx>
          <c:spPr>
            <a:ln w="28575" cap="rnd">
              <a:solidFill>
                <a:schemeClr val="accent4"/>
              </a:solidFill>
              <a:round/>
            </a:ln>
            <a:effectLst/>
          </c:spPr>
          <c:marker>
            <c:symbol val="none"/>
          </c:marker>
          <c:cat>
            <c:numRef>
              <c:f>'[Engrej-1.xlsx]Sheet1'!$B$5:$K$5</c:f>
              <c:numCache>
                <c:formatCode>h:mm;@</c:formatCode>
                <c:ptCount val="10"/>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0.2638888888888889</c:v>
                </c:pt>
                <c:pt idx="9">
                  <c:v>0.27083333333333331</c:v>
                </c:pt>
              </c:numCache>
            </c:numRef>
          </c:cat>
          <c:val>
            <c:numRef>
              <c:f>'[Engrej-1.xlsx]Sheet1'!$B$9:$K$9</c:f>
              <c:numCache>
                <c:formatCode>General</c:formatCode>
                <c:ptCount val="10"/>
                <c:pt idx="0">
                  <c:v>28.5</c:v>
                </c:pt>
                <c:pt idx="1">
                  <c:v>25.3</c:v>
                </c:pt>
                <c:pt idx="2">
                  <c:v>24.4</c:v>
                </c:pt>
                <c:pt idx="3">
                  <c:v>23.5</c:v>
                </c:pt>
                <c:pt idx="4">
                  <c:v>22.1</c:v>
                </c:pt>
                <c:pt idx="5">
                  <c:v>21.6</c:v>
                </c:pt>
                <c:pt idx="6">
                  <c:v>20.9</c:v>
                </c:pt>
                <c:pt idx="7">
                  <c:v>20.7</c:v>
                </c:pt>
                <c:pt idx="8">
                  <c:v>20.5</c:v>
                </c:pt>
                <c:pt idx="9">
                  <c:v>20.100000000000001</c:v>
                </c:pt>
              </c:numCache>
            </c:numRef>
          </c:val>
          <c:smooth val="0"/>
          <c:extLst>
            <c:ext xmlns:c16="http://schemas.microsoft.com/office/drawing/2014/chart" uri="{C3380CC4-5D6E-409C-BE32-E72D297353CC}">
              <c16:uniqueId val="{00000003-FDE5-1240-B0FC-FFEE051C26EB}"/>
            </c:ext>
          </c:extLst>
        </c:ser>
        <c:dLbls>
          <c:showLegendKey val="0"/>
          <c:showVal val="0"/>
          <c:showCatName val="0"/>
          <c:showSerName val="0"/>
          <c:showPercent val="0"/>
          <c:showBubbleSize val="0"/>
        </c:dLbls>
        <c:smooth val="0"/>
        <c:axId val="385023551"/>
        <c:axId val="385520959"/>
      </c:lineChart>
      <c:catAx>
        <c:axId val="385023551"/>
        <c:scaling>
          <c:orientation val="minMax"/>
        </c:scaling>
        <c:delete val="0"/>
        <c:axPos val="b"/>
        <c:numFmt formatCode="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5520959"/>
        <c:crosses val="autoZero"/>
        <c:auto val="1"/>
        <c:lblAlgn val="ctr"/>
        <c:lblOffset val="100"/>
        <c:noMultiLvlLbl val="0"/>
      </c:catAx>
      <c:valAx>
        <c:axId val="3855209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5023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Day 2 Fridge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'[Engrej-1.xlsx]Sheet1'!$A$27</c:f>
              <c:strCache>
                <c:ptCount val="1"/>
                <c:pt idx="0">
                  <c:v>250ML</c:v>
                </c:pt>
              </c:strCache>
            </c:strRef>
          </c:tx>
          <c:spPr>
            <a:ln w="28575" cap="rnd">
              <a:solidFill>
                <a:schemeClr val="accent1"/>
              </a:solidFill>
              <a:round/>
            </a:ln>
            <a:effectLst/>
          </c:spPr>
          <c:marker>
            <c:symbol val="none"/>
          </c:marker>
          <c:cat>
            <c:numRef>
              <c:f>'[Engrej-1.xlsx]Sheet1'!$B$26:$I$26</c:f>
              <c:numCache>
                <c:formatCode>h:mm</c:formatCode>
                <c:ptCount val="8"/>
                <c:pt idx="0">
                  <c:v>0.19444444444444445</c:v>
                </c:pt>
                <c:pt idx="1">
                  <c:v>0.2013888888888889</c:v>
                </c:pt>
                <c:pt idx="2">
                  <c:v>0.20833333333333334</c:v>
                </c:pt>
                <c:pt idx="3">
                  <c:v>0.21527777777777779</c:v>
                </c:pt>
                <c:pt idx="4">
                  <c:v>0.22222222222222221</c:v>
                </c:pt>
                <c:pt idx="5">
                  <c:v>0.22916666666666666</c:v>
                </c:pt>
                <c:pt idx="6">
                  <c:v>0.2361111111111111</c:v>
                </c:pt>
                <c:pt idx="7">
                  <c:v>0.24305555555555555</c:v>
                </c:pt>
              </c:numCache>
            </c:numRef>
          </c:cat>
          <c:val>
            <c:numRef>
              <c:f>'[Engrej-1.xlsx]Sheet1'!$B$27:$I$27</c:f>
              <c:numCache>
                <c:formatCode>General</c:formatCode>
                <c:ptCount val="8"/>
                <c:pt idx="0">
                  <c:v>22.2</c:v>
                </c:pt>
                <c:pt idx="1">
                  <c:v>21.9</c:v>
                </c:pt>
                <c:pt idx="2">
                  <c:v>21.3</c:v>
                </c:pt>
                <c:pt idx="3">
                  <c:v>20.6</c:v>
                </c:pt>
                <c:pt idx="4">
                  <c:v>20.2</c:v>
                </c:pt>
                <c:pt idx="5">
                  <c:v>19.600000000000001</c:v>
                </c:pt>
                <c:pt idx="6">
                  <c:v>19</c:v>
                </c:pt>
                <c:pt idx="7">
                  <c:v>18.5</c:v>
                </c:pt>
              </c:numCache>
            </c:numRef>
          </c:val>
          <c:smooth val="0"/>
          <c:extLst>
            <c:ext xmlns:c16="http://schemas.microsoft.com/office/drawing/2014/chart" uri="{C3380CC4-5D6E-409C-BE32-E72D297353CC}">
              <c16:uniqueId val="{00000000-8140-AE49-A246-5991F2D8E98B}"/>
            </c:ext>
          </c:extLst>
        </c:ser>
        <c:ser>
          <c:idx val="1"/>
          <c:order val="1"/>
          <c:tx>
            <c:strRef>
              <c:f>'[Engrej-1.xlsx]Sheet1'!$A$28</c:f>
              <c:strCache>
                <c:ptCount val="1"/>
                <c:pt idx="0">
                  <c:v>500ML</c:v>
                </c:pt>
              </c:strCache>
            </c:strRef>
          </c:tx>
          <c:spPr>
            <a:ln w="28575" cap="rnd">
              <a:solidFill>
                <a:schemeClr val="accent2"/>
              </a:solidFill>
              <a:round/>
            </a:ln>
            <a:effectLst/>
          </c:spPr>
          <c:marker>
            <c:symbol val="none"/>
          </c:marker>
          <c:cat>
            <c:numRef>
              <c:f>'[Engrej-1.xlsx]Sheet1'!$B$26:$I$26</c:f>
              <c:numCache>
                <c:formatCode>h:mm</c:formatCode>
                <c:ptCount val="8"/>
                <c:pt idx="0">
                  <c:v>0.19444444444444445</c:v>
                </c:pt>
                <c:pt idx="1">
                  <c:v>0.2013888888888889</c:v>
                </c:pt>
                <c:pt idx="2">
                  <c:v>0.20833333333333334</c:v>
                </c:pt>
                <c:pt idx="3">
                  <c:v>0.21527777777777779</c:v>
                </c:pt>
                <c:pt idx="4">
                  <c:v>0.22222222222222221</c:v>
                </c:pt>
                <c:pt idx="5">
                  <c:v>0.22916666666666666</c:v>
                </c:pt>
                <c:pt idx="6">
                  <c:v>0.2361111111111111</c:v>
                </c:pt>
                <c:pt idx="7">
                  <c:v>0.24305555555555555</c:v>
                </c:pt>
              </c:numCache>
            </c:numRef>
          </c:cat>
          <c:val>
            <c:numRef>
              <c:f>'[Engrej-1.xlsx]Sheet1'!$B$28:$I$28</c:f>
              <c:numCache>
                <c:formatCode>General</c:formatCode>
                <c:ptCount val="8"/>
                <c:pt idx="0">
                  <c:v>21.6</c:v>
                </c:pt>
                <c:pt idx="1">
                  <c:v>21.2</c:v>
                </c:pt>
                <c:pt idx="2">
                  <c:v>20.6</c:v>
                </c:pt>
                <c:pt idx="3">
                  <c:v>20</c:v>
                </c:pt>
                <c:pt idx="4">
                  <c:v>19.600000000000001</c:v>
                </c:pt>
                <c:pt idx="5">
                  <c:v>19.100000000000001</c:v>
                </c:pt>
                <c:pt idx="6">
                  <c:v>18.600000000000001</c:v>
                </c:pt>
                <c:pt idx="7">
                  <c:v>18</c:v>
                </c:pt>
              </c:numCache>
            </c:numRef>
          </c:val>
          <c:smooth val="0"/>
          <c:extLst>
            <c:ext xmlns:c16="http://schemas.microsoft.com/office/drawing/2014/chart" uri="{C3380CC4-5D6E-409C-BE32-E72D297353CC}">
              <c16:uniqueId val="{00000001-8140-AE49-A246-5991F2D8E98B}"/>
            </c:ext>
          </c:extLst>
        </c:ser>
        <c:ser>
          <c:idx val="2"/>
          <c:order val="2"/>
          <c:tx>
            <c:strRef>
              <c:f>'[Engrej-1.xlsx]Sheet1'!$A$29</c:f>
              <c:strCache>
                <c:ptCount val="1"/>
                <c:pt idx="0">
                  <c:v>1L</c:v>
                </c:pt>
              </c:strCache>
            </c:strRef>
          </c:tx>
          <c:spPr>
            <a:ln w="28575" cap="rnd">
              <a:solidFill>
                <a:schemeClr val="accent3"/>
              </a:solidFill>
              <a:round/>
            </a:ln>
            <a:effectLst/>
          </c:spPr>
          <c:marker>
            <c:symbol val="none"/>
          </c:marker>
          <c:cat>
            <c:numRef>
              <c:f>'[Engrej-1.xlsx]Sheet1'!$B$26:$I$26</c:f>
              <c:numCache>
                <c:formatCode>h:mm</c:formatCode>
                <c:ptCount val="8"/>
                <c:pt idx="0">
                  <c:v>0.19444444444444445</c:v>
                </c:pt>
                <c:pt idx="1">
                  <c:v>0.2013888888888889</c:v>
                </c:pt>
                <c:pt idx="2">
                  <c:v>0.20833333333333334</c:v>
                </c:pt>
                <c:pt idx="3">
                  <c:v>0.21527777777777779</c:v>
                </c:pt>
                <c:pt idx="4">
                  <c:v>0.22222222222222221</c:v>
                </c:pt>
                <c:pt idx="5">
                  <c:v>0.22916666666666666</c:v>
                </c:pt>
                <c:pt idx="6">
                  <c:v>0.2361111111111111</c:v>
                </c:pt>
                <c:pt idx="7">
                  <c:v>0.24305555555555555</c:v>
                </c:pt>
              </c:numCache>
            </c:numRef>
          </c:cat>
          <c:val>
            <c:numRef>
              <c:f>'[Engrej-1.xlsx]Sheet1'!$B$29:$I$29</c:f>
              <c:numCache>
                <c:formatCode>General</c:formatCode>
                <c:ptCount val="8"/>
                <c:pt idx="0">
                  <c:v>21</c:v>
                </c:pt>
                <c:pt idx="1">
                  <c:v>20.8</c:v>
                </c:pt>
                <c:pt idx="2">
                  <c:v>20.6</c:v>
                </c:pt>
                <c:pt idx="3">
                  <c:v>20.3</c:v>
                </c:pt>
                <c:pt idx="4">
                  <c:v>19.899999999999999</c:v>
                </c:pt>
                <c:pt idx="5">
                  <c:v>19.600000000000001</c:v>
                </c:pt>
                <c:pt idx="6">
                  <c:v>19.3</c:v>
                </c:pt>
                <c:pt idx="7">
                  <c:v>18.899999999999999</c:v>
                </c:pt>
              </c:numCache>
            </c:numRef>
          </c:val>
          <c:smooth val="0"/>
          <c:extLst>
            <c:ext xmlns:c16="http://schemas.microsoft.com/office/drawing/2014/chart" uri="{C3380CC4-5D6E-409C-BE32-E72D297353CC}">
              <c16:uniqueId val="{00000002-8140-AE49-A246-5991F2D8E98B}"/>
            </c:ext>
          </c:extLst>
        </c:ser>
        <c:ser>
          <c:idx val="3"/>
          <c:order val="3"/>
          <c:tx>
            <c:strRef>
              <c:f>'[Engrej-1.xlsx]Sheet1'!$A$30</c:f>
              <c:strCache>
                <c:ptCount val="1"/>
                <c:pt idx="0">
                  <c:v>2L</c:v>
                </c:pt>
              </c:strCache>
            </c:strRef>
          </c:tx>
          <c:spPr>
            <a:ln w="28575" cap="rnd">
              <a:solidFill>
                <a:schemeClr val="accent4"/>
              </a:solidFill>
              <a:round/>
            </a:ln>
            <a:effectLst/>
          </c:spPr>
          <c:marker>
            <c:symbol val="none"/>
          </c:marker>
          <c:cat>
            <c:numRef>
              <c:f>'[Engrej-1.xlsx]Sheet1'!$B$26:$I$26</c:f>
              <c:numCache>
                <c:formatCode>h:mm</c:formatCode>
                <c:ptCount val="8"/>
                <c:pt idx="0">
                  <c:v>0.19444444444444445</c:v>
                </c:pt>
                <c:pt idx="1">
                  <c:v>0.2013888888888889</c:v>
                </c:pt>
                <c:pt idx="2">
                  <c:v>0.20833333333333334</c:v>
                </c:pt>
                <c:pt idx="3">
                  <c:v>0.21527777777777779</c:v>
                </c:pt>
                <c:pt idx="4">
                  <c:v>0.22222222222222221</c:v>
                </c:pt>
                <c:pt idx="5">
                  <c:v>0.22916666666666666</c:v>
                </c:pt>
                <c:pt idx="6">
                  <c:v>0.2361111111111111</c:v>
                </c:pt>
                <c:pt idx="7">
                  <c:v>0.24305555555555555</c:v>
                </c:pt>
              </c:numCache>
            </c:numRef>
          </c:cat>
          <c:val>
            <c:numRef>
              <c:f>'[Engrej-1.xlsx]Sheet1'!$B$30:$I$30</c:f>
              <c:numCache>
                <c:formatCode>General</c:formatCode>
                <c:ptCount val="8"/>
                <c:pt idx="0">
                  <c:v>22.6</c:v>
                </c:pt>
                <c:pt idx="1">
                  <c:v>22.4</c:v>
                </c:pt>
                <c:pt idx="2">
                  <c:v>22.2</c:v>
                </c:pt>
                <c:pt idx="3">
                  <c:v>21.9</c:v>
                </c:pt>
                <c:pt idx="4">
                  <c:v>21.6</c:v>
                </c:pt>
                <c:pt idx="5">
                  <c:v>21.3</c:v>
                </c:pt>
                <c:pt idx="6">
                  <c:v>21</c:v>
                </c:pt>
                <c:pt idx="7">
                  <c:v>20.7</c:v>
                </c:pt>
              </c:numCache>
            </c:numRef>
          </c:val>
          <c:smooth val="0"/>
          <c:extLst>
            <c:ext xmlns:c16="http://schemas.microsoft.com/office/drawing/2014/chart" uri="{C3380CC4-5D6E-409C-BE32-E72D297353CC}">
              <c16:uniqueId val="{00000003-8140-AE49-A246-5991F2D8E98B}"/>
            </c:ext>
          </c:extLst>
        </c:ser>
        <c:dLbls>
          <c:showLegendKey val="0"/>
          <c:showVal val="0"/>
          <c:showCatName val="0"/>
          <c:showSerName val="0"/>
          <c:showPercent val="0"/>
          <c:showBubbleSize val="0"/>
        </c:dLbls>
        <c:smooth val="0"/>
        <c:axId val="483262655"/>
        <c:axId val="483264447"/>
      </c:lineChart>
      <c:catAx>
        <c:axId val="483262655"/>
        <c:scaling>
          <c:orientation val="minMax"/>
        </c:scaling>
        <c:delete val="0"/>
        <c:axPos val="b"/>
        <c:numFmt formatCode="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3264447"/>
        <c:crosses val="autoZero"/>
        <c:auto val="1"/>
        <c:lblAlgn val="ctr"/>
        <c:lblOffset val="100"/>
        <c:noMultiLvlLbl val="0"/>
      </c:catAx>
      <c:valAx>
        <c:axId val="4832644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32626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Day 1 Freezer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'[Engrej-1.xlsx]Sheet1'!$A$16</c:f>
              <c:strCache>
                <c:ptCount val="1"/>
                <c:pt idx="0">
                  <c:v>250ML</c:v>
                </c:pt>
              </c:strCache>
            </c:strRef>
          </c:tx>
          <c:spPr>
            <a:ln w="28575" cap="rnd">
              <a:solidFill>
                <a:schemeClr val="accent1"/>
              </a:solidFill>
              <a:round/>
            </a:ln>
            <a:effectLst/>
          </c:spPr>
          <c:marker>
            <c:symbol val="none"/>
          </c:marker>
          <c:cat>
            <c:numRef>
              <c:f>'[Engrej-1.xlsx]Sheet1'!$B$15:$L$15</c:f>
              <c:numCache>
                <c:formatCode>h:mm</c:formatCode>
                <c:ptCount val="11"/>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0.25347222222222221</c:v>
                </c:pt>
                <c:pt idx="9">
                  <c:v>0.25694444444444442</c:v>
                </c:pt>
                <c:pt idx="10">
                  <c:v>0.26041666666666669</c:v>
                </c:pt>
              </c:numCache>
            </c:numRef>
          </c:cat>
          <c:val>
            <c:numRef>
              <c:f>'[Engrej-1.xlsx]Sheet1'!$B$16:$L$16</c:f>
              <c:numCache>
                <c:formatCode>General</c:formatCode>
                <c:ptCount val="11"/>
                <c:pt idx="0">
                  <c:v>28.5</c:v>
                </c:pt>
                <c:pt idx="1">
                  <c:v>22.1</c:v>
                </c:pt>
                <c:pt idx="2">
                  <c:v>20.100000000000001</c:v>
                </c:pt>
                <c:pt idx="3">
                  <c:v>17.3</c:v>
                </c:pt>
                <c:pt idx="4">
                  <c:v>14.9</c:v>
                </c:pt>
                <c:pt idx="5">
                  <c:v>13.6</c:v>
                </c:pt>
                <c:pt idx="6">
                  <c:v>12.7</c:v>
                </c:pt>
                <c:pt idx="7">
                  <c:v>11.3</c:v>
                </c:pt>
                <c:pt idx="8">
                  <c:v>10.7</c:v>
                </c:pt>
                <c:pt idx="9">
                  <c:v>9.5</c:v>
                </c:pt>
                <c:pt idx="10">
                  <c:v>8.4</c:v>
                </c:pt>
              </c:numCache>
            </c:numRef>
          </c:val>
          <c:smooth val="0"/>
          <c:extLst>
            <c:ext xmlns:c16="http://schemas.microsoft.com/office/drawing/2014/chart" uri="{C3380CC4-5D6E-409C-BE32-E72D297353CC}">
              <c16:uniqueId val="{00000000-E52B-2B46-BE9E-7D930ACFC7FD}"/>
            </c:ext>
          </c:extLst>
        </c:ser>
        <c:ser>
          <c:idx val="1"/>
          <c:order val="1"/>
          <c:tx>
            <c:strRef>
              <c:f>'[Engrej-1.xlsx]Sheet1'!$A$17</c:f>
              <c:strCache>
                <c:ptCount val="1"/>
                <c:pt idx="0">
                  <c:v>500ML</c:v>
                </c:pt>
              </c:strCache>
            </c:strRef>
          </c:tx>
          <c:spPr>
            <a:ln w="28575" cap="rnd">
              <a:solidFill>
                <a:schemeClr val="accent2"/>
              </a:solidFill>
              <a:round/>
            </a:ln>
            <a:effectLst/>
          </c:spPr>
          <c:marker>
            <c:symbol val="none"/>
          </c:marker>
          <c:cat>
            <c:numRef>
              <c:f>'[Engrej-1.xlsx]Sheet1'!$B$15:$L$15</c:f>
              <c:numCache>
                <c:formatCode>h:mm</c:formatCode>
                <c:ptCount val="11"/>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0.25347222222222221</c:v>
                </c:pt>
                <c:pt idx="9">
                  <c:v>0.25694444444444442</c:v>
                </c:pt>
                <c:pt idx="10">
                  <c:v>0.26041666666666669</c:v>
                </c:pt>
              </c:numCache>
            </c:numRef>
          </c:cat>
          <c:val>
            <c:numRef>
              <c:f>'[Engrej-1.xlsx]Sheet1'!$B$17:$L$17</c:f>
              <c:numCache>
                <c:formatCode>General</c:formatCode>
                <c:ptCount val="11"/>
                <c:pt idx="0">
                  <c:v>28.5</c:v>
                </c:pt>
                <c:pt idx="1">
                  <c:v>22.1</c:v>
                </c:pt>
                <c:pt idx="2">
                  <c:v>19.399999999999999</c:v>
                </c:pt>
                <c:pt idx="3">
                  <c:v>18.899999999999999</c:v>
                </c:pt>
                <c:pt idx="4">
                  <c:v>16.100000000000001</c:v>
                </c:pt>
                <c:pt idx="5">
                  <c:v>15.3</c:v>
                </c:pt>
                <c:pt idx="6">
                  <c:v>14.5</c:v>
                </c:pt>
                <c:pt idx="7">
                  <c:v>13.9</c:v>
                </c:pt>
                <c:pt idx="8">
                  <c:v>13.6</c:v>
                </c:pt>
                <c:pt idx="9">
                  <c:v>13</c:v>
                </c:pt>
                <c:pt idx="10">
                  <c:v>12.8</c:v>
                </c:pt>
              </c:numCache>
            </c:numRef>
          </c:val>
          <c:smooth val="0"/>
          <c:extLst>
            <c:ext xmlns:c16="http://schemas.microsoft.com/office/drawing/2014/chart" uri="{C3380CC4-5D6E-409C-BE32-E72D297353CC}">
              <c16:uniqueId val="{00000001-E52B-2B46-BE9E-7D930ACFC7FD}"/>
            </c:ext>
          </c:extLst>
        </c:ser>
        <c:ser>
          <c:idx val="2"/>
          <c:order val="2"/>
          <c:tx>
            <c:strRef>
              <c:f>'[Engrej-1.xlsx]Sheet1'!$A$18</c:f>
              <c:strCache>
                <c:ptCount val="1"/>
                <c:pt idx="0">
                  <c:v>1L</c:v>
                </c:pt>
              </c:strCache>
            </c:strRef>
          </c:tx>
          <c:spPr>
            <a:ln w="28575" cap="rnd">
              <a:solidFill>
                <a:schemeClr val="accent3"/>
              </a:solidFill>
              <a:round/>
            </a:ln>
            <a:effectLst/>
          </c:spPr>
          <c:marker>
            <c:symbol val="none"/>
          </c:marker>
          <c:cat>
            <c:numRef>
              <c:f>'[Engrej-1.xlsx]Sheet1'!$B$15:$L$15</c:f>
              <c:numCache>
                <c:formatCode>h:mm</c:formatCode>
                <c:ptCount val="11"/>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0.25347222222222221</c:v>
                </c:pt>
                <c:pt idx="9">
                  <c:v>0.25694444444444442</c:v>
                </c:pt>
                <c:pt idx="10">
                  <c:v>0.26041666666666669</c:v>
                </c:pt>
              </c:numCache>
            </c:numRef>
          </c:cat>
          <c:val>
            <c:numRef>
              <c:f>'[Engrej-1.xlsx]Sheet1'!$B$18:$L$18</c:f>
              <c:numCache>
                <c:formatCode>General</c:formatCode>
                <c:ptCount val="11"/>
                <c:pt idx="0">
                  <c:v>28.5</c:v>
                </c:pt>
                <c:pt idx="1">
                  <c:v>22.1</c:v>
                </c:pt>
                <c:pt idx="2">
                  <c:v>21.9</c:v>
                </c:pt>
                <c:pt idx="3">
                  <c:v>19.5</c:v>
                </c:pt>
                <c:pt idx="4">
                  <c:v>18.899999999999999</c:v>
                </c:pt>
                <c:pt idx="5">
                  <c:v>17.2</c:v>
                </c:pt>
                <c:pt idx="6">
                  <c:v>17</c:v>
                </c:pt>
                <c:pt idx="7">
                  <c:v>16.5</c:v>
                </c:pt>
                <c:pt idx="8">
                  <c:v>15.5</c:v>
                </c:pt>
                <c:pt idx="9">
                  <c:v>14.9</c:v>
                </c:pt>
                <c:pt idx="10">
                  <c:v>14.1</c:v>
                </c:pt>
              </c:numCache>
            </c:numRef>
          </c:val>
          <c:smooth val="0"/>
          <c:extLst>
            <c:ext xmlns:c16="http://schemas.microsoft.com/office/drawing/2014/chart" uri="{C3380CC4-5D6E-409C-BE32-E72D297353CC}">
              <c16:uniqueId val="{00000002-E52B-2B46-BE9E-7D930ACFC7FD}"/>
            </c:ext>
          </c:extLst>
        </c:ser>
        <c:ser>
          <c:idx val="3"/>
          <c:order val="3"/>
          <c:tx>
            <c:strRef>
              <c:f>'[Engrej-1.xlsx]Sheet1'!$A$19</c:f>
              <c:strCache>
                <c:ptCount val="1"/>
                <c:pt idx="0">
                  <c:v>2L</c:v>
                </c:pt>
              </c:strCache>
            </c:strRef>
          </c:tx>
          <c:spPr>
            <a:ln w="28575" cap="rnd">
              <a:solidFill>
                <a:schemeClr val="accent4"/>
              </a:solidFill>
              <a:round/>
            </a:ln>
            <a:effectLst/>
          </c:spPr>
          <c:marker>
            <c:symbol val="none"/>
          </c:marker>
          <c:cat>
            <c:numRef>
              <c:f>'[Engrej-1.xlsx]Sheet1'!$B$15:$L$15</c:f>
              <c:numCache>
                <c:formatCode>h:mm</c:formatCode>
                <c:ptCount val="11"/>
                <c:pt idx="0">
                  <c:v>0.20833333333333334</c:v>
                </c:pt>
                <c:pt idx="1">
                  <c:v>0.22916666666666666</c:v>
                </c:pt>
                <c:pt idx="2">
                  <c:v>0.2326388888888889</c:v>
                </c:pt>
                <c:pt idx="3">
                  <c:v>0.2361111111111111</c:v>
                </c:pt>
                <c:pt idx="4">
                  <c:v>0.23958333333333334</c:v>
                </c:pt>
                <c:pt idx="5">
                  <c:v>0.24305555555555555</c:v>
                </c:pt>
                <c:pt idx="6">
                  <c:v>0.24652777777777779</c:v>
                </c:pt>
                <c:pt idx="7">
                  <c:v>0.25</c:v>
                </c:pt>
                <c:pt idx="8">
                  <c:v>0.25347222222222221</c:v>
                </c:pt>
                <c:pt idx="9">
                  <c:v>0.25694444444444442</c:v>
                </c:pt>
                <c:pt idx="10">
                  <c:v>0.26041666666666669</c:v>
                </c:pt>
              </c:numCache>
            </c:numRef>
          </c:cat>
          <c:val>
            <c:numRef>
              <c:f>'[Engrej-1.xlsx]Sheet1'!$B$19:$L$19</c:f>
              <c:numCache>
                <c:formatCode>General</c:formatCode>
                <c:ptCount val="11"/>
                <c:pt idx="0">
                  <c:v>28.5</c:v>
                </c:pt>
                <c:pt idx="1">
                  <c:v>22.1</c:v>
                </c:pt>
                <c:pt idx="2">
                  <c:v>20.3</c:v>
                </c:pt>
                <c:pt idx="3">
                  <c:v>18.2</c:v>
                </c:pt>
                <c:pt idx="4">
                  <c:v>16.100000000000001</c:v>
                </c:pt>
                <c:pt idx="5">
                  <c:v>15.3</c:v>
                </c:pt>
                <c:pt idx="6">
                  <c:v>14.5</c:v>
                </c:pt>
                <c:pt idx="7">
                  <c:v>13.6</c:v>
                </c:pt>
                <c:pt idx="8">
                  <c:v>13.2</c:v>
                </c:pt>
                <c:pt idx="9">
                  <c:v>13</c:v>
                </c:pt>
                <c:pt idx="10">
                  <c:v>12.8</c:v>
                </c:pt>
              </c:numCache>
            </c:numRef>
          </c:val>
          <c:smooth val="0"/>
          <c:extLst>
            <c:ext xmlns:c16="http://schemas.microsoft.com/office/drawing/2014/chart" uri="{C3380CC4-5D6E-409C-BE32-E72D297353CC}">
              <c16:uniqueId val="{00000003-E52B-2B46-BE9E-7D930ACFC7FD}"/>
            </c:ext>
          </c:extLst>
        </c:ser>
        <c:dLbls>
          <c:showLegendKey val="0"/>
          <c:showVal val="0"/>
          <c:showCatName val="0"/>
          <c:showSerName val="0"/>
          <c:showPercent val="0"/>
          <c:showBubbleSize val="0"/>
        </c:dLbls>
        <c:smooth val="0"/>
        <c:axId val="481417919"/>
        <c:axId val="1796010624"/>
      </c:lineChart>
      <c:catAx>
        <c:axId val="481417919"/>
        <c:scaling>
          <c:orientation val="minMax"/>
        </c:scaling>
        <c:delete val="0"/>
        <c:axPos val="b"/>
        <c:numFmt formatCode="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6010624"/>
        <c:crosses val="autoZero"/>
        <c:auto val="1"/>
        <c:lblAlgn val="ctr"/>
        <c:lblOffset val="100"/>
        <c:noMultiLvlLbl val="0"/>
      </c:catAx>
      <c:valAx>
        <c:axId val="1796010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14179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Day 2 Freezer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'[Engrej-1.xlsx]Sheet1'!$T$48:$T$50</c:f>
              <c:strCache>
                <c:ptCount val="3"/>
                <c:pt idx="0">
                  <c:v>Day 2 Freezer </c:v>
                </c:pt>
                <c:pt idx="1">
                  <c:v>Time </c:v>
                </c:pt>
                <c:pt idx="2">
                  <c:v>250 ml</c:v>
                </c:pt>
              </c:strCache>
            </c:strRef>
          </c:tx>
          <c:spPr>
            <a:ln w="28575" cap="rnd">
              <a:solidFill>
                <a:schemeClr val="accent1"/>
              </a:solidFill>
              <a:round/>
            </a:ln>
            <a:effectLst/>
          </c:spPr>
          <c:marker>
            <c:symbol val="none"/>
          </c:marker>
          <c:cat>
            <c:numRef>
              <c:f>'[Engrej-1.xlsx]Sheet1'!$S$51:$S$55</c:f>
              <c:numCache>
                <c:formatCode>h:mm;@</c:formatCode>
                <c:ptCount val="5"/>
                <c:pt idx="0">
                  <c:v>0.15972222222222221</c:v>
                </c:pt>
                <c:pt idx="1">
                  <c:v>0.16666666666666666</c:v>
                </c:pt>
                <c:pt idx="2">
                  <c:v>0.1736111111111111</c:v>
                </c:pt>
                <c:pt idx="3">
                  <c:v>0.18055555555555555</c:v>
                </c:pt>
                <c:pt idx="4">
                  <c:v>0.24305555555555555</c:v>
                </c:pt>
              </c:numCache>
            </c:numRef>
          </c:cat>
          <c:val>
            <c:numRef>
              <c:f>'[Engrej-1.xlsx]Sheet1'!$T$51:$T$55</c:f>
              <c:numCache>
                <c:formatCode>General</c:formatCode>
                <c:ptCount val="5"/>
                <c:pt idx="0">
                  <c:v>6.8</c:v>
                </c:pt>
                <c:pt idx="1">
                  <c:v>5.8</c:v>
                </c:pt>
                <c:pt idx="2">
                  <c:v>4.8</c:v>
                </c:pt>
                <c:pt idx="3">
                  <c:v>2.9</c:v>
                </c:pt>
                <c:pt idx="4">
                  <c:v>-6</c:v>
                </c:pt>
              </c:numCache>
            </c:numRef>
          </c:val>
          <c:smooth val="0"/>
          <c:extLst>
            <c:ext xmlns:c16="http://schemas.microsoft.com/office/drawing/2014/chart" uri="{C3380CC4-5D6E-409C-BE32-E72D297353CC}">
              <c16:uniqueId val="{00000000-397F-354B-B49D-381232399AF7}"/>
            </c:ext>
          </c:extLst>
        </c:ser>
        <c:ser>
          <c:idx val="1"/>
          <c:order val="1"/>
          <c:tx>
            <c:strRef>
              <c:f>'[Engrej-1.xlsx]Sheet1'!$U$48:$U$50</c:f>
              <c:strCache>
                <c:ptCount val="3"/>
                <c:pt idx="0">
                  <c:v>Day 2 Freezer </c:v>
                </c:pt>
                <c:pt idx="1">
                  <c:v>Time </c:v>
                </c:pt>
                <c:pt idx="2">
                  <c:v>500 ml</c:v>
                </c:pt>
              </c:strCache>
            </c:strRef>
          </c:tx>
          <c:spPr>
            <a:ln w="28575" cap="rnd">
              <a:solidFill>
                <a:schemeClr val="accent2"/>
              </a:solidFill>
              <a:round/>
            </a:ln>
            <a:effectLst/>
          </c:spPr>
          <c:marker>
            <c:symbol val="none"/>
          </c:marker>
          <c:cat>
            <c:numRef>
              <c:f>'[Engrej-1.xlsx]Sheet1'!$S$51:$S$55</c:f>
              <c:numCache>
                <c:formatCode>h:mm;@</c:formatCode>
                <c:ptCount val="5"/>
                <c:pt idx="0">
                  <c:v>0.15972222222222221</c:v>
                </c:pt>
                <c:pt idx="1">
                  <c:v>0.16666666666666666</c:v>
                </c:pt>
                <c:pt idx="2">
                  <c:v>0.1736111111111111</c:v>
                </c:pt>
                <c:pt idx="3">
                  <c:v>0.18055555555555555</c:v>
                </c:pt>
                <c:pt idx="4">
                  <c:v>0.24305555555555555</c:v>
                </c:pt>
              </c:numCache>
            </c:numRef>
          </c:cat>
          <c:val>
            <c:numRef>
              <c:f>'[Engrej-1.xlsx]Sheet1'!$U$51:$U$55</c:f>
              <c:numCache>
                <c:formatCode>General</c:formatCode>
                <c:ptCount val="5"/>
                <c:pt idx="0">
                  <c:v>8.3000000000000007</c:v>
                </c:pt>
                <c:pt idx="1">
                  <c:v>7.6</c:v>
                </c:pt>
                <c:pt idx="2">
                  <c:v>6.8</c:v>
                </c:pt>
                <c:pt idx="3">
                  <c:v>5.5</c:v>
                </c:pt>
                <c:pt idx="4">
                  <c:v>3.5</c:v>
                </c:pt>
              </c:numCache>
            </c:numRef>
          </c:val>
          <c:smooth val="0"/>
          <c:extLst>
            <c:ext xmlns:c16="http://schemas.microsoft.com/office/drawing/2014/chart" uri="{C3380CC4-5D6E-409C-BE32-E72D297353CC}">
              <c16:uniqueId val="{00000001-397F-354B-B49D-381232399AF7}"/>
            </c:ext>
          </c:extLst>
        </c:ser>
        <c:ser>
          <c:idx val="2"/>
          <c:order val="2"/>
          <c:tx>
            <c:strRef>
              <c:f>'[Engrej-1.xlsx]Sheet1'!$V$48:$V$50</c:f>
              <c:strCache>
                <c:ptCount val="3"/>
                <c:pt idx="0">
                  <c:v>Day 2 Freezer </c:v>
                </c:pt>
                <c:pt idx="1">
                  <c:v>Time </c:v>
                </c:pt>
                <c:pt idx="2">
                  <c:v>1L</c:v>
                </c:pt>
              </c:strCache>
            </c:strRef>
          </c:tx>
          <c:spPr>
            <a:ln w="28575" cap="rnd">
              <a:solidFill>
                <a:schemeClr val="accent3"/>
              </a:solidFill>
              <a:round/>
            </a:ln>
            <a:effectLst/>
          </c:spPr>
          <c:marker>
            <c:symbol val="none"/>
          </c:marker>
          <c:cat>
            <c:numRef>
              <c:f>'[Engrej-1.xlsx]Sheet1'!$S$51:$S$55</c:f>
              <c:numCache>
                <c:formatCode>h:mm;@</c:formatCode>
                <c:ptCount val="5"/>
                <c:pt idx="0">
                  <c:v>0.15972222222222221</c:v>
                </c:pt>
                <c:pt idx="1">
                  <c:v>0.16666666666666666</c:v>
                </c:pt>
                <c:pt idx="2">
                  <c:v>0.1736111111111111</c:v>
                </c:pt>
                <c:pt idx="3">
                  <c:v>0.18055555555555555</c:v>
                </c:pt>
                <c:pt idx="4">
                  <c:v>0.24305555555555555</c:v>
                </c:pt>
              </c:numCache>
            </c:numRef>
          </c:cat>
          <c:val>
            <c:numRef>
              <c:f>'[Engrej-1.xlsx]Sheet1'!$V$51:$V$55</c:f>
              <c:numCache>
                <c:formatCode>General</c:formatCode>
                <c:ptCount val="5"/>
                <c:pt idx="0">
                  <c:v>12.8</c:v>
                </c:pt>
                <c:pt idx="1">
                  <c:v>11.8</c:v>
                </c:pt>
                <c:pt idx="2">
                  <c:v>11.1</c:v>
                </c:pt>
                <c:pt idx="3">
                  <c:v>11.1</c:v>
                </c:pt>
                <c:pt idx="4">
                  <c:v>4</c:v>
                </c:pt>
              </c:numCache>
            </c:numRef>
          </c:val>
          <c:smooth val="0"/>
          <c:extLst>
            <c:ext xmlns:c16="http://schemas.microsoft.com/office/drawing/2014/chart" uri="{C3380CC4-5D6E-409C-BE32-E72D297353CC}">
              <c16:uniqueId val="{00000002-397F-354B-B49D-381232399AF7}"/>
            </c:ext>
          </c:extLst>
        </c:ser>
        <c:ser>
          <c:idx val="3"/>
          <c:order val="3"/>
          <c:tx>
            <c:strRef>
              <c:f>'[Engrej-1.xlsx]Sheet1'!$W$48:$W$50</c:f>
              <c:strCache>
                <c:ptCount val="3"/>
                <c:pt idx="0">
                  <c:v>Day 2 Freezer </c:v>
                </c:pt>
                <c:pt idx="1">
                  <c:v>Time </c:v>
                </c:pt>
                <c:pt idx="2">
                  <c:v>2L</c:v>
                </c:pt>
              </c:strCache>
            </c:strRef>
          </c:tx>
          <c:spPr>
            <a:ln w="28575" cap="rnd">
              <a:solidFill>
                <a:schemeClr val="accent4"/>
              </a:solidFill>
              <a:round/>
            </a:ln>
            <a:effectLst/>
          </c:spPr>
          <c:marker>
            <c:symbol val="none"/>
          </c:marker>
          <c:cat>
            <c:numRef>
              <c:f>'[Engrej-1.xlsx]Sheet1'!$S$51:$S$55</c:f>
              <c:numCache>
                <c:formatCode>h:mm;@</c:formatCode>
                <c:ptCount val="5"/>
                <c:pt idx="0">
                  <c:v>0.15972222222222221</c:v>
                </c:pt>
                <c:pt idx="1">
                  <c:v>0.16666666666666666</c:v>
                </c:pt>
                <c:pt idx="2">
                  <c:v>0.1736111111111111</c:v>
                </c:pt>
                <c:pt idx="3">
                  <c:v>0.18055555555555555</c:v>
                </c:pt>
                <c:pt idx="4">
                  <c:v>0.24305555555555555</c:v>
                </c:pt>
              </c:numCache>
            </c:numRef>
          </c:cat>
          <c:val>
            <c:numRef>
              <c:f>'[Engrej-1.xlsx]Sheet1'!$W$51:$W$55</c:f>
              <c:numCache>
                <c:formatCode>General</c:formatCode>
                <c:ptCount val="5"/>
                <c:pt idx="0">
                  <c:v>15.1</c:v>
                </c:pt>
                <c:pt idx="1">
                  <c:v>14.6</c:v>
                </c:pt>
                <c:pt idx="2">
                  <c:v>13.8</c:v>
                </c:pt>
                <c:pt idx="3">
                  <c:v>12.6</c:v>
                </c:pt>
                <c:pt idx="4">
                  <c:v>6</c:v>
                </c:pt>
              </c:numCache>
            </c:numRef>
          </c:val>
          <c:smooth val="0"/>
          <c:extLst>
            <c:ext xmlns:c16="http://schemas.microsoft.com/office/drawing/2014/chart" uri="{C3380CC4-5D6E-409C-BE32-E72D297353CC}">
              <c16:uniqueId val="{00000003-397F-354B-B49D-381232399AF7}"/>
            </c:ext>
          </c:extLst>
        </c:ser>
        <c:dLbls>
          <c:showLegendKey val="0"/>
          <c:showVal val="0"/>
          <c:showCatName val="0"/>
          <c:showSerName val="0"/>
          <c:showPercent val="0"/>
          <c:showBubbleSize val="0"/>
        </c:dLbls>
        <c:smooth val="0"/>
        <c:axId val="2065356736"/>
        <c:axId val="2065363904"/>
      </c:lineChart>
      <c:catAx>
        <c:axId val="2065356736"/>
        <c:scaling>
          <c:orientation val="minMax"/>
        </c:scaling>
        <c:delete val="0"/>
        <c:axPos val="b"/>
        <c:numFmt formatCode="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5363904"/>
        <c:crosses val="autoZero"/>
        <c:auto val="1"/>
        <c:lblAlgn val="ctr"/>
        <c:lblOffset val="100"/>
        <c:noMultiLvlLbl val="0"/>
      </c:catAx>
      <c:valAx>
        <c:axId val="20653639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5356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7833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181696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742807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62431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14275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34359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003815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665477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089610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935351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5/24/2024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21121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17488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42049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247355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92409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9907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023032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5/24/2024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75315518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3" Type="http://schemas.openxmlformats.org/officeDocument/2006/relationships/image" Target="../media/image8.jpg" /><Relationship Id="rId2" Type="http://schemas.openxmlformats.org/officeDocument/2006/relationships/image" Target="../media/image7.jpg" /><Relationship Id="rId1" Type="http://schemas.openxmlformats.org/officeDocument/2006/relationships/slideLayout" Target="../slideLayouts/slideLayout7.xml" /><Relationship Id="rId6" Type="http://schemas.openxmlformats.org/officeDocument/2006/relationships/image" Target="../media/image11.jpeg" /><Relationship Id="rId5" Type="http://schemas.openxmlformats.org/officeDocument/2006/relationships/image" Target="../media/image10.jpg" /><Relationship Id="rId4" Type="http://schemas.openxmlformats.org/officeDocument/2006/relationships/image" Target="../media/image9.png" /></Relationships>
</file>

<file path=ppt/slides/_rels/slide12.xml.rels><?xml version="1.0" encoding="UTF-8" standalone="yes"?>
<Relationships xmlns="http://schemas.openxmlformats.org/package/2006/relationships"><Relationship Id="rId3" Type="http://schemas.openxmlformats.org/officeDocument/2006/relationships/image" Target="../media/image13.jpg" /><Relationship Id="rId7" Type="http://schemas.openxmlformats.org/officeDocument/2006/relationships/image" Target="../media/image17.jpg" /><Relationship Id="rId2" Type="http://schemas.openxmlformats.org/officeDocument/2006/relationships/image" Target="../media/image12.jpg" /><Relationship Id="rId1" Type="http://schemas.openxmlformats.org/officeDocument/2006/relationships/slideLayout" Target="../slideLayouts/slideLayout7.xml" /><Relationship Id="rId6" Type="http://schemas.openxmlformats.org/officeDocument/2006/relationships/image" Target="../media/image16.jpg" /><Relationship Id="rId5" Type="http://schemas.openxmlformats.org/officeDocument/2006/relationships/image" Target="../media/image15.jpg" /><Relationship Id="rId4" Type="http://schemas.openxmlformats.org/officeDocument/2006/relationships/image" Target="../media/image14.jp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2" Type="http://schemas.openxmlformats.org/officeDocument/2006/relationships/image" Target="../media/image18.jpg" /><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3" Type="http://schemas.openxmlformats.org/officeDocument/2006/relationships/image" Target="../media/image20.jpeg" /><Relationship Id="rId2" Type="http://schemas.openxmlformats.org/officeDocument/2006/relationships/image" Target="../media/image19.jpeg" /><Relationship Id="rId1" Type="http://schemas.openxmlformats.org/officeDocument/2006/relationships/slideLayout" Target="../slideLayouts/slideLayout7.xml" /><Relationship Id="rId5" Type="http://schemas.openxmlformats.org/officeDocument/2006/relationships/image" Target="../media/image22.jpeg" /><Relationship Id="rId4" Type="http://schemas.openxmlformats.org/officeDocument/2006/relationships/image" Target="../media/image21.jpeg"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2" Type="http://schemas.openxmlformats.org/officeDocument/2006/relationships/image" Target="../media/image23.pn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0.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3" Type="http://schemas.openxmlformats.org/officeDocument/2006/relationships/chart" Target="../charts/chart2.xml" /><Relationship Id="rId2" Type="http://schemas.openxmlformats.org/officeDocument/2006/relationships/chart" Target="../charts/chart1.xml" /><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3" Type="http://schemas.openxmlformats.org/officeDocument/2006/relationships/chart" Target="../charts/chart4.xml" /><Relationship Id="rId2" Type="http://schemas.openxmlformats.org/officeDocument/2006/relationships/chart" Target="../charts/chart3.xml" /><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3" Type="http://schemas.openxmlformats.org/officeDocument/2006/relationships/image" Target="../media/image6.jpg" /><Relationship Id="rId2" Type="http://schemas.openxmlformats.org/officeDocument/2006/relationships/image" Target="../media/image5.jp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A45F54-F908-DF69-1D07-AF91AA45E77B}"/>
              </a:ext>
            </a:extLst>
          </p:cNvPr>
          <p:cNvSpPr txBox="1"/>
          <p:nvPr/>
        </p:nvSpPr>
        <p:spPr>
          <a:xfrm>
            <a:off x="2521397" y="2740179"/>
            <a:ext cx="7146029" cy="646331"/>
          </a:xfrm>
          <a:prstGeom prst="rect">
            <a:avLst/>
          </a:prstGeom>
          <a:noFill/>
        </p:spPr>
        <p:txBody>
          <a:bodyPr wrap="square" rtlCol="0">
            <a:spAutoFit/>
          </a:bodyPr>
          <a:lstStyle/>
          <a:p>
            <a:r>
              <a:rPr lang="en-US" sz="1800" b="1" kern="100" dirty="0">
                <a:solidFill>
                  <a:srgbClr val="000000"/>
                </a:solidFill>
                <a:effectLst/>
                <a:latin typeface="Times New Roman" panose="02020603050405020304" pitchFamily="18" charset="0"/>
                <a:ea typeface="Times New Roman" panose="02020603050405020304" pitchFamily="18" charset="0"/>
              </a:rPr>
              <a:t>          PERFORMANCE ANALYSIS OF A HOUSEHOLD VAPOR </a:t>
            </a:r>
            <a:endParaRPr lang="en-US" sz="1800" kern="100" dirty="0">
              <a:solidFill>
                <a:srgbClr val="000000"/>
              </a:solidFill>
              <a:effectLst/>
              <a:latin typeface="Times New Roman" panose="02020603050405020304" pitchFamily="18" charset="0"/>
              <a:ea typeface="Times New Roman" panose="02020603050405020304" pitchFamily="18" charset="0"/>
            </a:endParaRPr>
          </a:p>
          <a:p>
            <a:r>
              <a:rPr lang="en-US" sz="1800" b="1" kern="100" dirty="0">
                <a:solidFill>
                  <a:srgbClr val="000000"/>
                </a:solidFill>
                <a:effectLst/>
                <a:latin typeface="Times New Roman" panose="02020603050405020304" pitchFamily="18" charset="0"/>
                <a:ea typeface="Times New Roman" panose="02020603050405020304" pitchFamily="18" charset="0"/>
              </a:rPr>
              <a:t>                      COMPRESSION REFRIGERATION CYCLE</a:t>
            </a:r>
            <a:endParaRPr lang="en-US" sz="1800" kern="100" dirty="0">
              <a:solidFill>
                <a:srgbClr val="000000"/>
              </a:solidFill>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448390E1-E7E8-BFFF-2BE9-7F3E467E98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948" y="836712"/>
            <a:ext cx="8352928" cy="1392155"/>
          </a:xfrm>
          <a:prstGeom prst="rect">
            <a:avLst/>
          </a:prstGeom>
        </p:spPr>
      </p:pic>
      <p:sp>
        <p:nvSpPr>
          <p:cNvPr id="5" name="TextBox 4">
            <a:extLst>
              <a:ext uri="{FF2B5EF4-FFF2-40B4-BE49-F238E27FC236}">
                <a16:creationId xmlns:a16="http://schemas.microsoft.com/office/drawing/2014/main" id="{91E67D1E-223A-E2E3-957D-654921CEE29C}"/>
              </a:ext>
            </a:extLst>
          </p:cNvPr>
          <p:cNvSpPr txBox="1"/>
          <p:nvPr/>
        </p:nvSpPr>
        <p:spPr>
          <a:xfrm>
            <a:off x="2521397" y="3897822"/>
            <a:ext cx="7565685" cy="1015663"/>
          </a:xfrm>
          <a:prstGeom prst="rect">
            <a:avLst/>
          </a:prstGeom>
          <a:noFill/>
        </p:spPr>
        <p:txBody>
          <a:bodyPr wrap="square" rtlCol="0" anchor="t">
            <a:spAutoFit/>
          </a:bodyPr>
          <a:lstStyle/>
          <a:p>
            <a:pPr algn="ctr"/>
            <a:r>
              <a:rPr lang="en-US" sz="2000" kern="100" dirty="0">
                <a:solidFill>
                  <a:srgbClr val="000000"/>
                </a:solidFill>
                <a:effectLst/>
                <a:latin typeface="Times New Roman" panose="02020603050405020304" pitchFamily="18" charset="0"/>
                <a:ea typeface="Times New Roman" panose="02020603050405020304" pitchFamily="18" charset="0"/>
              </a:rPr>
              <a:t>A thesis submitted to the Department of Mechanical Engineering, </a:t>
            </a:r>
            <a:r>
              <a:rPr lang="en-US" sz="2000" kern="100" dirty="0" err="1">
                <a:solidFill>
                  <a:srgbClr val="000000"/>
                </a:solidFill>
                <a:effectLst/>
                <a:latin typeface="Times New Roman" panose="02020603050405020304" pitchFamily="18" charset="0"/>
                <a:ea typeface="Times New Roman" panose="02020603050405020304" pitchFamily="18" charset="0"/>
              </a:rPr>
              <a:t>Sonargaon</a:t>
            </a:r>
            <a:r>
              <a:rPr lang="en-US" sz="2000" kern="100" dirty="0">
                <a:solidFill>
                  <a:srgbClr val="000000"/>
                </a:solidFill>
                <a:effectLst/>
                <a:latin typeface="Times New Roman" panose="02020603050405020304" pitchFamily="18" charset="0"/>
                <a:ea typeface="Times New Roman" panose="02020603050405020304" pitchFamily="18" charset="0"/>
              </a:rPr>
              <a:t> University, Dhaka, on May 2024 in partial fulfilment of the requirements for </a:t>
            </a:r>
            <a:r>
              <a:rPr lang="en-US" sz="2000" kern="100" dirty="0">
                <a:solidFill>
                  <a:srgbClr val="000000"/>
                </a:solidFill>
                <a:latin typeface="Times New Roman" panose="02020603050405020304" pitchFamily="18" charset="0"/>
                <a:ea typeface="Times New Roman" panose="02020603050405020304" pitchFamily="18" charset="0"/>
              </a:rPr>
              <a:t>T</a:t>
            </a:r>
            <a:r>
              <a:rPr lang="en-US" sz="2000" kern="100" dirty="0">
                <a:solidFill>
                  <a:srgbClr val="000000"/>
                </a:solidFill>
                <a:effectLst/>
                <a:latin typeface="Times New Roman" panose="02020603050405020304" pitchFamily="18" charset="0"/>
                <a:ea typeface="Times New Roman" panose="02020603050405020304" pitchFamily="18" charset="0"/>
              </a:rPr>
              <a:t>he degree of </a:t>
            </a:r>
            <a:r>
              <a:rPr lang="en-US" sz="2000" kern="100" dirty="0" err="1">
                <a:solidFill>
                  <a:srgbClr val="000000"/>
                </a:solidFill>
                <a:effectLst/>
                <a:latin typeface="Times New Roman" panose="02020603050405020304" pitchFamily="18" charset="0"/>
                <a:ea typeface="Times New Roman" panose="02020603050405020304" pitchFamily="18" charset="0"/>
              </a:rPr>
              <a:t>B.Sc</a:t>
            </a:r>
            <a:r>
              <a:rPr lang="en-US" sz="2000" kern="100" dirty="0">
                <a:solidFill>
                  <a:srgbClr val="000000"/>
                </a:solidFill>
                <a:effectLst/>
                <a:latin typeface="Times New Roman" panose="02020603050405020304" pitchFamily="18" charset="0"/>
                <a:ea typeface="Times New Roman" panose="02020603050405020304" pitchFamily="18" charset="0"/>
              </a:rPr>
              <a:t> in Mechanical Engineering.</a:t>
            </a:r>
            <a:r>
              <a:rPr lang="en-US" sz="2000" b="1" kern="100" dirty="0">
                <a:solidFill>
                  <a:srgbClr val="000000"/>
                </a:solidFill>
                <a:effectLst/>
                <a:latin typeface="Times New Roman" panose="02020603050405020304" pitchFamily="18" charset="0"/>
                <a:ea typeface="Times New Roman" panose="02020603050405020304" pitchFamily="18" charset="0"/>
              </a:rPr>
              <a:t> </a:t>
            </a:r>
            <a:endParaRPr lang="en-US" sz="2000" kern="1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7738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B49F78-63A8-1D57-3FE3-C97019EFE6AC}"/>
              </a:ext>
            </a:extLst>
          </p:cNvPr>
          <p:cNvSpPr txBox="1"/>
          <p:nvPr/>
        </p:nvSpPr>
        <p:spPr>
          <a:xfrm>
            <a:off x="975408" y="519667"/>
            <a:ext cx="10217606" cy="5016758"/>
          </a:xfrm>
          <a:prstGeom prst="rect">
            <a:avLst/>
          </a:prstGeom>
          <a:noFill/>
        </p:spPr>
        <p:txBody>
          <a:bodyPr wrap="square" rtlCol="0">
            <a:spAutoFit/>
          </a:bodyPr>
          <a:lstStyle/>
          <a:p>
            <a:pPr algn="l"/>
            <a:r>
              <a:rPr lang="en-US" sz="2000" dirty="0"/>
              <a:t>Referring to Figure 3.2, the functions of the four main components of an ideal VCRC may be summarized as follows: </a:t>
            </a:r>
          </a:p>
          <a:p>
            <a:pPr algn="l"/>
            <a:r>
              <a:rPr lang="en-US" sz="2000" dirty="0"/>
              <a:t>
1-2 Compressors: The low pressure saturated vapor is compressed to a high pressure superheated vapor under constant entropy value. </a:t>
            </a:r>
          </a:p>
          <a:p>
            <a:pPr algn="l"/>
            <a:r>
              <a:rPr lang="en-US" sz="2000" dirty="0"/>
              <a:t>
2-3 Condensers: The high pressure superheated vapor is sub-cooled to s saturated vapor state and then condenses into a saturated liquid state under constant pressure. </a:t>
            </a:r>
          </a:p>
          <a:p>
            <a:pPr algn="l"/>
            <a:r>
              <a:rPr lang="en-US" sz="2000" dirty="0"/>
              <a:t>
3 -4 Capillary Tubes: The high-pressure saturated liquid is expanded to a low pressure and temperature liquid-vapor mixture at constant enthalpy. </a:t>
            </a:r>
          </a:p>
          <a:p>
            <a:pPr algn="l"/>
            <a:r>
              <a:rPr lang="en-US" sz="2000" dirty="0"/>
              <a:t>
4-1 Evaporator: The low-pressure two-phase mixture boils to saturated vapor under constant pressure. </a:t>
            </a:r>
          </a:p>
          <a:p>
            <a:pPr algn="l"/>
            <a:endParaRPr lang="en-US" sz="2000" dirty="0"/>
          </a:p>
          <a:p>
            <a:pPr algn="l"/>
            <a:endParaRPr lang="en-US" sz="2000" dirty="0"/>
          </a:p>
        </p:txBody>
      </p:sp>
      <p:sp>
        <p:nvSpPr>
          <p:cNvPr id="4" name="TextBox 3">
            <a:extLst>
              <a:ext uri="{FF2B5EF4-FFF2-40B4-BE49-F238E27FC236}">
                <a16:creationId xmlns:a16="http://schemas.microsoft.com/office/drawing/2014/main" id="{AF7B8E7B-0419-90A7-3A92-7DE155782AFC}"/>
              </a:ext>
            </a:extLst>
          </p:cNvPr>
          <p:cNvSpPr txBox="1"/>
          <p:nvPr/>
        </p:nvSpPr>
        <p:spPr>
          <a:xfrm>
            <a:off x="4417229" y="4243764"/>
            <a:ext cx="2725580" cy="523220"/>
          </a:xfrm>
          <a:prstGeom prst="rect">
            <a:avLst/>
          </a:prstGeom>
          <a:noFill/>
        </p:spPr>
        <p:txBody>
          <a:bodyPr wrap="square" rtlCol="0">
            <a:spAutoFit/>
          </a:bodyPr>
          <a:lstStyle/>
          <a:p>
            <a:pPr algn="l"/>
            <a:r>
              <a:rPr lang="en-US" sz="2800" dirty="0">
                <a:solidFill>
                  <a:schemeClr val="bg1"/>
                </a:solidFill>
              </a:rPr>
              <a:t>Components</a:t>
            </a:r>
          </a:p>
        </p:txBody>
      </p:sp>
    </p:spTree>
    <p:extLst>
      <p:ext uri="{BB962C8B-B14F-4D97-AF65-F5344CB8AC3E}">
        <p14:creationId xmlns:p14="http://schemas.microsoft.com/office/powerpoint/2010/main" val="2938249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EC16CA-A9F6-9CF2-8F0A-35023A28AEA1}"/>
              </a:ext>
            </a:extLst>
          </p:cNvPr>
          <p:cNvSpPr txBox="1"/>
          <p:nvPr/>
        </p:nvSpPr>
        <p:spPr>
          <a:xfrm>
            <a:off x="5174308" y="2512777"/>
            <a:ext cx="1828800" cy="1828800"/>
          </a:xfrm>
          <a:prstGeom prst="rect">
            <a:avLst/>
          </a:prstGeom>
          <a:noFill/>
        </p:spPr>
        <p:txBody>
          <a:bodyPr wrap="square" rtlCol="0">
            <a:spAutoFit/>
          </a:bodyPr>
          <a:lstStyle/>
          <a:p>
            <a:pPr algn="l"/>
            <a:endParaRPr lang="en-US" dirty="0"/>
          </a:p>
        </p:txBody>
      </p:sp>
      <p:sp>
        <p:nvSpPr>
          <p:cNvPr id="3" name="TextBox 2">
            <a:extLst>
              <a:ext uri="{FF2B5EF4-FFF2-40B4-BE49-F238E27FC236}">
                <a16:creationId xmlns:a16="http://schemas.microsoft.com/office/drawing/2014/main" id="{0F52426C-A644-1C08-828D-EDD62B77F284}"/>
              </a:ext>
            </a:extLst>
          </p:cNvPr>
          <p:cNvSpPr txBox="1"/>
          <p:nvPr/>
        </p:nvSpPr>
        <p:spPr>
          <a:xfrm>
            <a:off x="7809832" y="1566032"/>
            <a:ext cx="2754137" cy="646331"/>
          </a:xfrm>
          <a:prstGeom prst="rect">
            <a:avLst/>
          </a:prstGeom>
          <a:noFill/>
        </p:spPr>
        <p:txBody>
          <a:bodyPr wrap="square" rtlCol="0">
            <a:spAutoFit/>
          </a:bodyPr>
          <a:lstStyle/>
          <a:p>
            <a:pPr algn="l"/>
            <a:r>
              <a:rPr lang="en-US" sz="3600" b="1" dirty="0">
                <a:solidFill>
                  <a:srgbClr val="000000"/>
                </a:solidFill>
                <a:effectLst/>
                <a:ea typeface="Times New Roman" panose="02020603050405020304" pitchFamily="18" charset="0"/>
              </a:rPr>
              <a:t>Condenser</a:t>
            </a:r>
            <a:endParaRPr lang="en-US" sz="3600" b="1" dirty="0"/>
          </a:p>
        </p:txBody>
      </p:sp>
      <p:sp>
        <p:nvSpPr>
          <p:cNvPr id="4" name="TextBox 3">
            <a:extLst>
              <a:ext uri="{FF2B5EF4-FFF2-40B4-BE49-F238E27FC236}">
                <a16:creationId xmlns:a16="http://schemas.microsoft.com/office/drawing/2014/main" id="{65E98DCC-BBE0-8C37-8B27-286F76EC5D43}"/>
              </a:ext>
            </a:extLst>
          </p:cNvPr>
          <p:cNvSpPr txBox="1"/>
          <p:nvPr/>
        </p:nvSpPr>
        <p:spPr>
          <a:xfrm>
            <a:off x="4367584" y="637810"/>
            <a:ext cx="3442248" cy="830997"/>
          </a:xfrm>
          <a:prstGeom prst="rect">
            <a:avLst/>
          </a:prstGeom>
          <a:noFill/>
        </p:spPr>
        <p:txBody>
          <a:bodyPr wrap="square" rtlCol="0">
            <a:spAutoFit/>
          </a:bodyPr>
          <a:lstStyle/>
          <a:p>
            <a:pPr algn="l"/>
            <a:r>
              <a:rPr lang="en-US" sz="4800" dirty="0"/>
              <a:t>Components </a:t>
            </a:r>
          </a:p>
        </p:txBody>
      </p:sp>
      <p:sp>
        <p:nvSpPr>
          <p:cNvPr id="5" name="TextBox 4">
            <a:extLst>
              <a:ext uri="{FF2B5EF4-FFF2-40B4-BE49-F238E27FC236}">
                <a16:creationId xmlns:a16="http://schemas.microsoft.com/office/drawing/2014/main" id="{7BF973B3-033A-B1CA-1F58-8D36AD3EA9DC}"/>
              </a:ext>
            </a:extLst>
          </p:cNvPr>
          <p:cNvSpPr txBox="1"/>
          <p:nvPr/>
        </p:nvSpPr>
        <p:spPr>
          <a:xfrm>
            <a:off x="2081341" y="1566032"/>
            <a:ext cx="2476076" cy="646331"/>
          </a:xfrm>
          <a:prstGeom prst="rect">
            <a:avLst/>
          </a:prstGeom>
          <a:noFill/>
        </p:spPr>
        <p:txBody>
          <a:bodyPr wrap="square" rtlCol="0">
            <a:spAutoFit/>
          </a:bodyPr>
          <a:lstStyle/>
          <a:p>
            <a:pPr algn="l"/>
            <a:r>
              <a:rPr lang="en-US" sz="3600" b="1" dirty="0"/>
              <a:t>Compressor</a:t>
            </a:r>
          </a:p>
        </p:txBody>
      </p:sp>
      <p:pic>
        <p:nvPicPr>
          <p:cNvPr id="8" name="Picture 7">
            <a:extLst>
              <a:ext uri="{FF2B5EF4-FFF2-40B4-BE49-F238E27FC236}">
                <a16:creationId xmlns:a16="http://schemas.microsoft.com/office/drawing/2014/main" id="{B39937E2-67B4-65FF-DF78-5E4A0C49AE13}"/>
              </a:ext>
            </a:extLst>
          </p:cNvPr>
          <p:cNvPicPr/>
          <p:nvPr/>
        </p:nvPicPr>
        <p:blipFill>
          <a:blip r:embed="rId2"/>
          <a:stretch>
            <a:fillRect/>
          </a:stretch>
        </p:blipFill>
        <p:spPr>
          <a:xfrm>
            <a:off x="2081341" y="2309588"/>
            <a:ext cx="2286243" cy="1944001"/>
          </a:xfrm>
          <a:prstGeom prst="rect">
            <a:avLst/>
          </a:prstGeom>
        </p:spPr>
      </p:pic>
      <p:pic>
        <p:nvPicPr>
          <p:cNvPr id="11" name="Picture 10">
            <a:extLst>
              <a:ext uri="{FF2B5EF4-FFF2-40B4-BE49-F238E27FC236}">
                <a16:creationId xmlns:a16="http://schemas.microsoft.com/office/drawing/2014/main" id="{B010FE10-BC6E-77D1-EDE8-9EE3ED26A727}"/>
              </a:ext>
            </a:extLst>
          </p:cNvPr>
          <p:cNvPicPr/>
          <p:nvPr/>
        </p:nvPicPr>
        <p:blipFill>
          <a:blip r:embed="rId3"/>
          <a:stretch>
            <a:fillRect/>
          </a:stretch>
        </p:blipFill>
        <p:spPr>
          <a:xfrm>
            <a:off x="7809832" y="2309588"/>
            <a:ext cx="2754136" cy="3657589"/>
          </a:xfrm>
          <a:prstGeom prst="rect">
            <a:avLst/>
          </a:prstGeom>
        </p:spPr>
      </p:pic>
      <p:sp>
        <p:nvSpPr>
          <p:cNvPr id="14" name="TextBox 13">
            <a:extLst>
              <a:ext uri="{FF2B5EF4-FFF2-40B4-BE49-F238E27FC236}">
                <a16:creationId xmlns:a16="http://schemas.microsoft.com/office/drawing/2014/main" id="{ED765BAA-35A8-97AD-DEF5-36DECF31C734}"/>
              </a:ext>
            </a:extLst>
          </p:cNvPr>
          <p:cNvSpPr txBox="1"/>
          <p:nvPr/>
        </p:nvSpPr>
        <p:spPr>
          <a:xfrm>
            <a:off x="1989085" y="4189043"/>
            <a:ext cx="2257319" cy="1200329"/>
          </a:xfrm>
          <a:prstGeom prst="rect">
            <a:avLst/>
          </a:prstGeom>
          <a:noFill/>
        </p:spPr>
        <p:txBody>
          <a:bodyPr wrap="square" rtlCol="0">
            <a:spAutoFit/>
          </a:bodyPr>
          <a:lstStyle/>
          <a:p>
            <a:pPr algn="l"/>
            <a:r>
              <a:rPr lang="en-US" sz="3600" b="1" dirty="0"/>
              <a:t>Evaporator</a:t>
            </a:r>
          </a:p>
        </p:txBody>
      </p:sp>
      <p:grpSp>
        <p:nvGrpSpPr>
          <p:cNvPr id="21" name="Group 20">
            <a:extLst>
              <a:ext uri="{FF2B5EF4-FFF2-40B4-BE49-F238E27FC236}">
                <a16:creationId xmlns:a16="http://schemas.microsoft.com/office/drawing/2014/main" id="{7269FEC7-8A04-6385-56FF-830BB16BEE12}"/>
              </a:ext>
            </a:extLst>
          </p:cNvPr>
          <p:cNvGrpSpPr/>
          <p:nvPr/>
        </p:nvGrpSpPr>
        <p:grpSpPr>
          <a:xfrm>
            <a:off x="1989085" y="4835374"/>
            <a:ext cx="3531031" cy="1828801"/>
            <a:chOff x="-7111" y="-8127"/>
            <a:chExt cx="5989320" cy="3290823"/>
          </a:xfrm>
        </p:grpSpPr>
        <p:pic>
          <p:nvPicPr>
            <p:cNvPr id="19" name="Picture 18">
              <a:extLst>
                <a:ext uri="{FF2B5EF4-FFF2-40B4-BE49-F238E27FC236}">
                  <a16:creationId xmlns:a16="http://schemas.microsoft.com/office/drawing/2014/main" id="{81BF8F4A-EF88-E043-1057-0EFCD45A1B8C}"/>
                </a:ext>
              </a:extLst>
            </p:cNvPr>
            <p:cNvPicPr/>
            <p:nvPr/>
          </p:nvPicPr>
          <p:blipFill>
            <a:blip r:embed="rId4"/>
            <a:stretch>
              <a:fillRect/>
            </a:stretch>
          </p:blipFill>
          <p:spPr>
            <a:xfrm>
              <a:off x="-7111" y="-8127"/>
              <a:ext cx="5989320" cy="3288792"/>
            </a:xfrm>
            <a:prstGeom prst="rect">
              <a:avLst/>
            </a:prstGeom>
          </p:spPr>
        </p:pic>
        <p:pic>
          <p:nvPicPr>
            <p:cNvPr id="20" name="Picture 19">
              <a:extLst>
                <a:ext uri="{FF2B5EF4-FFF2-40B4-BE49-F238E27FC236}">
                  <a16:creationId xmlns:a16="http://schemas.microsoft.com/office/drawing/2014/main" id="{32BC200D-526E-A87D-975A-78495DA4E315}"/>
                </a:ext>
              </a:extLst>
            </p:cNvPr>
            <p:cNvPicPr/>
            <p:nvPr/>
          </p:nvPicPr>
          <p:blipFill>
            <a:blip r:embed="rId5"/>
            <a:stretch>
              <a:fillRect/>
            </a:stretch>
          </p:blipFill>
          <p:spPr>
            <a:xfrm>
              <a:off x="0" y="0"/>
              <a:ext cx="5980177" cy="3282696"/>
            </a:xfrm>
            <a:prstGeom prst="rect">
              <a:avLst/>
            </a:prstGeom>
          </p:spPr>
        </p:pic>
      </p:grpSp>
      <p:sp>
        <p:nvSpPr>
          <p:cNvPr id="23" name="TextBox 22">
            <a:extLst>
              <a:ext uri="{FF2B5EF4-FFF2-40B4-BE49-F238E27FC236}">
                <a16:creationId xmlns:a16="http://schemas.microsoft.com/office/drawing/2014/main" id="{A4F7AA53-2290-3C95-4E5B-5AB8A4BFC122}"/>
              </a:ext>
            </a:extLst>
          </p:cNvPr>
          <p:cNvSpPr txBox="1"/>
          <p:nvPr/>
        </p:nvSpPr>
        <p:spPr>
          <a:xfrm>
            <a:off x="5019269" y="1589447"/>
            <a:ext cx="2600730" cy="1200329"/>
          </a:xfrm>
          <a:prstGeom prst="rect">
            <a:avLst/>
          </a:prstGeom>
          <a:noFill/>
        </p:spPr>
        <p:txBody>
          <a:bodyPr wrap="square">
            <a:spAutoFit/>
          </a:bodyPr>
          <a:lstStyle/>
          <a:p>
            <a:r>
              <a:rPr lang="en-US" sz="3600" b="1" dirty="0">
                <a:solidFill>
                  <a:srgbClr val="000000"/>
                </a:solidFill>
                <a:effectLst/>
                <a:latin typeface="+mj-lt"/>
                <a:ea typeface="Times New Roman" panose="02020603050405020304" pitchFamily="18" charset="0"/>
              </a:rPr>
              <a:t>Expansion</a:t>
            </a:r>
          </a:p>
          <a:p>
            <a:r>
              <a:rPr lang="en-US" sz="3600" b="1" dirty="0">
                <a:solidFill>
                  <a:srgbClr val="000000"/>
                </a:solidFill>
                <a:effectLst/>
                <a:latin typeface="+mj-lt"/>
                <a:ea typeface="Times New Roman" panose="02020603050405020304" pitchFamily="18" charset="0"/>
              </a:rPr>
              <a:t>  Devices</a:t>
            </a:r>
            <a:endParaRPr lang="en-US" sz="3600" b="1" dirty="0">
              <a:latin typeface="+mj-lt"/>
            </a:endParaRPr>
          </a:p>
        </p:txBody>
      </p:sp>
      <p:pic>
        <p:nvPicPr>
          <p:cNvPr id="24" name="Picture 23">
            <a:extLst>
              <a:ext uri="{FF2B5EF4-FFF2-40B4-BE49-F238E27FC236}">
                <a16:creationId xmlns:a16="http://schemas.microsoft.com/office/drawing/2014/main" id="{4ACB93FE-E053-F1B3-55AE-3433DC5B1A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29436" y="2764190"/>
            <a:ext cx="2289588" cy="1824285"/>
          </a:xfrm>
          <a:prstGeom prst="rect">
            <a:avLst/>
          </a:prstGeom>
        </p:spPr>
      </p:pic>
    </p:spTree>
    <p:extLst>
      <p:ext uri="{BB962C8B-B14F-4D97-AF65-F5344CB8AC3E}">
        <p14:creationId xmlns:p14="http://schemas.microsoft.com/office/powerpoint/2010/main" val="2274450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78A18E-CF14-4320-B10E-AD64168B8665}"/>
              </a:ext>
            </a:extLst>
          </p:cNvPr>
          <p:cNvSpPr txBox="1"/>
          <p:nvPr/>
        </p:nvSpPr>
        <p:spPr>
          <a:xfrm>
            <a:off x="1529467" y="562812"/>
            <a:ext cx="2965358" cy="646330"/>
          </a:xfrm>
          <a:prstGeom prst="rect">
            <a:avLst/>
          </a:prstGeom>
          <a:noFill/>
        </p:spPr>
        <p:txBody>
          <a:bodyPr wrap="square">
            <a:spAutoFit/>
          </a:bodyPr>
          <a:lstStyle/>
          <a:p>
            <a:r>
              <a:rPr lang="en-US" sz="3600" b="1" dirty="0">
                <a:solidFill>
                  <a:srgbClr val="000000"/>
                </a:solidFill>
                <a:effectLst/>
                <a:ea typeface="Times New Roman" panose="02020603050405020304" pitchFamily="18" charset="0"/>
              </a:rPr>
              <a:t>Thermostat</a:t>
            </a:r>
            <a:endParaRPr lang="en-US" sz="3600" dirty="0"/>
          </a:p>
        </p:txBody>
      </p:sp>
      <p:pic>
        <p:nvPicPr>
          <p:cNvPr id="6" name="Picture 5">
            <a:extLst>
              <a:ext uri="{FF2B5EF4-FFF2-40B4-BE49-F238E27FC236}">
                <a16:creationId xmlns:a16="http://schemas.microsoft.com/office/drawing/2014/main" id="{B3430029-D9D8-91F5-0D90-CDF76BA6A9DA}"/>
              </a:ext>
            </a:extLst>
          </p:cNvPr>
          <p:cNvPicPr/>
          <p:nvPr/>
        </p:nvPicPr>
        <p:blipFill>
          <a:blip r:embed="rId2"/>
          <a:stretch>
            <a:fillRect/>
          </a:stretch>
        </p:blipFill>
        <p:spPr>
          <a:xfrm>
            <a:off x="1529467" y="1470027"/>
            <a:ext cx="2743200" cy="2210197"/>
          </a:xfrm>
          <a:prstGeom prst="rect">
            <a:avLst/>
          </a:prstGeom>
        </p:spPr>
      </p:pic>
      <p:sp>
        <p:nvSpPr>
          <p:cNvPr id="8" name="TextBox 7">
            <a:extLst>
              <a:ext uri="{FF2B5EF4-FFF2-40B4-BE49-F238E27FC236}">
                <a16:creationId xmlns:a16="http://schemas.microsoft.com/office/drawing/2014/main" id="{E924E063-E0E6-B1FE-BF78-E8EEBB6D53E8}"/>
              </a:ext>
            </a:extLst>
          </p:cNvPr>
          <p:cNvSpPr txBox="1"/>
          <p:nvPr/>
        </p:nvSpPr>
        <p:spPr>
          <a:xfrm>
            <a:off x="4269205" y="575618"/>
            <a:ext cx="3805746" cy="646331"/>
          </a:xfrm>
          <a:prstGeom prst="rect">
            <a:avLst/>
          </a:prstGeom>
          <a:noFill/>
        </p:spPr>
        <p:txBody>
          <a:bodyPr wrap="square">
            <a:spAutoFit/>
          </a:bodyPr>
          <a:lstStyle/>
          <a:p>
            <a:r>
              <a:rPr lang="en-US" sz="1800" b="1" dirty="0">
                <a:solidFill>
                  <a:srgbClr val="000000"/>
                </a:solidFill>
                <a:effectLst/>
                <a:latin typeface="Times New Roman" panose="02020603050405020304" pitchFamily="18" charset="0"/>
                <a:ea typeface="Times New Roman" panose="02020603050405020304" pitchFamily="18" charset="0"/>
              </a:rPr>
              <a:t> </a:t>
            </a:r>
            <a:r>
              <a:rPr lang="en-US" sz="3600" b="1" dirty="0">
                <a:solidFill>
                  <a:srgbClr val="000000"/>
                </a:solidFill>
                <a:effectLst/>
                <a:latin typeface="+mj-lt"/>
                <a:ea typeface="Times New Roman" panose="02020603050405020304" pitchFamily="18" charset="0"/>
              </a:rPr>
              <a:t>Over load Relay</a:t>
            </a:r>
            <a:endParaRPr lang="en-US" sz="3600" dirty="0">
              <a:latin typeface="+mj-lt"/>
            </a:endParaRPr>
          </a:p>
        </p:txBody>
      </p:sp>
      <p:pic>
        <p:nvPicPr>
          <p:cNvPr id="11" name="Picture 10">
            <a:extLst>
              <a:ext uri="{FF2B5EF4-FFF2-40B4-BE49-F238E27FC236}">
                <a16:creationId xmlns:a16="http://schemas.microsoft.com/office/drawing/2014/main" id="{A91B1E0D-A84F-2760-4AC8-483BAA034075}"/>
              </a:ext>
            </a:extLst>
          </p:cNvPr>
          <p:cNvPicPr/>
          <p:nvPr/>
        </p:nvPicPr>
        <p:blipFill>
          <a:blip r:embed="rId3"/>
          <a:stretch>
            <a:fillRect/>
          </a:stretch>
        </p:blipFill>
        <p:spPr>
          <a:xfrm>
            <a:off x="4494825" y="1545115"/>
            <a:ext cx="2743200" cy="2210196"/>
          </a:xfrm>
          <a:prstGeom prst="rect">
            <a:avLst/>
          </a:prstGeom>
        </p:spPr>
      </p:pic>
      <p:sp>
        <p:nvSpPr>
          <p:cNvPr id="13" name="TextBox 12">
            <a:extLst>
              <a:ext uri="{FF2B5EF4-FFF2-40B4-BE49-F238E27FC236}">
                <a16:creationId xmlns:a16="http://schemas.microsoft.com/office/drawing/2014/main" id="{8D070ACA-4261-E72D-1C6B-455083C3EF48}"/>
              </a:ext>
            </a:extLst>
          </p:cNvPr>
          <p:cNvSpPr txBox="1"/>
          <p:nvPr/>
        </p:nvSpPr>
        <p:spPr>
          <a:xfrm>
            <a:off x="8148478" y="575617"/>
            <a:ext cx="3047392" cy="646331"/>
          </a:xfrm>
          <a:prstGeom prst="rect">
            <a:avLst/>
          </a:prstGeom>
          <a:noFill/>
        </p:spPr>
        <p:txBody>
          <a:bodyPr wrap="square">
            <a:spAutoFit/>
          </a:bodyPr>
          <a:lstStyle/>
          <a:p>
            <a:r>
              <a:rPr lang="en-US" sz="3600" b="1" dirty="0">
                <a:solidFill>
                  <a:srgbClr val="0D0D0D"/>
                </a:solidFill>
                <a:effectLst/>
                <a:latin typeface="+mj-lt"/>
                <a:ea typeface="Times New Roman" panose="02020603050405020304" pitchFamily="18" charset="0"/>
              </a:rPr>
              <a:t>Strainer</a:t>
            </a:r>
            <a:endParaRPr lang="en-US" sz="3600" b="1" dirty="0">
              <a:latin typeface="+mj-lt"/>
            </a:endParaRPr>
          </a:p>
        </p:txBody>
      </p:sp>
      <p:pic>
        <p:nvPicPr>
          <p:cNvPr id="16" name="Picture 15" descr="Copper Refrigerator Filter Dryer 18.5 x 111mm with 2 End Inner Dia 3 x 6mm  3pcs 747709310220 | eBay">
            <a:extLst>
              <a:ext uri="{FF2B5EF4-FFF2-40B4-BE49-F238E27FC236}">
                <a16:creationId xmlns:a16="http://schemas.microsoft.com/office/drawing/2014/main" id="{9CA5F24C-0809-8659-E84D-96012482D93D}"/>
              </a:ext>
            </a:extLst>
          </p:cNvPr>
          <p:cNvPicPr/>
          <p:nvPr/>
        </p:nvPicPr>
        <p:blipFill>
          <a:blip r:embed="rId4"/>
          <a:stretch>
            <a:fillRect/>
          </a:stretch>
        </p:blipFill>
        <p:spPr>
          <a:xfrm>
            <a:off x="7919333" y="1499348"/>
            <a:ext cx="2743200" cy="2210196"/>
          </a:xfrm>
          <a:prstGeom prst="rect">
            <a:avLst/>
          </a:prstGeom>
        </p:spPr>
      </p:pic>
      <p:sp>
        <p:nvSpPr>
          <p:cNvPr id="18" name="TextBox 17">
            <a:extLst>
              <a:ext uri="{FF2B5EF4-FFF2-40B4-BE49-F238E27FC236}">
                <a16:creationId xmlns:a16="http://schemas.microsoft.com/office/drawing/2014/main" id="{1DD51139-E926-3E12-BE9B-9037A07E5615}"/>
              </a:ext>
            </a:extLst>
          </p:cNvPr>
          <p:cNvSpPr txBox="1"/>
          <p:nvPr/>
        </p:nvSpPr>
        <p:spPr>
          <a:xfrm rot="10800000" flipH="1" flipV="1">
            <a:off x="1529468" y="3725571"/>
            <a:ext cx="2286609" cy="646331"/>
          </a:xfrm>
          <a:prstGeom prst="rect">
            <a:avLst/>
          </a:prstGeom>
          <a:noFill/>
        </p:spPr>
        <p:txBody>
          <a:bodyPr wrap="square">
            <a:spAutoFit/>
          </a:bodyPr>
          <a:lstStyle/>
          <a:p>
            <a:r>
              <a:rPr lang="en-US" sz="3600" b="1" dirty="0">
                <a:solidFill>
                  <a:srgbClr val="0D0D0D"/>
                </a:solidFill>
                <a:effectLst/>
                <a:latin typeface="+mj-lt"/>
                <a:ea typeface="Times New Roman" panose="02020603050405020304" pitchFamily="18" charset="0"/>
              </a:rPr>
              <a:t>Capacitor</a:t>
            </a:r>
            <a:endParaRPr lang="en-US" sz="3600" b="1" dirty="0">
              <a:latin typeface="+mj-lt"/>
            </a:endParaRPr>
          </a:p>
        </p:txBody>
      </p:sp>
      <p:pic>
        <p:nvPicPr>
          <p:cNvPr id="21" name="Picture 20">
            <a:extLst>
              <a:ext uri="{FF2B5EF4-FFF2-40B4-BE49-F238E27FC236}">
                <a16:creationId xmlns:a16="http://schemas.microsoft.com/office/drawing/2014/main" id="{718C63E6-6161-9041-3D2F-119733912A09}"/>
              </a:ext>
            </a:extLst>
          </p:cNvPr>
          <p:cNvPicPr/>
          <p:nvPr/>
        </p:nvPicPr>
        <p:blipFill>
          <a:blip r:embed="rId5"/>
          <a:stretch>
            <a:fillRect/>
          </a:stretch>
        </p:blipFill>
        <p:spPr>
          <a:xfrm>
            <a:off x="1529467" y="4417249"/>
            <a:ext cx="2189385" cy="2024507"/>
          </a:xfrm>
          <a:prstGeom prst="rect">
            <a:avLst/>
          </a:prstGeom>
        </p:spPr>
      </p:pic>
      <p:sp>
        <p:nvSpPr>
          <p:cNvPr id="22" name="TextBox 21">
            <a:extLst>
              <a:ext uri="{FF2B5EF4-FFF2-40B4-BE49-F238E27FC236}">
                <a16:creationId xmlns:a16="http://schemas.microsoft.com/office/drawing/2014/main" id="{29B99F2F-3181-8211-5637-84CAF5752B8E}"/>
              </a:ext>
            </a:extLst>
          </p:cNvPr>
          <p:cNvSpPr txBox="1"/>
          <p:nvPr/>
        </p:nvSpPr>
        <p:spPr>
          <a:xfrm>
            <a:off x="4796098" y="3709545"/>
            <a:ext cx="3333357" cy="646331"/>
          </a:xfrm>
          <a:prstGeom prst="rect">
            <a:avLst/>
          </a:prstGeom>
          <a:noFill/>
        </p:spPr>
        <p:txBody>
          <a:bodyPr wrap="square" rtlCol="0">
            <a:spAutoFit/>
          </a:bodyPr>
          <a:lstStyle/>
          <a:p>
            <a:pPr algn="l"/>
            <a:r>
              <a:rPr lang="en-US" sz="3600" b="1" dirty="0"/>
              <a:t>Door Switch</a:t>
            </a:r>
          </a:p>
        </p:txBody>
      </p:sp>
      <p:pic>
        <p:nvPicPr>
          <p:cNvPr id="25" name="Picture 24" descr="Refrigerator Push Button Switch at Rs 50 | Push Button Switches in New  Delhi | ID: 14496940412">
            <a:extLst>
              <a:ext uri="{FF2B5EF4-FFF2-40B4-BE49-F238E27FC236}">
                <a16:creationId xmlns:a16="http://schemas.microsoft.com/office/drawing/2014/main" id="{53226FC9-74AC-6331-4273-AF023FEC1872}"/>
              </a:ext>
            </a:extLst>
          </p:cNvPr>
          <p:cNvPicPr/>
          <p:nvPr/>
        </p:nvPicPr>
        <p:blipFill>
          <a:blip r:embed="rId6"/>
          <a:stretch>
            <a:fillRect/>
          </a:stretch>
        </p:blipFill>
        <p:spPr>
          <a:xfrm>
            <a:off x="4801456" y="4355876"/>
            <a:ext cx="2300338" cy="2024507"/>
          </a:xfrm>
          <a:prstGeom prst="rect">
            <a:avLst/>
          </a:prstGeom>
        </p:spPr>
      </p:pic>
      <p:sp>
        <p:nvSpPr>
          <p:cNvPr id="26" name="TextBox 25">
            <a:extLst>
              <a:ext uri="{FF2B5EF4-FFF2-40B4-BE49-F238E27FC236}">
                <a16:creationId xmlns:a16="http://schemas.microsoft.com/office/drawing/2014/main" id="{4259DDEB-8787-C8E8-99A0-F294E8559602}"/>
              </a:ext>
            </a:extLst>
          </p:cNvPr>
          <p:cNvSpPr txBox="1"/>
          <p:nvPr/>
        </p:nvSpPr>
        <p:spPr>
          <a:xfrm>
            <a:off x="8259865" y="3721698"/>
            <a:ext cx="1807411" cy="646331"/>
          </a:xfrm>
          <a:prstGeom prst="rect">
            <a:avLst/>
          </a:prstGeom>
          <a:noFill/>
        </p:spPr>
        <p:txBody>
          <a:bodyPr wrap="square" rtlCol="0">
            <a:spAutoFit/>
          </a:bodyPr>
          <a:lstStyle/>
          <a:p>
            <a:pPr algn="l"/>
            <a:r>
              <a:rPr lang="en-US" sz="3600" b="1" dirty="0"/>
              <a:t>Gas</a:t>
            </a:r>
          </a:p>
        </p:txBody>
      </p:sp>
      <p:pic>
        <p:nvPicPr>
          <p:cNvPr id="29" name="Picture 28">
            <a:extLst>
              <a:ext uri="{FF2B5EF4-FFF2-40B4-BE49-F238E27FC236}">
                <a16:creationId xmlns:a16="http://schemas.microsoft.com/office/drawing/2014/main" id="{7504F61A-CB22-2C31-3B46-EEA846785CF8}"/>
              </a:ext>
            </a:extLst>
          </p:cNvPr>
          <p:cNvPicPr/>
          <p:nvPr/>
        </p:nvPicPr>
        <p:blipFill>
          <a:blip r:embed="rId7"/>
          <a:stretch>
            <a:fillRect/>
          </a:stretch>
        </p:blipFill>
        <p:spPr>
          <a:xfrm>
            <a:off x="8148478" y="4417249"/>
            <a:ext cx="2178262" cy="1963134"/>
          </a:xfrm>
          <a:prstGeom prst="rect">
            <a:avLst/>
          </a:prstGeom>
        </p:spPr>
      </p:pic>
    </p:spTree>
    <p:extLst>
      <p:ext uri="{BB962C8B-B14F-4D97-AF65-F5344CB8AC3E}">
        <p14:creationId xmlns:p14="http://schemas.microsoft.com/office/powerpoint/2010/main" val="80721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F096FE5-3891-6C58-0C17-3F702CA2AED6}"/>
              </a:ext>
            </a:extLst>
          </p:cNvPr>
          <p:cNvSpPr txBox="1"/>
          <p:nvPr/>
        </p:nvSpPr>
        <p:spPr>
          <a:xfrm>
            <a:off x="2998900" y="446749"/>
            <a:ext cx="6419760" cy="830997"/>
          </a:xfrm>
          <a:prstGeom prst="rect">
            <a:avLst/>
          </a:prstGeom>
          <a:noFill/>
        </p:spPr>
        <p:txBody>
          <a:bodyPr wrap="square" rtlCol="0">
            <a:spAutoFit/>
          </a:bodyPr>
          <a:lstStyle/>
          <a:p>
            <a:pPr algn="l"/>
            <a:r>
              <a:rPr lang="en-US" sz="4800" dirty="0">
                <a:solidFill>
                  <a:srgbClr val="000000"/>
                </a:solidFill>
                <a:effectLst/>
                <a:latin typeface="Times New Roman" panose="02020603050405020304" pitchFamily="18" charset="0"/>
                <a:ea typeface="Times New Roman" panose="02020603050405020304" pitchFamily="18" charset="0"/>
              </a:rPr>
              <a:t>Experimental Procedure</a:t>
            </a:r>
            <a:r>
              <a:rPr lang="en-US" sz="1800" dirty="0">
                <a:solidFill>
                  <a:srgbClr val="000000"/>
                </a:solidFill>
                <a:effectLst/>
                <a:latin typeface="Times New Roman" panose="02020603050405020304" pitchFamily="18" charset="0"/>
                <a:ea typeface="Times New Roman" panose="02020603050405020304" pitchFamily="18" charset="0"/>
              </a:rPr>
              <a:t> </a:t>
            </a:r>
            <a:endParaRPr lang="en-US" dirty="0"/>
          </a:p>
        </p:txBody>
      </p:sp>
      <p:sp>
        <p:nvSpPr>
          <p:cNvPr id="5" name="TextBox 4">
            <a:extLst>
              <a:ext uri="{FF2B5EF4-FFF2-40B4-BE49-F238E27FC236}">
                <a16:creationId xmlns:a16="http://schemas.microsoft.com/office/drawing/2014/main" id="{C65E6BD5-28EE-ABED-18C7-002D39CD440D}"/>
              </a:ext>
            </a:extLst>
          </p:cNvPr>
          <p:cNvSpPr txBox="1"/>
          <p:nvPr/>
        </p:nvSpPr>
        <p:spPr>
          <a:xfrm>
            <a:off x="1905121" y="1552682"/>
            <a:ext cx="9178515" cy="4401205"/>
          </a:xfrm>
          <a:prstGeom prst="rect">
            <a:avLst/>
          </a:prstGeom>
          <a:noFill/>
        </p:spPr>
        <p:txBody>
          <a:bodyPr wrap="square" rtlCol="0">
            <a:spAutoFit/>
          </a:bodyPr>
          <a:lstStyle/>
          <a:p>
            <a:pPr algn="l"/>
            <a:r>
              <a:rPr lang="en-US" sz="2000" dirty="0"/>
              <a:t>• When the experimental setup was ready and inspected visually then we turned the power supply on and let the system reach a stable condition</a:t>
            </a:r>
          </a:p>
          <a:p>
            <a:pPr algn="l"/>
            <a:endParaRPr lang="en-US" sz="2000" dirty="0"/>
          </a:p>
          <a:p>
            <a:pPr algn="l"/>
            <a:r>
              <a:rPr lang="en-US" sz="2000" dirty="0"/>
              <a:t>•We started of by taking the wall temperature of fridge and freezer with 3 different digital temperature thermometer</a:t>
            </a:r>
          </a:p>
          <a:p>
            <a:pPr algn="l"/>
            <a:endParaRPr lang="en-US" sz="2000" dirty="0"/>
          </a:p>
          <a:p>
            <a:pPr algn="l"/>
            <a:r>
              <a:rPr lang="en-US" sz="2000" dirty="0"/>
              <a:t>•Then we have put 4 different size (250ml,500ml,1L2L) of bottles in fridge and freezer also </a:t>
            </a:r>
          </a:p>
          <a:p>
            <a:pPr algn="l"/>
            <a:endParaRPr lang="en-US" sz="2000" dirty="0"/>
          </a:p>
          <a:p>
            <a:pPr algn="l"/>
            <a:r>
              <a:rPr lang="en-US" sz="2000" dirty="0"/>
              <a:t>•When putting the bottles inside the fridge and freezer we also Attached 1 temperature thermometer with each of the bottles </a:t>
            </a:r>
          </a:p>
          <a:p>
            <a:pPr algn="l"/>
            <a:endParaRPr lang="en-US" sz="2000" dirty="0"/>
          </a:p>
          <a:p>
            <a:pPr algn="l"/>
            <a:r>
              <a:rPr lang="en-US" sz="2000" dirty="0"/>
              <a:t>•Then we made data table and graphs according to those temperature readings</a:t>
            </a:r>
          </a:p>
          <a:p>
            <a:pPr algn="l"/>
            <a:endParaRPr lang="en-US" sz="2000" dirty="0"/>
          </a:p>
        </p:txBody>
      </p:sp>
    </p:spTree>
    <p:extLst>
      <p:ext uri="{BB962C8B-B14F-4D97-AF65-F5344CB8AC3E}">
        <p14:creationId xmlns:p14="http://schemas.microsoft.com/office/powerpoint/2010/main" val="1667036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ABC931-94A6-12C0-CE7C-D325F13B3947}"/>
              </a:ext>
            </a:extLst>
          </p:cNvPr>
          <p:cNvSpPr txBox="1"/>
          <p:nvPr/>
        </p:nvSpPr>
        <p:spPr>
          <a:xfrm>
            <a:off x="826825" y="1084976"/>
            <a:ext cx="3536141" cy="2800767"/>
          </a:xfrm>
          <a:prstGeom prst="rect">
            <a:avLst/>
          </a:prstGeom>
          <a:noFill/>
        </p:spPr>
        <p:txBody>
          <a:bodyPr wrap="square" rtlCol="0">
            <a:spAutoFit/>
          </a:bodyPr>
          <a:lstStyle/>
          <a:p>
            <a:pPr algn="l"/>
            <a:r>
              <a:rPr lang="en-US" sz="4400" dirty="0"/>
              <a:t>Some Snapshots of Test Rig during Construction</a:t>
            </a:r>
          </a:p>
        </p:txBody>
      </p:sp>
      <p:pic>
        <p:nvPicPr>
          <p:cNvPr id="5" name="Picture 4">
            <a:extLst>
              <a:ext uri="{FF2B5EF4-FFF2-40B4-BE49-F238E27FC236}">
                <a16:creationId xmlns:a16="http://schemas.microsoft.com/office/drawing/2014/main" id="{F78A28CC-9F06-8D26-85D3-3999D1515A94}"/>
              </a:ext>
            </a:extLst>
          </p:cNvPr>
          <p:cNvPicPr/>
          <p:nvPr/>
        </p:nvPicPr>
        <p:blipFill>
          <a:blip r:embed="rId2"/>
          <a:stretch>
            <a:fillRect/>
          </a:stretch>
        </p:blipFill>
        <p:spPr>
          <a:xfrm>
            <a:off x="4786904" y="87806"/>
            <a:ext cx="5980752" cy="6770194"/>
          </a:xfrm>
          <a:prstGeom prst="rect">
            <a:avLst/>
          </a:prstGeom>
        </p:spPr>
      </p:pic>
    </p:spTree>
    <p:extLst>
      <p:ext uri="{BB962C8B-B14F-4D97-AF65-F5344CB8AC3E}">
        <p14:creationId xmlns:p14="http://schemas.microsoft.com/office/powerpoint/2010/main" val="1964861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A655F7-E8F2-07A2-C19C-A2BBC3A9D1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4110" y="1120860"/>
            <a:ext cx="3461460" cy="461628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424BA994-F80A-1052-6276-BA7127B0F1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481" y="1083528"/>
            <a:ext cx="3595017" cy="2481367"/>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360C3C55-7ABE-ECF9-E38D-55475AF3C8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50182" y="1120860"/>
            <a:ext cx="3457337" cy="461628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F17DEFC3-4C90-9C0E-517A-61877CC919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1371384" y="2929025"/>
            <a:ext cx="2021213" cy="359501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1011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A1B8323-F84D-ADE3-3431-ADD282E2040B}"/>
              </a:ext>
            </a:extLst>
          </p:cNvPr>
          <p:cNvSpPr txBox="1"/>
          <p:nvPr/>
        </p:nvSpPr>
        <p:spPr>
          <a:xfrm>
            <a:off x="5180384" y="2512777"/>
            <a:ext cx="1828800" cy="1828800"/>
          </a:xfrm>
          <a:prstGeom prst="rect">
            <a:avLst/>
          </a:prstGeom>
          <a:noFill/>
        </p:spPr>
        <p:txBody>
          <a:bodyPr wrap="square" rtlCol="0">
            <a:spAutoFit/>
          </a:bodyPr>
          <a:lstStyle/>
          <a:p>
            <a:pPr algn="l"/>
            <a:endParaRPr lang="en-US"/>
          </a:p>
        </p:txBody>
      </p:sp>
      <p:sp>
        <p:nvSpPr>
          <p:cNvPr id="3" name="TextBox 2">
            <a:extLst>
              <a:ext uri="{FF2B5EF4-FFF2-40B4-BE49-F238E27FC236}">
                <a16:creationId xmlns:a16="http://schemas.microsoft.com/office/drawing/2014/main" id="{16CDD4B1-1C74-F6C5-121B-63A5B685E95B}"/>
              </a:ext>
            </a:extLst>
          </p:cNvPr>
          <p:cNvSpPr txBox="1"/>
          <p:nvPr/>
        </p:nvSpPr>
        <p:spPr>
          <a:xfrm>
            <a:off x="4243014" y="629044"/>
            <a:ext cx="3703539" cy="769441"/>
          </a:xfrm>
          <a:prstGeom prst="rect">
            <a:avLst/>
          </a:prstGeom>
          <a:noFill/>
        </p:spPr>
        <p:txBody>
          <a:bodyPr wrap="square" rtlCol="0">
            <a:spAutoFit/>
          </a:bodyPr>
          <a:lstStyle/>
          <a:p>
            <a:pPr algn="l"/>
            <a:r>
              <a:rPr lang="en-US" sz="4400" dirty="0"/>
              <a:t>Data Collection</a:t>
            </a:r>
          </a:p>
        </p:txBody>
      </p:sp>
      <p:sp>
        <p:nvSpPr>
          <p:cNvPr id="4" name="TextBox 3">
            <a:extLst>
              <a:ext uri="{FF2B5EF4-FFF2-40B4-BE49-F238E27FC236}">
                <a16:creationId xmlns:a16="http://schemas.microsoft.com/office/drawing/2014/main" id="{6DD04D15-ACF1-6B16-7AF0-FB32FE705B55}"/>
              </a:ext>
            </a:extLst>
          </p:cNvPr>
          <p:cNvSpPr txBox="1"/>
          <p:nvPr/>
        </p:nvSpPr>
        <p:spPr>
          <a:xfrm>
            <a:off x="1291024" y="1997839"/>
            <a:ext cx="9609951" cy="2862322"/>
          </a:xfrm>
          <a:prstGeom prst="rect">
            <a:avLst/>
          </a:prstGeom>
          <a:noFill/>
        </p:spPr>
        <p:txBody>
          <a:bodyPr wrap="square" rtlCol="0">
            <a:spAutoFit/>
          </a:bodyPr>
          <a:lstStyle/>
          <a:p>
            <a:pPr algn="l"/>
            <a:r>
              <a:rPr lang="en-US" sz="2000" dirty="0"/>
              <a:t>We have taken data from different type of bottles (250ml,500ml,1L,2L) for 2 days so that we could compare the data of different type of bottles. Refrigeration system would depend more on the refrigeration unit’s specifications (such as compressor efficiency, refrigerant type, etc.) rather than the size of the bottles being refrigerated. However, larger bottles may require more energy to cool down and maintain their temperature compared to smaller ones, potentially affecting the overall efficiency of the refrigeration system. So we noted down the data as the temperature changes over time of the different type of bottles and The side walls of the fridge and freezer compartment. Finally the performance analysis  is conducted using mathematical analysis.</a:t>
            </a:r>
          </a:p>
        </p:txBody>
      </p:sp>
    </p:spTree>
    <p:extLst>
      <p:ext uri="{BB962C8B-B14F-4D97-AF65-F5344CB8AC3E}">
        <p14:creationId xmlns:p14="http://schemas.microsoft.com/office/powerpoint/2010/main" val="1063714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F578CD8-D833-D7BE-4603-D6C7735C41EC}"/>
              </a:ext>
            </a:extLst>
          </p:cNvPr>
          <p:cNvGraphicFramePr/>
          <p:nvPr>
            <p:extLst>
              <p:ext uri="{D42A27DB-BD31-4B8C-83A1-F6EECF244321}">
                <p14:modId xmlns:p14="http://schemas.microsoft.com/office/powerpoint/2010/main" val="4065643680"/>
              </p:ext>
            </p:extLst>
          </p:nvPr>
        </p:nvGraphicFramePr>
        <p:xfrm>
          <a:off x="924821" y="1479900"/>
          <a:ext cx="10243886" cy="4876175"/>
        </p:xfrm>
        <a:graphic>
          <a:graphicData uri="http://schemas.openxmlformats.org/drawingml/2006/table">
            <a:tbl>
              <a:tblPr firstRow="1" firstCol="1" bandRow="1">
                <a:tableStyleId>{5C22544A-7EE6-4342-B048-85BDC9FD1C3A}</a:tableStyleId>
              </a:tblPr>
              <a:tblGrid>
                <a:gridCol w="942689">
                  <a:extLst>
                    <a:ext uri="{9D8B030D-6E8A-4147-A177-3AD203B41FA5}">
                      <a16:colId xmlns:a16="http://schemas.microsoft.com/office/drawing/2014/main" val="3765791295"/>
                    </a:ext>
                  </a:extLst>
                </a:gridCol>
                <a:gridCol w="1289389">
                  <a:extLst>
                    <a:ext uri="{9D8B030D-6E8A-4147-A177-3AD203B41FA5}">
                      <a16:colId xmlns:a16="http://schemas.microsoft.com/office/drawing/2014/main" val="1200962958"/>
                    </a:ext>
                  </a:extLst>
                </a:gridCol>
                <a:gridCol w="1290436">
                  <a:extLst>
                    <a:ext uri="{9D8B030D-6E8A-4147-A177-3AD203B41FA5}">
                      <a16:colId xmlns:a16="http://schemas.microsoft.com/office/drawing/2014/main" val="3142076182"/>
                    </a:ext>
                  </a:extLst>
                </a:gridCol>
                <a:gridCol w="834804">
                  <a:extLst>
                    <a:ext uri="{9D8B030D-6E8A-4147-A177-3AD203B41FA5}">
                      <a16:colId xmlns:a16="http://schemas.microsoft.com/office/drawing/2014/main" val="3286525759"/>
                    </a:ext>
                  </a:extLst>
                </a:gridCol>
                <a:gridCol w="599131">
                  <a:extLst>
                    <a:ext uri="{9D8B030D-6E8A-4147-A177-3AD203B41FA5}">
                      <a16:colId xmlns:a16="http://schemas.microsoft.com/office/drawing/2014/main" val="919565300"/>
                    </a:ext>
                  </a:extLst>
                </a:gridCol>
                <a:gridCol w="1432887">
                  <a:extLst>
                    <a:ext uri="{9D8B030D-6E8A-4147-A177-3AD203B41FA5}">
                      <a16:colId xmlns:a16="http://schemas.microsoft.com/office/drawing/2014/main" val="9819165"/>
                    </a:ext>
                  </a:extLst>
                </a:gridCol>
                <a:gridCol w="1290436">
                  <a:extLst>
                    <a:ext uri="{9D8B030D-6E8A-4147-A177-3AD203B41FA5}">
                      <a16:colId xmlns:a16="http://schemas.microsoft.com/office/drawing/2014/main" val="2248731169"/>
                    </a:ext>
                  </a:extLst>
                </a:gridCol>
                <a:gridCol w="1289389">
                  <a:extLst>
                    <a:ext uri="{9D8B030D-6E8A-4147-A177-3AD203B41FA5}">
                      <a16:colId xmlns:a16="http://schemas.microsoft.com/office/drawing/2014/main" val="2165746084"/>
                    </a:ext>
                  </a:extLst>
                </a:gridCol>
                <a:gridCol w="1274725">
                  <a:extLst>
                    <a:ext uri="{9D8B030D-6E8A-4147-A177-3AD203B41FA5}">
                      <a16:colId xmlns:a16="http://schemas.microsoft.com/office/drawing/2014/main" val="4276416220"/>
                    </a:ext>
                  </a:extLst>
                </a:gridCol>
              </a:tblGrid>
              <a:tr h="1458938">
                <a:tc>
                  <a:txBody>
                    <a:bodyPr/>
                    <a:lstStyle/>
                    <a:p>
                      <a:pPr marL="73025" marR="0" indent="0" algn="l">
                        <a:lnSpc>
                          <a:spcPct val="107000"/>
                        </a:lnSpc>
                        <a:spcBef>
                          <a:spcPts val="0"/>
                        </a:spcBef>
                        <a:spcAft>
                          <a:spcPts val="0"/>
                        </a:spcAft>
                      </a:pPr>
                      <a:r>
                        <a:rPr lang="en-US" sz="1800" kern="100">
                          <a:effectLst/>
                        </a:rPr>
                        <a:t>TimeRe adingTa ken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Compress-</a:t>
                      </a:r>
                    </a:p>
                    <a:p>
                      <a:pPr marL="73025" marR="0" indent="0" algn="l">
                        <a:lnSpc>
                          <a:spcPct val="99000"/>
                        </a:lnSpc>
                        <a:spcBef>
                          <a:spcPts val="0"/>
                        </a:spcBef>
                        <a:spcAft>
                          <a:spcPts val="20"/>
                        </a:spcAft>
                      </a:pPr>
                      <a:r>
                        <a:rPr lang="en-US" sz="1800" kern="100">
                          <a:effectLst/>
                        </a:rPr>
                        <a:t>orinletPress ure </a:t>
                      </a:r>
                    </a:p>
                    <a:p>
                      <a:pPr marL="73025" marR="0" indent="0" algn="l">
                        <a:lnSpc>
                          <a:spcPct val="107000"/>
                        </a:lnSpc>
                        <a:spcBef>
                          <a:spcPts val="0"/>
                        </a:spcBef>
                        <a:spcAft>
                          <a:spcPts val="0"/>
                        </a:spcAft>
                      </a:pPr>
                      <a:r>
                        <a:rPr lang="en-US" sz="1800" kern="100">
                          <a:effectLst/>
                        </a:rPr>
                        <a:t>P</a:t>
                      </a:r>
                      <a:r>
                        <a:rPr lang="en-US" sz="1800" kern="100" baseline="-25000">
                          <a:effectLst/>
                        </a:rPr>
                        <a:t>1</a:t>
                      </a:r>
                      <a:r>
                        <a:rPr lang="en-US" sz="1800" kern="100">
                          <a:effectLst/>
                        </a:rPr>
                        <a:t>(MPa)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CompressoroutletPress ureP</a:t>
                      </a:r>
                      <a:r>
                        <a:rPr lang="en-US" sz="1800" kern="100" baseline="-25000">
                          <a:effectLst/>
                        </a:rPr>
                        <a:t>3</a:t>
                      </a:r>
                      <a:r>
                        <a:rPr lang="en-US" sz="1800" kern="100">
                          <a:effectLst/>
                        </a:rPr>
                        <a:t>(MPa)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99000"/>
                        </a:lnSpc>
                        <a:spcBef>
                          <a:spcPts val="0"/>
                        </a:spcBef>
                        <a:spcAft>
                          <a:spcPts val="0"/>
                        </a:spcAft>
                      </a:pPr>
                      <a:r>
                        <a:rPr lang="en-US" sz="1800" kern="100">
                          <a:effectLst/>
                        </a:rPr>
                        <a:t>Compressorinl et</a:t>
                      </a:r>
                    </a:p>
                    <a:p>
                      <a:pPr marL="71755" marR="0" indent="0" algn="l">
                        <a:lnSpc>
                          <a:spcPct val="107000"/>
                        </a:lnSpc>
                        <a:spcBef>
                          <a:spcPts val="0"/>
                        </a:spcBef>
                        <a:spcAft>
                          <a:spcPts val="110"/>
                        </a:spcAft>
                      </a:pPr>
                      <a:r>
                        <a:rPr lang="en-US" sz="1800" kern="100">
                          <a:effectLst/>
                        </a:rPr>
                        <a:t> </a:t>
                      </a:r>
                    </a:p>
                    <a:p>
                      <a:pPr marL="71755" marR="0" indent="0" algn="l">
                        <a:lnSpc>
                          <a:spcPct val="107000"/>
                        </a:lnSpc>
                        <a:spcBef>
                          <a:spcPts val="0"/>
                        </a:spcBef>
                        <a:spcAft>
                          <a:spcPts val="0"/>
                        </a:spcAft>
                      </a:pPr>
                      <a:r>
                        <a:rPr lang="en-US" sz="1800" kern="100">
                          <a:effectLst/>
                        </a:rPr>
                        <a:t>T</a:t>
                      </a:r>
                      <a:r>
                        <a:rPr lang="en-US" sz="1800" kern="100" baseline="-25000">
                          <a:effectLst/>
                        </a:rPr>
                        <a:t>1</a:t>
                      </a:r>
                      <a:r>
                        <a:rPr lang="en-US" sz="1800" kern="100">
                          <a:effectLst/>
                        </a:rPr>
                        <a:t>˚C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0"/>
                        </a:spcAft>
                      </a:pPr>
                      <a:r>
                        <a:rPr lang="en-US" sz="1800" kern="100">
                          <a:effectLst/>
                        </a:rPr>
                        <a:t>Temp</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nchor="b"/>
                </a:tc>
                <a:tc>
                  <a:txBody>
                    <a:bodyPr/>
                    <a:lstStyle/>
                    <a:p>
                      <a:pPr marL="71755" marR="16510" indent="0" algn="l">
                        <a:lnSpc>
                          <a:spcPct val="107000"/>
                        </a:lnSpc>
                        <a:spcBef>
                          <a:spcPts val="0"/>
                        </a:spcBef>
                        <a:spcAft>
                          <a:spcPts val="0"/>
                        </a:spcAft>
                      </a:pPr>
                      <a:r>
                        <a:rPr lang="en-US" sz="1800" kern="100">
                          <a:effectLst/>
                        </a:rPr>
                        <a:t>Compressor outletTemp T</a:t>
                      </a:r>
                      <a:r>
                        <a:rPr lang="en-US" sz="1800" kern="100" baseline="-25000">
                          <a:effectLst/>
                        </a:rPr>
                        <a:t>2</a:t>
                      </a:r>
                      <a:r>
                        <a:rPr lang="en-US" sz="1800" kern="100">
                          <a:effectLst/>
                        </a:rPr>
                        <a:t>˚C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Condenser</a:t>
                      </a:r>
                    </a:p>
                    <a:p>
                      <a:pPr marL="71755" marR="0" indent="0" algn="l">
                        <a:lnSpc>
                          <a:spcPct val="107000"/>
                        </a:lnSpc>
                        <a:spcBef>
                          <a:spcPts val="0"/>
                        </a:spcBef>
                        <a:spcAft>
                          <a:spcPts val="0"/>
                        </a:spcAft>
                      </a:pPr>
                      <a:r>
                        <a:rPr lang="en-US" sz="1800" kern="100">
                          <a:effectLst/>
                        </a:rPr>
                        <a:t>inlet </a:t>
                      </a:r>
                    </a:p>
                    <a:p>
                      <a:pPr marL="0" marR="0" indent="0" algn="l">
                        <a:lnSpc>
                          <a:spcPct val="107000"/>
                        </a:lnSpc>
                        <a:spcBef>
                          <a:spcPts val="0"/>
                        </a:spcBef>
                        <a:spcAft>
                          <a:spcPts val="65"/>
                        </a:spcAft>
                        <a:tabLst>
                          <a:tab pos="782320" algn="r"/>
                        </a:tabLst>
                      </a:pPr>
                      <a:r>
                        <a:rPr lang="en-US" sz="1800" kern="100">
                          <a:effectLst/>
                        </a:rPr>
                        <a:t>Temp 	T</a:t>
                      </a:r>
                      <a:r>
                        <a:rPr lang="en-US" sz="1800" kern="100" baseline="-25000">
                          <a:effectLst/>
                        </a:rPr>
                        <a:t>3</a:t>
                      </a:r>
                      <a:r>
                        <a:rPr lang="en-US" sz="1800" kern="100">
                          <a:effectLst/>
                        </a:rPr>
                        <a:t> </a:t>
                      </a:r>
                    </a:p>
                    <a:p>
                      <a:pPr marL="71755" marR="0" indent="0" algn="l">
                        <a:lnSpc>
                          <a:spcPct val="107000"/>
                        </a:lnSpc>
                        <a:spcBef>
                          <a:spcPts val="0"/>
                        </a:spcBef>
                        <a:spcAft>
                          <a:spcPts val="0"/>
                        </a:spcAft>
                      </a:pPr>
                      <a:r>
                        <a:rPr lang="en-US" sz="1800" kern="100">
                          <a:effectLst/>
                        </a:rPr>
                        <a:t>˚C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Condenserout letTempT</a:t>
                      </a:r>
                      <a:r>
                        <a:rPr lang="en-US" sz="1800" kern="100" baseline="-25000">
                          <a:effectLst/>
                        </a:rPr>
                        <a:t>4</a:t>
                      </a:r>
                      <a:r>
                        <a:rPr lang="en-US" sz="1800" kern="100">
                          <a:effectLst/>
                        </a:rPr>
                        <a:t>˚C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Evaporator Tempature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211757784"/>
                  </a:ext>
                </a:extLst>
              </a:tr>
              <a:tr h="379693">
                <a:tc>
                  <a:txBody>
                    <a:bodyPr/>
                    <a:lstStyle/>
                    <a:p>
                      <a:pPr marL="73025" marR="0" indent="0" algn="l">
                        <a:lnSpc>
                          <a:spcPct val="107000"/>
                        </a:lnSpc>
                        <a:spcBef>
                          <a:spcPts val="0"/>
                        </a:spcBef>
                        <a:spcAft>
                          <a:spcPts val="0"/>
                        </a:spcAft>
                      </a:pPr>
                      <a:r>
                        <a:rPr lang="en-US" sz="1800" kern="100">
                          <a:effectLst/>
                        </a:rPr>
                        <a:t>10:30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0.9738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0.2206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29.9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39.7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34.1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30.4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10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3674915713"/>
                  </a:ext>
                </a:extLst>
              </a:tr>
              <a:tr h="379693">
                <a:tc>
                  <a:txBody>
                    <a:bodyPr/>
                    <a:lstStyle/>
                    <a:p>
                      <a:pPr marL="73025" marR="0" indent="0" algn="l">
                        <a:lnSpc>
                          <a:spcPct val="107000"/>
                        </a:lnSpc>
                        <a:spcBef>
                          <a:spcPts val="0"/>
                        </a:spcBef>
                        <a:spcAft>
                          <a:spcPts val="0"/>
                        </a:spcAft>
                      </a:pPr>
                      <a:r>
                        <a:rPr lang="en-US" sz="1800" kern="100">
                          <a:effectLst/>
                        </a:rPr>
                        <a:t>10:45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0.8618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0.1013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30.1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50.4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40.6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30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-13.7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4049149599"/>
                  </a:ext>
                </a:extLst>
              </a:tr>
              <a:tr h="379693">
                <a:tc>
                  <a:txBody>
                    <a:bodyPr/>
                    <a:lstStyle/>
                    <a:p>
                      <a:pPr marL="73025" marR="0" indent="0" algn="l">
                        <a:lnSpc>
                          <a:spcPct val="107000"/>
                        </a:lnSpc>
                        <a:spcBef>
                          <a:spcPts val="0"/>
                        </a:spcBef>
                        <a:spcAft>
                          <a:spcPts val="0"/>
                        </a:spcAft>
                      </a:pPr>
                      <a:r>
                        <a:rPr lang="en-US" sz="1800" kern="100">
                          <a:effectLst/>
                        </a:rPr>
                        <a:t>11:00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0.82773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0.0851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28.8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55.8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45.6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31.5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-16.3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826541411"/>
                  </a:ext>
                </a:extLst>
              </a:tr>
              <a:tr h="379693">
                <a:tc>
                  <a:txBody>
                    <a:bodyPr/>
                    <a:lstStyle/>
                    <a:p>
                      <a:pPr marL="73025" marR="0" indent="0" algn="l">
                        <a:lnSpc>
                          <a:spcPct val="107000"/>
                        </a:lnSpc>
                        <a:spcBef>
                          <a:spcPts val="0"/>
                        </a:spcBef>
                        <a:spcAft>
                          <a:spcPts val="0"/>
                        </a:spcAft>
                      </a:pPr>
                      <a:r>
                        <a:rPr lang="en-US" sz="1800" kern="100">
                          <a:effectLst/>
                        </a:rPr>
                        <a:t>11:15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0.8066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0.0724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27.5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58.9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46.8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-20.2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2636515225"/>
                  </a:ext>
                </a:extLst>
              </a:tr>
              <a:tr h="379693">
                <a:tc>
                  <a:txBody>
                    <a:bodyPr/>
                    <a:lstStyle/>
                    <a:p>
                      <a:pPr marL="73025" marR="0" indent="0" algn="l">
                        <a:lnSpc>
                          <a:spcPct val="107000"/>
                        </a:lnSpc>
                        <a:spcBef>
                          <a:spcPts val="0"/>
                        </a:spcBef>
                        <a:spcAft>
                          <a:spcPts val="0"/>
                        </a:spcAft>
                      </a:pPr>
                      <a:r>
                        <a:rPr lang="en-US" sz="1800" kern="100">
                          <a:effectLst/>
                        </a:rPr>
                        <a:t>11:30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0.7928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0.0668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27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60.1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49.6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27.9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-23.4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2476868501"/>
                  </a:ext>
                </a:extLst>
              </a:tr>
              <a:tr h="379693">
                <a:tc>
                  <a:txBody>
                    <a:bodyPr/>
                    <a:lstStyle/>
                    <a:p>
                      <a:pPr marL="73025" marR="0" indent="0" algn="l">
                        <a:lnSpc>
                          <a:spcPct val="107000"/>
                        </a:lnSpc>
                        <a:spcBef>
                          <a:spcPts val="0"/>
                        </a:spcBef>
                        <a:spcAft>
                          <a:spcPts val="0"/>
                        </a:spcAft>
                      </a:pPr>
                      <a:r>
                        <a:rPr lang="en-US" sz="1800" kern="100">
                          <a:effectLst/>
                        </a:rPr>
                        <a:t>11:45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0.7584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0.0584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26.9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63.7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51.4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26.9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-25.1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2120871335"/>
                  </a:ext>
                </a:extLst>
              </a:tr>
              <a:tr h="379693">
                <a:tc>
                  <a:txBody>
                    <a:bodyPr/>
                    <a:lstStyle/>
                    <a:p>
                      <a:pPr marL="73025" marR="0" indent="0" algn="l">
                        <a:lnSpc>
                          <a:spcPct val="107000"/>
                        </a:lnSpc>
                        <a:spcBef>
                          <a:spcPts val="0"/>
                        </a:spcBef>
                        <a:spcAft>
                          <a:spcPts val="0"/>
                        </a:spcAft>
                      </a:pPr>
                      <a:r>
                        <a:rPr lang="en-US" sz="1800" kern="100">
                          <a:effectLst/>
                        </a:rPr>
                        <a:t>12:00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0.7574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66.9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52.8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28.6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1823455705"/>
                  </a:ext>
                </a:extLst>
              </a:tr>
              <a:tr h="379693">
                <a:tc>
                  <a:txBody>
                    <a:bodyPr/>
                    <a:lstStyle/>
                    <a:p>
                      <a:pPr marL="73025" marR="0" indent="0" algn="l">
                        <a:lnSpc>
                          <a:spcPct val="107000"/>
                        </a:lnSpc>
                        <a:spcBef>
                          <a:spcPts val="0"/>
                        </a:spcBef>
                        <a:spcAft>
                          <a:spcPts val="0"/>
                        </a:spcAft>
                      </a:pPr>
                      <a:r>
                        <a:rPr lang="en-US" sz="1800" kern="100">
                          <a:effectLst/>
                        </a:rPr>
                        <a:t>12:15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0.7574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25.5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70.1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54.9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244812342"/>
                  </a:ext>
                </a:extLst>
              </a:tr>
              <a:tr h="379693">
                <a:tc>
                  <a:txBody>
                    <a:bodyPr/>
                    <a:lstStyle/>
                    <a:p>
                      <a:pPr marL="73025" marR="0" indent="0" algn="l">
                        <a:lnSpc>
                          <a:spcPct val="107000"/>
                        </a:lnSpc>
                        <a:spcBef>
                          <a:spcPts val="0"/>
                        </a:spcBef>
                        <a:spcAft>
                          <a:spcPts val="0"/>
                        </a:spcAft>
                      </a:pPr>
                      <a:r>
                        <a:rPr lang="en-US" sz="1800" kern="100">
                          <a:effectLst/>
                        </a:rPr>
                        <a:t>12:30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0.7574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3025" marR="0" indent="0" algn="l">
                        <a:lnSpc>
                          <a:spcPct val="107000"/>
                        </a:lnSpc>
                        <a:spcBef>
                          <a:spcPts val="0"/>
                        </a:spcBef>
                        <a:spcAft>
                          <a:spcPts val="0"/>
                        </a:spcAft>
                      </a:pPr>
                      <a:r>
                        <a:rPr lang="en-US" sz="1800" kern="100">
                          <a:effectLst/>
                        </a:rPr>
                        <a:t>0.0574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26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0" marR="0" indent="0" algn="l">
                        <a:lnSpc>
                          <a:spcPct val="107000"/>
                        </a:lnSpc>
                        <a:spcBef>
                          <a:spcPts val="0"/>
                        </a:spcBef>
                        <a:spcAft>
                          <a:spcPts val="800"/>
                        </a:spcAft>
                      </a:pPr>
                      <a:r>
                        <a:rPr lang="en-US" sz="1800" kern="100">
                          <a:effectLst/>
                        </a:rPr>
                        <a:t>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71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71755" marR="0" indent="0" algn="l">
                        <a:lnSpc>
                          <a:spcPct val="107000"/>
                        </a:lnSpc>
                        <a:spcBef>
                          <a:spcPts val="0"/>
                        </a:spcBef>
                        <a:spcAft>
                          <a:spcPts val="0"/>
                        </a:spcAft>
                      </a:pPr>
                      <a:r>
                        <a:rPr lang="en-US" sz="1800" kern="100">
                          <a:effectLst/>
                        </a:rPr>
                        <a:t>56.8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a:effectLst/>
                        </a:rPr>
                        <a:t>27.9 </a:t>
                      </a:r>
                      <a:endParaRPr lang="en-US" sz="1800" kern="100">
                        <a:solidFill>
                          <a:srgbClr val="000000"/>
                        </a:solidFill>
                        <a:effectLst/>
                        <a:latin typeface="Times New Roman" panose="02020603050405020304" pitchFamily="18" charset="0"/>
                        <a:ea typeface="Times New Roman" panose="02020603050405020304" pitchFamily="18" charset="0"/>
                      </a:endParaRPr>
                    </a:p>
                  </a:txBody>
                  <a:tcPr marL="0" marR="0" marT="5715" marB="5715"/>
                </a:tc>
                <a:tc>
                  <a:txBody>
                    <a:bodyPr/>
                    <a:lstStyle/>
                    <a:p>
                      <a:pPr marL="69850" marR="0" indent="0" algn="l">
                        <a:lnSpc>
                          <a:spcPct val="107000"/>
                        </a:lnSpc>
                        <a:spcBef>
                          <a:spcPts val="0"/>
                        </a:spcBef>
                        <a:spcAft>
                          <a:spcPts val="0"/>
                        </a:spcAft>
                      </a:pPr>
                      <a:r>
                        <a:rPr lang="en-US" sz="1800" kern="100" dirty="0">
                          <a:effectLst/>
                        </a:rPr>
                        <a:t>-26 </a:t>
                      </a:r>
                      <a:endParaRPr lang="en-US" sz="1800" kern="100" dirty="0">
                        <a:solidFill>
                          <a:srgbClr val="000000"/>
                        </a:solidFill>
                        <a:effectLst/>
                        <a:latin typeface="Times New Roman" panose="02020603050405020304" pitchFamily="18" charset="0"/>
                        <a:ea typeface="Times New Roman" panose="02020603050405020304" pitchFamily="18" charset="0"/>
                      </a:endParaRPr>
                    </a:p>
                  </a:txBody>
                  <a:tcPr marL="0" marR="0" marT="5715" marB="5715"/>
                </a:tc>
                <a:extLst>
                  <a:ext uri="{0D108BD9-81ED-4DB2-BD59-A6C34878D82A}">
                    <a16:rowId xmlns:a16="http://schemas.microsoft.com/office/drawing/2014/main" val="1210108941"/>
                  </a:ext>
                </a:extLst>
              </a:tr>
            </a:tbl>
          </a:graphicData>
        </a:graphic>
      </p:graphicFrame>
      <p:sp>
        <p:nvSpPr>
          <p:cNvPr id="5" name="TextBox 4">
            <a:extLst>
              <a:ext uri="{FF2B5EF4-FFF2-40B4-BE49-F238E27FC236}">
                <a16:creationId xmlns:a16="http://schemas.microsoft.com/office/drawing/2014/main" id="{2792D99C-06C7-EC58-76DD-070671E6097B}"/>
              </a:ext>
            </a:extLst>
          </p:cNvPr>
          <p:cNvSpPr txBox="1"/>
          <p:nvPr/>
        </p:nvSpPr>
        <p:spPr>
          <a:xfrm>
            <a:off x="924821" y="609949"/>
            <a:ext cx="9794222" cy="584775"/>
          </a:xfrm>
          <a:prstGeom prst="rect">
            <a:avLst/>
          </a:prstGeom>
          <a:noFill/>
        </p:spPr>
        <p:txBody>
          <a:bodyPr wrap="square">
            <a:spAutoFit/>
          </a:bodyPr>
          <a:lstStyle/>
          <a:p>
            <a:r>
              <a:rPr lang="en-US" sz="3200" dirty="0">
                <a:solidFill>
                  <a:srgbClr val="000000"/>
                </a:solidFill>
                <a:effectLst/>
                <a:latin typeface="Times New Roman" panose="02020603050405020304" pitchFamily="18" charset="0"/>
                <a:ea typeface="Times New Roman" panose="02020603050405020304" pitchFamily="18" charset="0"/>
              </a:rPr>
              <a:t>Table 4.1:Experimental Data Of R600a</a:t>
            </a:r>
            <a:endParaRPr lang="en-US" sz="3200" dirty="0"/>
          </a:p>
        </p:txBody>
      </p:sp>
    </p:spTree>
    <p:extLst>
      <p:ext uri="{BB962C8B-B14F-4D97-AF65-F5344CB8AC3E}">
        <p14:creationId xmlns:p14="http://schemas.microsoft.com/office/powerpoint/2010/main" val="1961443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4A3300-A2C9-A0CB-4335-1496F9478E88}"/>
              </a:ext>
            </a:extLst>
          </p:cNvPr>
          <p:cNvSpPr txBox="1"/>
          <p:nvPr/>
        </p:nvSpPr>
        <p:spPr>
          <a:xfrm>
            <a:off x="1006886" y="565835"/>
            <a:ext cx="9651392" cy="461665"/>
          </a:xfrm>
          <a:prstGeom prst="rect">
            <a:avLst/>
          </a:prstGeom>
          <a:noFill/>
        </p:spPr>
        <p:txBody>
          <a:bodyPr wrap="square">
            <a:spAutoFit/>
          </a:bodyPr>
          <a:lstStyle/>
          <a:p>
            <a:r>
              <a:rPr lang="en-US" sz="2400" dirty="0">
                <a:solidFill>
                  <a:srgbClr val="000000"/>
                </a:solidFill>
                <a:effectLst/>
                <a:latin typeface="Times New Roman" panose="02020603050405020304" pitchFamily="18" charset="0"/>
                <a:ea typeface="Times New Roman" panose="02020603050405020304" pitchFamily="18" charset="0"/>
              </a:rPr>
              <a:t>Table 4.2(a): Temperature Of Wall’s in Refrigerator &amp; Freezer  (Day 1)</a:t>
            </a:r>
            <a:endParaRPr lang="en-US" sz="2400" dirty="0"/>
          </a:p>
        </p:txBody>
      </p:sp>
      <p:graphicFrame>
        <p:nvGraphicFramePr>
          <p:cNvPr id="5" name="Table 4">
            <a:extLst>
              <a:ext uri="{FF2B5EF4-FFF2-40B4-BE49-F238E27FC236}">
                <a16:creationId xmlns:a16="http://schemas.microsoft.com/office/drawing/2014/main" id="{9DC8474C-7E0C-1C40-1912-71C40580998E}"/>
              </a:ext>
            </a:extLst>
          </p:cNvPr>
          <p:cNvGraphicFramePr/>
          <p:nvPr>
            <p:extLst>
              <p:ext uri="{D42A27DB-BD31-4B8C-83A1-F6EECF244321}">
                <p14:modId xmlns:p14="http://schemas.microsoft.com/office/powerpoint/2010/main" val="3742237735"/>
              </p:ext>
            </p:extLst>
          </p:nvPr>
        </p:nvGraphicFramePr>
        <p:xfrm>
          <a:off x="1006886" y="1475783"/>
          <a:ext cx="9651392" cy="1845578"/>
        </p:xfrm>
        <a:graphic>
          <a:graphicData uri="http://schemas.openxmlformats.org/drawingml/2006/table">
            <a:tbl>
              <a:tblPr firstRow="1" firstCol="1" bandRow="1">
                <a:tableStyleId>{5C22544A-7EE6-4342-B048-85BDC9FD1C3A}</a:tableStyleId>
              </a:tblPr>
              <a:tblGrid>
                <a:gridCol w="2953209">
                  <a:extLst>
                    <a:ext uri="{9D8B030D-6E8A-4147-A177-3AD203B41FA5}">
                      <a16:colId xmlns:a16="http://schemas.microsoft.com/office/drawing/2014/main" val="132749808"/>
                    </a:ext>
                  </a:extLst>
                </a:gridCol>
                <a:gridCol w="2136408">
                  <a:extLst>
                    <a:ext uri="{9D8B030D-6E8A-4147-A177-3AD203B41FA5}">
                      <a16:colId xmlns:a16="http://schemas.microsoft.com/office/drawing/2014/main" val="2837775710"/>
                    </a:ext>
                  </a:extLst>
                </a:gridCol>
                <a:gridCol w="2260545">
                  <a:extLst>
                    <a:ext uri="{9D8B030D-6E8A-4147-A177-3AD203B41FA5}">
                      <a16:colId xmlns:a16="http://schemas.microsoft.com/office/drawing/2014/main" val="600225720"/>
                    </a:ext>
                  </a:extLst>
                </a:gridCol>
                <a:gridCol w="2301230">
                  <a:extLst>
                    <a:ext uri="{9D8B030D-6E8A-4147-A177-3AD203B41FA5}">
                      <a16:colId xmlns:a16="http://schemas.microsoft.com/office/drawing/2014/main" val="893574184"/>
                    </a:ext>
                  </a:extLst>
                </a:gridCol>
              </a:tblGrid>
              <a:tr h="464802">
                <a:tc gridSpan="3">
                  <a:txBody>
                    <a:bodyPr/>
                    <a:lstStyle/>
                    <a:p>
                      <a:pPr marL="902335" marR="0" indent="0" algn="l">
                        <a:lnSpc>
                          <a:spcPct val="107000"/>
                        </a:lnSpc>
                        <a:spcBef>
                          <a:spcPts val="0"/>
                        </a:spcBef>
                        <a:spcAft>
                          <a:spcPts val="0"/>
                        </a:spcAft>
                      </a:pPr>
                      <a:r>
                        <a:rPr lang="en-US" sz="2000" kern="100">
                          <a:effectLst/>
                        </a:rPr>
                        <a:t>Temperature Of Wall's in Refrigerator &amp; Freezer  (Day 1)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hMerge="1">
                  <a:txBody>
                    <a:bodyPr/>
                    <a:lstStyle/>
                    <a:p>
                      <a:endParaRPr lang="en-US"/>
                    </a:p>
                  </a:txBody>
                  <a:tcPr/>
                </a:tc>
                <a:tc hMerge="1">
                  <a:txBody>
                    <a:bodyPr/>
                    <a:lstStyle/>
                    <a:p>
                      <a:endParaRPr lang="en-US"/>
                    </a:p>
                  </a:txBody>
                  <a:tcPr/>
                </a:tc>
                <a:tc>
                  <a:txBody>
                    <a:bodyPr/>
                    <a:lstStyle/>
                    <a:p>
                      <a:pPr marL="0" marR="0" indent="0" algn="l">
                        <a:lnSpc>
                          <a:spcPct val="107000"/>
                        </a:lnSpc>
                        <a:spcBef>
                          <a:spcPts val="0"/>
                        </a:spcBef>
                        <a:spcAft>
                          <a:spcPts val="800"/>
                        </a:spcAft>
                      </a:pPr>
                      <a:r>
                        <a:rPr lang="en-US" sz="2000" kern="100">
                          <a:effectLst/>
                        </a:rPr>
                        <a:t>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1937018801"/>
                  </a:ext>
                </a:extLst>
              </a:tr>
              <a:tr h="460713">
                <a:tc>
                  <a:txBody>
                    <a:bodyPr/>
                    <a:lstStyle/>
                    <a:p>
                      <a:pPr marL="0" marR="0" indent="0" algn="l">
                        <a:lnSpc>
                          <a:spcPct val="107000"/>
                        </a:lnSpc>
                        <a:spcBef>
                          <a:spcPts val="0"/>
                        </a:spcBef>
                        <a:spcAft>
                          <a:spcPts val="0"/>
                        </a:spcAft>
                      </a:pPr>
                      <a:r>
                        <a:rPr lang="en-US" sz="2000" kern="100">
                          <a:effectLst/>
                        </a:rPr>
                        <a:t>Types Of Bottles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left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right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Back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2172502285"/>
                  </a:ext>
                </a:extLst>
              </a:tr>
              <a:tr h="464802">
                <a:tc>
                  <a:txBody>
                    <a:bodyPr/>
                    <a:lstStyle/>
                    <a:p>
                      <a:pPr marL="0" marR="0" indent="0" algn="l">
                        <a:lnSpc>
                          <a:spcPct val="107000"/>
                        </a:lnSpc>
                        <a:spcBef>
                          <a:spcPts val="0"/>
                        </a:spcBef>
                        <a:spcAft>
                          <a:spcPts val="0"/>
                        </a:spcAft>
                      </a:pPr>
                      <a:r>
                        <a:rPr lang="en-US" sz="2000" kern="100">
                          <a:effectLst/>
                        </a:rPr>
                        <a:t>Refrigerator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06070" marR="0" indent="0" algn="l">
                        <a:lnSpc>
                          <a:spcPct val="107000"/>
                        </a:lnSpc>
                        <a:spcBef>
                          <a:spcPts val="0"/>
                        </a:spcBef>
                        <a:spcAft>
                          <a:spcPts val="0"/>
                        </a:spcAft>
                      </a:pPr>
                      <a:r>
                        <a:rPr lang="en-US" sz="2000" kern="100">
                          <a:effectLst/>
                        </a:rPr>
                        <a:t>21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84175" marR="0" indent="0" algn="l">
                        <a:lnSpc>
                          <a:spcPct val="107000"/>
                        </a:lnSpc>
                        <a:spcBef>
                          <a:spcPts val="0"/>
                        </a:spcBef>
                        <a:spcAft>
                          <a:spcPts val="0"/>
                        </a:spcAft>
                      </a:pPr>
                      <a:r>
                        <a:rPr lang="en-US" sz="2000" kern="100">
                          <a:effectLst/>
                        </a:rPr>
                        <a:t>22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477520" marR="0" indent="0" algn="l">
                        <a:lnSpc>
                          <a:spcPct val="107000"/>
                        </a:lnSpc>
                        <a:spcBef>
                          <a:spcPts val="0"/>
                        </a:spcBef>
                        <a:spcAft>
                          <a:spcPts val="0"/>
                        </a:spcAft>
                      </a:pPr>
                      <a:r>
                        <a:rPr lang="en-US" sz="2000" kern="100">
                          <a:effectLst/>
                        </a:rPr>
                        <a:t>5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3382415983"/>
                  </a:ext>
                </a:extLst>
              </a:tr>
              <a:tr h="455261">
                <a:tc>
                  <a:txBody>
                    <a:bodyPr/>
                    <a:lstStyle/>
                    <a:p>
                      <a:pPr marL="0" marR="0" indent="0" algn="l">
                        <a:lnSpc>
                          <a:spcPct val="107000"/>
                        </a:lnSpc>
                        <a:spcBef>
                          <a:spcPts val="0"/>
                        </a:spcBef>
                        <a:spcAft>
                          <a:spcPts val="0"/>
                        </a:spcAft>
                      </a:pPr>
                      <a:r>
                        <a:rPr lang="en-US" sz="2000" kern="100">
                          <a:effectLst/>
                        </a:rPr>
                        <a:t>Freezer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30835" marR="0" indent="0" algn="l">
                        <a:lnSpc>
                          <a:spcPct val="107000"/>
                        </a:lnSpc>
                        <a:spcBef>
                          <a:spcPts val="0"/>
                        </a:spcBef>
                        <a:spcAft>
                          <a:spcPts val="0"/>
                        </a:spcAft>
                      </a:pPr>
                      <a:r>
                        <a:rPr lang="en-US" sz="2000" kern="100">
                          <a:effectLst/>
                        </a:rPr>
                        <a:t>-4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408305" marR="0" indent="0" algn="l">
                        <a:lnSpc>
                          <a:spcPct val="107000"/>
                        </a:lnSpc>
                        <a:spcBef>
                          <a:spcPts val="0"/>
                        </a:spcBef>
                        <a:spcAft>
                          <a:spcPts val="0"/>
                        </a:spcAft>
                      </a:pPr>
                      <a:r>
                        <a:rPr lang="en-US" sz="2000" kern="100">
                          <a:effectLst/>
                        </a:rPr>
                        <a:t>-1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431800" marR="0" indent="0" algn="l">
                        <a:lnSpc>
                          <a:spcPct val="107000"/>
                        </a:lnSpc>
                        <a:spcBef>
                          <a:spcPts val="0"/>
                        </a:spcBef>
                        <a:spcAft>
                          <a:spcPts val="0"/>
                        </a:spcAft>
                      </a:pPr>
                      <a:r>
                        <a:rPr lang="en-US" sz="2000" kern="100" dirty="0">
                          <a:effectLst/>
                        </a:rPr>
                        <a:t>-5 </a:t>
                      </a:r>
                      <a:endParaRPr lang="en-US" sz="2000" kern="100" dirty="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3072924188"/>
                  </a:ext>
                </a:extLst>
              </a:tr>
            </a:tbl>
          </a:graphicData>
        </a:graphic>
      </p:graphicFrame>
      <p:sp>
        <p:nvSpPr>
          <p:cNvPr id="7" name="TextBox 6">
            <a:extLst>
              <a:ext uri="{FF2B5EF4-FFF2-40B4-BE49-F238E27FC236}">
                <a16:creationId xmlns:a16="http://schemas.microsoft.com/office/drawing/2014/main" id="{3F3119A1-D3A5-7FDF-69A7-A327D089D947}"/>
              </a:ext>
            </a:extLst>
          </p:cNvPr>
          <p:cNvSpPr txBox="1"/>
          <p:nvPr/>
        </p:nvSpPr>
        <p:spPr>
          <a:xfrm>
            <a:off x="1006886" y="3769644"/>
            <a:ext cx="9651392" cy="466410"/>
          </a:xfrm>
          <a:prstGeom prst="rect">
            <a:avLst/>
          </a:prstGeom>
          <a:noFill/>
        </p:spPr>
        <p:txBody>
          <a:bodyPr wrap="square">
            <a:spAutoFit/>
          </a:bodyPr>
          <a:lstStyle/>
          <a:p>
            <a:pPr marL="12065" marR="735330" indent="-6350" algn="just">
              <a:lnSpc>
                <a:spcPct val="109000"/>
              </a:lnSpc>
              <a:spcBef>
                <a:spcPts val="0"/>
              </a:spcBef>
              <a:spcAft>
                <a:spcPts val="25"/>
              </a:spcAft>
            </a:pPr>
            <a:r>
              <a:rPr lang="en-US" sz="2400" kern="100" dirty="0">
                <a:solidFill>
                  <a:srgbClr val="000000"/>
                </a:solidFill>
                <a:effectLst/>
                <a:latin typeface="Times New Roman" panose="02020603050405020304" pitchFamily="18" charset="0"/>
                <a:ea typeface="Times New Roman" panose="02020603050405020304" pitchFamily="18" charset="0"/>
              </a:rPr>
              <a:t>Table 4.2(b): Temperature Of Wall’s in Refrigerator &amp; Freezer  (Day 2) </a:t>
            </a:r>
          </a:p>
        </p:txBody>
      </p:sp>
      <p:graphicFrame>
        <p:nvGraphicFramePr>
          <p:cNvPr id="9" name="Table 8">
            <a:extLst>
              <a:ext uri="{FF2B5EF4-FFF2-40B4-BE49-F238E27FC236}">
                <a16:creationId xmlns:a16="http://schemas.microsoft.com/office/drawing/2014/main" id="{741C29F3-5C64-0916-5B72-67B6544AC1E8}"/>
              </a:ext>
            </a:extLst>
          </p:cNvPr>
          <p:cNvGraphicFramePr/>
          <p:nvPr>
            <p:extLst>
              <p:ext uri="{D42A27DB-BD31-4B8C-83A1-F6EECF244321}">
                <p14:modId xmlns:p14="http://schemas.microsoft.com/office/powerpoint/2010/main" val="2602534059"/>
              </p:ext>
            </p:extLst>
          </p:nvPr>
        </p:nvGraphicFramePr>
        <p:xfrm>
          <a:off x="1006886" y="4684337"/>
          <a:ext cx="9651391" cy="1696046"/>
        </p:xfrm>
        <a:graphic>
          <a:graphicData uri="http://schemas.openxmlformats.org/drawingml/2006/table">
            <a:tbl>
              <a:tblPr firstRow="1" firstCol="1" bandRow="1">
                <a:tableStyleId>{5C22544A-7EE6-4342-B048-85BDC9FD1C3A}</a:tableStyleId>
              </a:tblPr>
              <a:tblGrid>
                <a:gridCol w="2953209">
                  <a:extLst>
                    <a:ext uri="{9D8B030D-6E8A-4147-A177-3AD203B41FA5}">
                      <a16:colId xmlns:a16="http://schemas.microsoft.com/office/drawing/2014/main" val="2831763397"/>
                    </a:ext>
                  </a:extLst>
                </a:gridCol>
                <a:gridCol w="2136408">
                  <a:extLst>
                    <a:ext uri="{9D8B030D-6E8A-4147-A177-3AD203B41FA5}">
                      <a16:colId xmlns:a16="http://schemas.microsoft.com/office/drawing/2014/main" val="4203818229"/>
                    </a:ext>
                  </a:extLst>
                </a:gridCol>
                <a:gridCol w="2260545">
                  <a:extLst>
                    <a:ext uri="{9D8B030D-6E8A-4147-A177-3AD203B41FA5}">
                      <a16:colId xmlns:a16="http://schemas.microsoft.com/office/drawing/2014/main" val="995722855"/>
                    </a:ext>
                  </a:extLst>
                </a:gridCol>
                <a:gridCol w="2301229">
                  <a:extLst>
                    <a:ext uri="{9D8B030D-6E8A-4147-A177-3AD203B41FA5}">
                      <a16:colId xmlns:a16="http://schemas.microsoft.com/office/drawing/2014/main" val="3256315688"/>
                    </a:ext>
                  </a:extLst>
                </a:gridCol>
              </a:tblGrid>
              <a:tr h="427143">
                <a:tc gridSpan="3">
                  <a:txBody>
                    <a:bodyPr/>
                    <a:lstStyle/>
                    <a:p>
                      <a:pPr marL="902335" marR="0" indent="0" algn="l">
                        <a:lnSpc>
                          <a:spcPct val="107000"/>
                        </a:lnSpc>
                        <a:spcBef>
                          <a:spcPts val="0"/>
                        </a:spcBef>
                        <a:spcAft>
                          <a:spcPts val="0"/>
                        </a:spcAft>
                      </a:pPr>
                      <a:r>
                        <a:rPr lang="en-US" sz="2000" kern="100">
                          <a:effectLst/>
                        </a:rPr>
                        <a:t>Temperature Of Wall's in Refrigerator &amp; Freezer  (Day 2)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hMerge="1">
                  <a:txBody>
                    <a:bodyPr/>
                    <a:lstStyle/>
                    <a:p>
                      <a:endParaRPr lang="en-US"/>
                    </a:p>
                  </a:txBody>
                  <a:tcPr/>
                </a:tc>
                <a:tc hMerge="1">
                  <a:txBody>
                    <a:bodyPr/>
                    <a:lstStyle/>
                    <a:p>
                      <a:endParaRPr lang="en-US"/>
                    </a:p>
                  </a:txBody>
                  <a:tcPr/>
                </a:tc>
                <a:tc>
                  <a:txBody>
                    <a:bodyPr/>
                    <a:lstStyle/>
                    <a:p>
                      <a:pPr marL="0" marR="0" indent="0" algn="l">
                        <a:lnSpc>
                          <a:spcPct val="107000"/>
                        </a:lnSpc>
                        <a:spcBef>
                          <a:spcPts val="0"/>
                        </a:spcBef>
                        <a:spcAft>
                          <a:spcPts val="800"/>
                        </a:spcAft>
                      </a:pPr>
                      <a:r>
                        <a:rPr lang="en-US" sz="2000" kern="100">
                          <a:effectLst/>
                        </a:rPr>
                        <a:t>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2824932807"/>
                  </a:ext>
                </a:extLst>
              </a:tr>
              <a:tr h="427143">
                <a:tc>
                  <a:txBody>
                    <a:bodyPr/>
                    <a:lstStyle/>
                    <a:p>
                      <a:pPr marL="0" marR="0" indent="0" algn="l">
                        <a:lnSpc>
                          <a:spcPct val="107000"/>
                        </a:lnSpc>
                        <a:spcBef>
                          <a:spcPts val="0"/>
                        </a:spcBef>
                        <a:spcAft>
                          <a:spcPts val="0"/>
                        </a:spcAft>
                      </a:pPr>
                      <a:r>
                        <a:rPr lang="en-US" sz="2000" kern="100">
                          <a:effectLst/>
                        </a:rPr>
                        <a:t>Types Of Bottles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left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right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0" marR="0" indent="0" algn="l">
                        <a:lnSpc>
                          <a:spcPct val="107000"/>
                        </a:lnSpc>
                        <a:spcBef>
                          <a:spcPts val="0"/>
                        </a:spcBef>
                        <a:spcAft>
                          <a:spcPts val="0"/>
                        </a:spcAft>
                      </a:pPr>
                      <a:r>
                        <a:rPr lang="en-US" sz="2000" kern="100">
                          <a:effectLst/>
                        </a:rPr>
                        <a:t>Back side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3187931446"/>
                  </a:ext>
                </a:extLst>
              </a:tr>
              <a:tr h="423385">
                <a:tc>
                  <a:txBody>
                    <a:bodyPr/>
                    <a:lstStyle/>
                    <a:p>
                      <a:pPr marL="0" marR="0" indent="0" algn="l">
                        <a:lnSpc>
                          <a:spcPct val="107000"/>
                        </a:lnSpc>
                        <a:spcBef>
                          <a:spcPts val="0"/>
                        </a:spcBef>
                        <a:spcAft>
                          <a:spcPts val="0"/>
                        </a:spcAft>
                      </a:pPr>
                      <a:r>
                        <a:rPr lang="en-US" sz="2000" kern="100">
                          <a:effectLst/>
                        </a:rPr>
                        <a:t>Refrigerator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202565" marR="0" indent="0" algn="l">
                        <a:lnSpc>
                          <a:spcPct val="107000"/>
                        </a:lnSpc>
                        <a:spcBef>
                          <a:spcPts val="0"/>
                        </a:spcBef>
                        <a:spcAft>
                          <a:spcPts val="0"/>
                        </a:spcAft>
                      </a:pPr>
                      <a:r>
                        <a:rPr lang="en-US" sz="2000" kern="100">
                          <a:effectLst/>
                        </a:rPr>
                        <a:t>20.8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280670" marR="0" indent="0" algn="l">
                        <a:lnSpc>
                          <a:spcPct val="107000"/>
                        </a:lnSpc>
                        <a:spcBef>
                          <a:spcPts val="0"/>
                        </a:spcBef>
                        <a:spcAft>
                          <a:spcPts val="0"/>
                        </a:spcAft>
                      </a:pPr>
                      <a:r>
                        <a:rPr lang="en-US" sz="2000" kern="100">
                          <a:effectLst/>
                        </a:rPr>
                        <a:t>20.6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72110" marR="0" indent="0" algn="l">
                        <a:lnSpc>
                          <a:spcPct val="107000"/>
                        </a:lnSpc>
                        <a:spcBef>
                          <a:spcPts val="0"/>
                        </a:spcBef>
                        <a:spcAft>
                          <a:spcPts val="0"/>
                        </a:spcAft>
                      </a:pPr>
                      <a:r>
                        <a:rPr lang="en-US" sz="2000" kern="100">
                          <a:effectLst/>
                        </a:rPr>
                        <a:t>3.6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996319912"/>
                  </a:ext>
                </a:extLst>
              </a:tr>
              <a:tr h="418375">
                <a:tc>
                  <a:txBody>
                    <a:bodyPr/>
                    <a:lstStyle/>
                    <a:p>
                      <a:pPr marL="0" marR="0" indent="0" algn="l">
                        <a:lnSpc>
                          <a:spcPct val="107000"/>
                        </a:lnSpc>
                        <a:spcBef>
                          <a:spcPts val="0"/>
                        </a:spcBef>
                        <a:spcAft>
                          <a:spcPts val="0"/>
                        </a:spcAft>
                      </a:pPr>
                      <a:r>
                        <a:rPr lang="en-US" sz="2000" kern="100">
                          <a:effectLst/>
                        </a:rPr>
                        <a:t>Freezer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225425" marR="0" indent="0" algn="l">
                        <a:lnSpc>
                          <a:spcPct val="107000"/>
                        </a:lnSpc>
                        <a:spcBef>
                          <a:spcPts val="0"/>
                        </a:spcBef>
                        <a:spcAft>
                          <a:spcPts val="0"/>
                        </a:spcAft>
                      </a:pPr>
                      <a:r>
                        <a:rPr lang="en-US" sz="2000" kern="100">
                          <a:effectLst/>
                        </a:rPr>
                        <a:t>-7.9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03530" marR="0" indent="0" algn="l">
                        <a:lnSpc>
                          <a:spcPct val="107000"/>
                        </a:lnSpc>
                        <a:spcBef>
                          <a:spcPts val="0"/>
                        </a:spcBef>
                        <a:spcAft>
                          <a:spcPts val="0"/>
                        </a:spcAft>
                      </a:pPr>
                      <a:r>
                        <a:rPr lang="en-US" sz="2000" kern="100">
                          <a:effectLst/>
                        </a:rPr>
                        <a:t>-4.2 </a:t>
                      </a:r>
                      <a:endParaRPr lang="en-US" sz="2000" kern="10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tc>
                  <a:txBody>
                    <a:bodyPr/>
                    <a:lstStyle/>
                    <a:p>
                      <a:pPr marL="326390" marR="0" indent="0" algn="l">
                        <a:lnSpc>
                          <a:spcPct val="107000"/>
                        </a:lnSpc>
                        <a:spcBef>
                          <a:spcPts val="0"/>
                        </a:spcBef>
                        <a:spcAft>
                          <a:spcPts val="0"/>
                        </a:spcAft>
                      </a:pPr>
                      <a:r>
                        <a:rPr lang="en-US" sz="2000" kern="100" dirty="0">
                          <a:effectLst/>
                        </a:rPr>
                        <a:t>-9.4 </a:t>
                      </a:r>
                      <a:endParaRPr lang="en-US" sz="2000" kern="100" dirty="0">
                        <a:solidFill>
                          <a:srgbClr val="000000"/>
                        </a:solidFill>
                        <a:effectLst/>
                        <a:latin typeface="Times New Roman" panose="02020603050405020304" pitchFamily="18" charset="0"/>
                        <a:ea typeface="Times New Roman" panose="02020603050405020304" pitchFamily="18" charset="0"/>
                      </a:endParaRPr>
                    </a:p>
                  </a:txBody>
                  <a:tcPr marL="8890" marR="73025" marT="18415" marB="0"/>
                </a:tc>
                <a:extLst>
                  <a:ext uri="{0D108BD9-81ED-4DB2-BD59-A6C34878D82A}">
                    <a16:rowId xmlns:a16="http://schemas.microsoft.com/office/drawing/2014/main" val="1680401455"/>
                  </a:ext>
                </a:extLst>
              </a:tr>
            </a:tbl>
          </a:graphicData>
        </a:graphic>
      </p:graphicFrame>
    </p:spTree>
    <p:extLst>
      <p:ext uri="{BB962C8B-B14F-4D97-AF65-F5344CB8AC3E}">
        <p14:creationId xmlns:p14="http://schemas.microsoft.com/office/powerpoint/2010/main" val="3335090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C7DD01-49D7-8003-8F02-67E8DFFCDC99}"/>
              </a:ext>
            </a:extLst>
          </p:cNvPr>
          <p:cNvSpPr txBox="1"/>
          <p:nvPr/>
        </p:nvSpPr>
        <p:spPr>
          <a:xfrm>
            <a:off x="824589" y="315755"/>
            <a:ext cx="6094784" cy="645113"/>
          </a:xfrm>
          <a:prstGeom prst="rect">
            <a:avLst/>
          </a:prstGeom>
          <a:noFill/>
        </p:spPr>
        <p:txBody>
          <a:bodyPr wrap="square">
            <a:spAutoFit/>
          </a:bodyPr>
          <a:lstStyle/>
          <a:p>
            <a:pPr marL="12065" marR="0" indent="-6350" algn="l">
              <a:lnSpc>
                <a:spcPct val="107000"/>
              </a:lnSpc>
              <a:spcBef>
                <a:spcPts val="0"/>
              </a:spcBef>
              <a:spcAft>
                <a:spcPts val="0"/>
              </a:spcAft>
            </a:pPr>
            <a:r>
              <a:rPr lang="en-US" sz="3600" b="1" kern="100" dirty="0">
                <a:solidFill>
                  <a:srgbClr val="000000"/>
                </a:solidFill>
                <a:effectLst/>
                <a:latin typeface="Times New Roman" panose="02020603050405020304" pitchFamily="18" charset="0"/>
                <a:ea typeface="Times New Roman" panose="02020603050405020304" pitchFamily="18" charset="0"/>
              </a:rPr>
              <a:t>4.4 Calculation: </a:t>
            </a:r>
            <a:endParaRPr lang="en-US" sz="3600" kern="100" dirty="0">
              <a:solidFill>
                <a:srgbClr val="000000"/>
              </a:solidFill>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C62415E1-BB1F-1657-64E2-A85717169AA4}"/>
              </a:ext>
            </a:extLst>
          </p:cNvPr>
          <p:cNvSpPr txBox="1"/>
          <p:nvPr/>
        </p:nvSpPr>
        <p:spPr>
          <a:xfrm>
            <a:off x="824589" y="1082399"/>
            <a:ext cx="10891010" cy="5080558"/>
          </a:xfrm>
          <a:prstGeom prst="rect">
            <a:avLst/>
          </a:prstGeom>
          <a:noFill/>
        </p:spPr>
        <p:txBody>
          <a:bodyPr wrap="square">
            <a:spAutoFit/>
          </a:bodyPr>
          <a:lstStyle/>
          <a:p>
            <a:pPr marL="12065" marR="863600" indent="-6350" algn="just">
              <a:lnSpc>
                <a:spcPct val="109000"/>
              </a:lnSpc>
              <a:spcBef>
                <a:spcPts val="0"/>
              </a:spcBef>
              <a:spcAft>
                <a:spcPts val="770"/>
              </a:spcAft>
            </a:pPr>
            <a:r>
              <a:rPr lang="en-US" sz="2000" kern="100" dirty="0">
                <a:solidFill>
                  <a:srgbClr val="000000"/>
                </a:solidFill>
                <a:effectLst/>
                <a:latin typeface="Times New Roman" panose="02020603050405020304" pitchFamily="18" charset="0"/>
                <a:ea typeface="Times New Roman" panose="02020603050405020304" pitchFamily="18" charset="0"/>
              </a:rPr>
              <a:t>In order to find the performance and COP of the refrigerator, we use the following steps to calculate the compressor work, refrigerating effect, mass flow rate and volumetric efficiency. The enthalpy values are taken from the P-h diagram of R600a refrigerant. </a:t>
            </a:r>
          </a:p>
          <a:p>
            <a:pPr marR="735330" lvl="0" algn="just" fontAlgn="base">
              <a:lnSpc>
                <a:spcPct val="109000"/>
              </a:lnSpc>
              <a:spcBef>
                <a:spcPts val="0"/>
              </a:spcBef>
              <a:spcAft>
                <a:spcPts val="670"/>
              </a:spcAft>
              <a:buClr>
                <a:srgbClr val="000000"/>
              </a:buClr>
              <a:buSzPts val="1200"/>
            </a:pPr>
            <a:r>
              <a:rPr lang="en-US" sz="2000" u="none" strike="noStrike" kern="100" dirty="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 Compressor Work done (w)=(h2–h1)KJ/Kg </a:t>
            </a:r>
          </a:p>
          <a:p>
            <a:pPr marR="735330" lvl="0" algn="just" fontAlgn="base">
              <a:lnSpc>
                <a:spcPct val="109000"/>
              </a:lnSpc>
              <a:spcBef>
                <a:spcPts val="0"/>
              </a:spcBef>
              <a:spcAft>
                <a:spcPts val="680"/>
              </a:spcAft>
              <a:buClr>
                <a:srgbClr val="000000"/>
              </a:buClr>
              <a:buSzPts val="1200"/>
            </a:pPr>
            <a:r>
              <a:rPr lang="en-US" sz="2000" u="none" strike="noStrike" kern="100" dirty="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 Refrigerant effect Per Kg(RE)=(h1–h3)KJ/Kg </a:t>
            </a:r>
          </a:p>
          <a:p>
            <a:pPr marL="117475" marR="2908300" indent="-31750" algn="just">
              <a:lnSpc>
                <a:spcPct val="183000"/>
              </a:lnSpc>
              <a:spcBef>
                <a:spcPts val="0"/>
              </a:spcBef>
              <a:spcAft>
                <a:spcPts val="25"/>
              </a:spcAft>
            </a:pPr>
            <a:r>
              <a:rPr lang="en-US" sz="2000" kern="100" dirty="0">
                <a:solidFill>
                  <a:srgbClr val="000000"/>
                </a:solidFill>
                <a:effectLst/>
                <a:latin typeface="Times New Roman" panose="02020603050405020304" pitchFamily="18" charset="0"/>
                <a:ea typeface="Times New Roman" panose="02020603050405020304" pitchFamily="18" charset="0"/>
              </a:rPr>
              <a:t> Where, h1 =Specific Enthalpy at the inlet of compressor </a:t>
            </a:r>
          </a:p>
          <a:p>
            <a:pPr marL="123825" marR="735330" indent="-6350" algn="just">
              <a:lnSpc>
                <a:spcPct val="109000"/>
              </a:lnSpc>
              <a:spcBef>
                <a:spcPts val="0"/>
              </a:spcBef>
              <a:spcAft>
                <a:spcPts val="1065"/>
              </a:spcAft>
            </a:pPr>
            <a:r>
              <a:rPr lang="en-US" sz="2000" kern="100" dirty="0">
                <a:solidFill>
                  <a:srgbClr val="000000"/>
                </a:solidFill>
                <a:effectLst/>
                <a:latin typeface="Times New Roman" panose="02020603050405020304" pitchFamily="18" charset="0"/>
                <a:ea typeface="Times New Roman" panose="02020603050405020304" pitchFamily="18" charset="0"/>
              </a:rPr>
              <a:t> (KJ/Kg)h2=Specific Enthalpy at the outlet of compressor</a:t>
            </a:r>
          </a:p>
          <a:p>
            <a:pPr marL="403860" marR="3733800" indent="-286385" algn="just">
              <a:lnSpc>
                <a:spcPct val="170000"/>
              </a:lnSpc>
              <a:spcBef>
                <a:spcPts val="0"/>
              </a:spcBef>
              <a:spcAft>
                <a:spcPts val="225"/>
              </a:spcAft>
            </a:pPr>
            <a:r>
              <a:rPr lang="en-US" sz="2000" kern="100" dirty="0">
                <a:solidFill>
                  <a:srgbClr val="000000"/>
                </a:solidFill>
                <a:effectLst/>
                <a:latin typeface="Times New Roman" panose="02020603050405020304" pitchFamily="18" charset="0"/>
                <a:ea typeface="Times New Roman" panose="02020603050405020304" pitchFamily="18" charset="0"/>
              </a:rPr>
              <a:t> (KJ/Kg) h3 =Specific Enthalpy at the outlet of </a:t>
            </a:r>
          </a:p>
          <a:p>
            <a:pPr marL="123825" marR="1945005" indent="-6350" algn="just">
              <a:lnSpc>
                <a:spcPct val="184000"/>
              </a:lnSpc>
              <a:spcBef>
                <a:spcPts val="0"/>
              </a:spcBef>
              <a:spcAft>
                <a:spcPts val="580"/>
              </a:spcAft>
            </a:pPr>
            <a:r>
              <a:rPr lang="en-US" sz="2000" kern="100" dirty="0">
                <a:solidFill>
                  <a:srgbClr val="000000"/>
                </a:solidFill>
                <a:effectLst/>
                <a:latin typeface="Times New Roman" panose="02020603050405020304" pitchFamily="18" charset="0"/>
                <a:ea typeface="Times New Roman" panose="02020603050405020304" pitchFamily="18" charset="0"/>
              </a:rPr>
              <a:t> condenser (KJ/Kg)h4=Specific Enthalpy at the inlet of evaporator(KJ/Kg) </a:t>
            </a:r>
          </a:p>
          <a:p>
            <a:pPr marL="92075" marR="0" indent="-6350" algn="l">
              <a:lnSpc>
                <a:spcPct val="107000"/>
              </a:lnSpc>
              <a:spcBef>
                <a:spcPts val="0"/>
              </a:spcBef>
              <a:spcAft>
                <a:spcPts val="1160"/>
              </a:spcAft>
            </a:pPr>
            <a:endParaRPr lang="en-US" sz="2000" kern="100" dirty="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endParaRPr>
          </a:p>
          <a:p>
            <a:pPr marL="92075" marR="0" indent="-6350" algn="l">
              <a:lnSpc>
                <a:spcPct val="107000"/>
              </a:lnSpc>
              <a:spcBef>
                <a:spcPts val="0"/>
              </a:spcBef>
              <a:spcAft>
                <a:spcPts val="1160"/>
              </a:spcAft>
            </a:pPr>
            <a:r>
              <a:rPr lang="en-US" sz="2000" kern="100" dirty="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a:t>3.</a:t>
            </a:r>
            <a:r>
              <a:rPr lang="en-US" sz="2000" kern="100" dirty="0">
                <a:solidFill>
                  <a:srgbClr val="000000"/>
                </a:solidFill>
                <a:effectLst/>
                <a:latin typeface="Times New Roman" panose="02020603050405020304" pitchFamily="18" charset="0"/>
                <a:ea typeface="Cambria Math" panose="02040503050406030204" pitchFamily="18" charset="0"/>
                <a:cs typeface="Cambria Math" panose="02040503050406030204" pitchFamily="18" charset="0"/>
              </a:rPr>
              <a:t> </a:t>
            </a:r>
            <a:endParaRPr lang="en-US" sz="2000" kern="100" dirty="0">
              <a:solidFill>
                <a:srgbClr val="000000"/>
              </a:solidFill>
              <a:effectLst/>
              <a:latin typeface="Times New Roman" panose="02020603050405020304" pitchFamily="18" charset="0"/>
              <a:ea typeface="Times New Roman" panose="02020603050405020304" pitchFamily="18" charset="0"/>
            </a:endParaRPr>
          </a:p>
        </p:txBody>
      </p:sp>
      <p:pic>
        <p:nvPicPr>
          <p:cNvPr id="7" name="Picture 6">
            <a:extLst>
              <a:ext uri="{FF2B5EF4-FFF2-40B4-BE49-F238E27FC236}">
                <a16:creationId xmlns:a16="http://schemas.microsoft.com/office/drawing/2014/main" id="{540CA19B-CA28-B553-A5F3-8D8EA2B51825}"/>
              </a:ext>
            </a:extLst>
          </p:cNvPr>
          <p:cNvPicPr/>
          <p:nvPr/>
        </p:nvPicPr>
        <p:blipFill>
          <a:blip r:embed="rId2"/>
          <a:stretch>
            <a:fillRect/>
          </a:stretch>
        </p:blipFill>
        <p:spPr>
          <a:xfrm>
            <a:off x="1425483" y="5590411"/>
            <a:ext cx="4430754" cy="1258310"/>
          </a:xfrm>
          <a:prstGeom prst="rect">
            <a:avLst/>
          </a:prstGeom>
        </p:spPr>
      </p:pic>
    </p:spTree>
    <p:extLst>
      <p:ext uri="{BB962C8B-B14F-4D97-AF65-F5344CB8AC3E}">
        <p14:creationId xmlns:p14="http://schemas.microsoft.com/office/powerpoint/2010/main" val="2695180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7363B4-4691-7979-47CE-94236788D240}"/>
              </a:ext>
            </a:extLst>
          </p:cNvPr>
          <p:cNvSpPr txBox="1"/>
          <p:nvPr/>
        </p:nvSpPr>
        <p:spPr>
          <a:xfrm>
            <a:off x="2656669" y="649843"/>
            <a:ext cx="7146029" cy="646331"/>
          </a:xfrm>
          <a:prstGeom prst="rect">
            <a:avLst/>
          </a:prstGeom>
          <a:noFill/>
        </p:spPr>
        <p:txBody>
          <a:bodyPr wrap="square" rtlCol="0">
            <a:spAutoFit/>
          </a:bodyPr>
          <a:lstStyle/>
          <a:p>
            <a:r>
              <a:rPr lang="en-US" sz="1800" b="1" kern="100" dirty="0">
                <a:solidFill>
                  <a:srgbClr val="000000"/>
                </a:solidFill>
                <a:effectLst/>
                <a:latin typeface="Times New Roman" panose="02020603050405020304" pitchFamily="18" charset="0"/>
                <a:ea typeface="Times New Roman" panose="02020603050405020304" pitchFamily="18" charset="0"/>
              </a:rPr>
              <a:t>          PERFORMANCE ANALYSIS OF A HOUSEHOLD VAPOR </a:t>
            </a:r>
            <a:endParaRPr lang="en-US" sz="1800" kern="100" dirty="0">
              <a:solidFill>
                <a:srgbClr val="000000"/>
              </a:solidFill>
              <a:effectLst/>
              <a:latin typeface="Times New Roman" panose="02020603050405020304" pitchFamily="18" charset="0"/>
              <a:ea typeface="Times New Roman" panose="02020603050405020304" pitchFamily="18" charset="0"/>
            </a:endParaRPr>
          </a:p>
          <a:p>
            <a:r>
              <a:rPr lang="en-US" sz="1800" b="1" kern="100" dirty="0">
                <a:solidFill>
                  <a:srgbClr val="000000"/>
                </a:solidFill>
                <a:effectLst/>
                <a:latin typeface="Times New Roman" panose="02020603050405020304" pitchFamily="18" charset="0"/>
                <a:ea typeface="Times New Roman" panose="02020603050405020304" pitchFamily="18" charset="0"/>
              </a:rPr>
              <a:t>                      COMPRESSION REFRIGERATION CYCLE</a:t>
            </a:r>
            <a:endParaRPr lang="en-US" sz="1800" kern="100" dirty="0">
              <a:solidFill>
                <a:srgbClr val="000000"/>
              </a:solidFill>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807E39B3-B767-150C-2261-109E53AB06C7}"/>
              </a:ext>
            </a:extLst>
          </p:cNvPr>
          <p:cNvSpPr txBox="1"/>
          <p:nvPr/>
        </p:nvSpPr>
        <p:spPr>
          <a:xfrm rot="10800000" flipV="1">
            <a:off x="1777999" y="2027427"/>
            <a:ext cx="8247100" cy="1754326"/>
          </a:xfrm>
          <a:prstGeom prst="rect">
            <a:avLst/>
          </a:prstGeom>
          <a:noFill/>
        </p:spPr>
        <p:txBody>
          <a:bodyPr wrap="square" rtlCol="0">
            <a:spAutoFit/>
          </a:bodyPr>
          <a:lstStyle/>
          <a:p>
            <a:r>
              <a:rPr lang="en-US" b="1" kern="100" dirty="0">
                <a:solidFill>
                  <a:srgbClr val="000000"/>
                </a:solidFill>
                <a:uFill>
                  <a:solidFill>
                    <a:srgbClr val="000000"/>
                  </a:solidFill>
                </a:uFill>
                <a:latin typeface="Times New Roman" panose="02020603050405020304" pitchFamily="18" charset="0"/>
                <a:ea typeface="Times New Roman" panose="02020603050405020304" pitchFamily="18" charset="0"/>
              </a:rPr>
              <a:t>                                                          </a:t>
            </a:r>
            <a:r>
              <a:rPr lang="en-US" b="1" u="sng" kern="100" dirty="0">
                <a:solidFill>
                  <a:srgbClr val="000000"/>
                </a:solidFill>
                <a:effectLst/>
                <a:uFill>
                  <a:solidFill>
                    <a:srgbClr val="000000"/>
                  </a:solidFill>
                </a:uFill>
                <a:latin typeface="Times New Roman" panose="02020603050405020304" pitchFamily="18" charset="0"/>
                <a:ea typeface="Times New Roman" panose="02020603050405020304" pitchFamily="18" charset="0"/>
              </a:rPr>
              <a:t>SUBMITTED BY</a:t>
            </a:r>
            <a:r>
              <a:rPr lang="en-US" b="1" kern="100" dirty="0">
                <a:solidFill>
                  <a:srgbClr val="000000"/>
                </a:solidFill>
                <a:effectLst/>
                <a:latin typeface="Times New Roman" panose="02020603050405020304" pitchFamily="18" charset="0"/>
                <a:ea typeface="Times New Roman" panose="02020603050405020304" pitchFamily="18" charset="0"/>
              </a:rPr>
              <a:t> </a:t>
            </a:r>
            <a:endParaRPr lang="en-US" kern="100" dirty="0">
              <a:solidFill>
                <a:srgbClr val="000000"/>
              </a:solidFill>
              <a:effectLst/>
              <a:latin typeface="Times New Roman" panose="02020603050405020304" pitchFamily="18" charset="0"/>
              <a:ea typeface="Times New Roman" panose="02020603050405020304" pitchFamily="18" charset="0"/>
            </a:endParaRPr>
          </a:p>
          <a:p>
            <a:r>
              <a:rPr lang="en-US" kern="100" dirty="0">
                <a:solidFill>
                  <a:srgbClr val="000000"/>
                </a:solidFill>
                <a:effectLst/>
                <a:latin typeface="Times New Roman" panose="02020603050405020304" pitchFamily="18" charset="0"/>
                <a:ea typeface="Times New Roman" panose="02020603050405020304" pitchFamily="18" charset="0"/>
              </a:rPr>
              <a:t>              Md Jewel </a:t>
            </a:r>
            <a:r>
              <a:rPr lang="en-US" kern="100" dirty="0" err="1">
                <a:solidFill>
                  <a:srgbClr val="000000"/>
                </a:solidFill>
                <a:effectLst/>
                <a:latin typeface="Times New Roman" panose="02020603050405020304" pitchFamily="18" charset="0"/>
                <a:ea typeface="Times New Roman" panose="02020603050405020304" pitchFamily="18" charset="0"/>
              </a:rPr>
              <a:t>Alamin</a:t>
            </a:r>
            <a:r>
              <a:rPr lang="en-US" kern="100" dirty="0">
                <a:solidFill>
                  <a:srgbClr val="000000"/>
                </a:solidFill>
                <a:effectLst/>
                <a:latin typeface="Times New Roman" panose="02020603050405020304" pitchFamily="18" charset="0"/>
                <a:ea typeface="Times New Roman" panose="02020603050405020304" pitchFamily="18" charset="0"/>
              </a:rPr>
              <a:t>                                                              ID:ME2003022289 </a:t>
            </a:r>
          </a:p>
          <a:p>
            <a:r>
              <a:rPr lang="en-US" kern="100" dirty="0">
                <a:solidFill>
                  <a:srgbClr val="000000"/>
                </a:solidFill>
                <a:effectLst/>
                <a:latin typeface="Times New Roman" panose="02020603050405020304" pitchFamily="18" charset="0"/>
                <a:ea typeface="Times New Roman" panose="02020603050405020304" pitchFamily="18" charset="0"/>
              </a:rPr>
              <a:t>              Md. </a:t>
            </a:r>
            <a:r>
              <a:rPr lang="en-US" kern="100" dirty="0" err="1">
                <a:solidFill>
                  <a:srgbClr val="000000"/>
                </a:solidFill>
                <a:effectLst/>
                <a:latin typeface="Times New Roman" panose="02020603050405020304" pitchFamily="18" charset="0"/>
                <a:ea typeface="Times New Roman" panose="02020603050405020304" pitchFamily="18" charset="0"/>
              </a:rPr>
              <a:t>Kawsher</a:t>
            </a:r>
            <a:r>
              <a:rPr lang="en-US" kern="100" dirty="0">
                <a:solidFill>
                  <a:srgbClr val="000000"/>
                </a:solidFill>
                <a:effectLst/>
                <a:latin typeface="Times New Roman" panose="02020603050405020304" pitchFamily="18" charset="0"/>
                <a:ea typeface="Times New Roman" panose="02020603050405020304" pitchFamily="18" charset="0"/>
              </a:rPr>
              <a:t>                                                                     ID:ME2003022092 </a:t>
            </a:r>
          </a:p>
          <a:p>
            <a:r>
              <a:rPr lang="en-US" kern="100" dirty="0">
                <a:solidFill>
                  <a:srgbClr val="000000"/>
                </a:solidFill>
                <a:effectLst/>
                <a:latin typeface="Times New Roman" panose="02020603050405020304" pitchFamily="18" charset="0"/>
                <a:ea typeface="Times New Roman" panose="02020603050405020304" pitchFamily="18" charset="0"/>
              </a:rPr>
              <a:t>              Md </a:t>
            </a:r>
            <a:r>
              <a:rPr lang="en-US" kern="100" dirty="0" err="1">
                <a:solidFill>
                  <a:srgbClr val="000000"/>
                </a:solidFill>
                <a:effectLst/>
                <a:latin typeface="Times New Roman" panose="02020603050405020304" pitchFamily="18" charset="0"/>
                <a:ea typeface="Times New Roman" panose="02020603050405020304" pitchFamily="18" charset="0"/>
              </a:rPr>
              <a:t>Jobyer</a:t>
            </a:r>
            <a:r>
              <a:rPr lang="en-US" kern="100" dirty="0">
                <a:solidFill>
                  <a:srgbClr val="000000"/>
                </a:solidFill>
                <a:effectLst/>
                <a:latin typeface="Times New Roman" panose="02020603050405020304" pitchFamily="18" charset="0"/>
                <a:ea typeface="Times New Roman" panose="02020603050405020304" pitchFamily="18" charset="0"/>
              </a:rPr>
              <a:t> </a:t>
            </a:r>
            <a:r>
              <a:rPr lang="en-US" kern="100" dirty="0" err="1">
                <a:solidFill>
                  <a:srgbClr val="000000"/>
                </a:solidFill>
                <a:effectLst/>
                <a:latin typeface="Times New Roman" panose="02020603050405020304" pitchFamily="18" charset="0"/>
                <a:ea typeface="Times New Roman" panose="02020603050405020304" pitchFamily="18" charset="0"/>
              </a:rPr>
              <a:t>Ahammed</a:t>
            </a:r>
            <a:r>
              <a:rPr lang="en-US" kern="100" dirty="0">
                <a:solidFill>
                  <a:srgbClr val="000000"/>
                </a:solidFill>
                <a:effectLst/>
                <a:latin typeface="Times New Roman" panose="02020603050405020304" pitchFamily="18" charset="0"/>
                <a:ea typeface="Times New Roman" panose="02020603050405020304" pitchFamily="18" charset="0"/>
              </a:rPr>
              <a:t>                                                        ID:ME2003022045 </a:t>
            </a:r>
          </a:p>
          <a:p>
            <a:r>
              <a:rPr lang="en-US" kern="100" dirty="0">
                <a:solidFill>
                  <a:srgbClr val="000000"/>
                </a:solidFill>
                <a:effectLst/>
                <a:latin typeface="Times New Roman" panose="02020603050405020304" pitchFamily="18" charset="0"/>
                <a:ea typeface="Times New Roman" panose="02020603050405020304" pitchFamily="18" charset="0"/>
              </a:rPr>
              <a:t>              </a:t>
            </a:r>
            <a:r>
              <a:rPr lang="en-US" kern="100" dirty="0" err="1">
                <a:solidFill>
                  <a:srgbClr val="000000"/>
                </a:solidFill>
                <a:effectLst/>
                <a:latin typeface="Times New Roman" panose="02020603050405020304" pitchFamily="18" charset="0"/>
                <a:ea typeface="Times New Roman" panose="02020603050405020304" pitchFamily="18" charset="0"/>
              </a:rPr>
              <a:t>Rasel</a:t>
            </a:r>
            <a:r>
              <a:rPr lang="en-US" kern="100" dirty="0">
                <a:solidFill>
                  <a:srgbClr val="000000"/>
                </a:solidFill>
                <a:effectLst/>
                <a:latin typeface="Times New Roman" panose="02020603050405020304" pitchFamily="18" charset="0"/>
                <a:ea typeface="Times New Roman" panose="02020603050405020304" pitchFamily="18" charset="0"/>
              </a:rPr>
              <a:t> </a:t>
            </a:r>
            <a:r>
              <a:rPr lang="en-US" kern="100" dirty="0" err="1">
                <a:solidFill>
                  <a:srgbClr val="000000"/>
                </a:solidFill>
                <a:effectLst/>
                <a:latin typeface="Times New Roman" panose="02020603050405020304" pitchFamily="18" charset="0"/>
                <a:ea typeface="Times New Roman" panose="02020603050405020304" pitchFamily="18" charset="0"/>
              </a:rPr>
              <a:t>Ahamed</a:t>
            </a:r>
            <a:r>
              <a:rPr lang="en-US" kern="100" dirty="0">
                <a:solidFill>
                  <a:srgbClr val="000000"/>
                </a:solidFill>
                <a:effectLst/>
                <a:latin typeface="Times New Roman" panose="02020603050405020304" pitchFamily="18" charset="0"/>
                <a:ea typeface="Times New Roman" panose="02020603050405020304" pitchFamily="18" charset="0"/>
              </a:rPr>
              <a:t> </a:t>
            </a:r>
            <a:r>
              <a:rPr lang="en-US" kern="100" dirty="0" err="1">
                <a:solidFill>
                  <a:srgbClr val="000000"/>
                </a:solidFill>
                <a:effectLst/>
                <a:latin typeface="Times New Roman" panose="02020603050405020304" pitchFamily="18" charset="0"/>
                <a:ea typeface="Times New Roman" panose="02020603050405020304" pitchFamily="18" charset="0"/>
              </a:rPr>
              <a:t>Emon</a:t>
            </a:r>
            <a:r>
              <a:rPr lang="en-US" kern="100" dirty="0">
                <a:solidFill>
                  <a:srgbClr val="000000"/>
                </a:solidFill>
                <a:effectLst/>
                <a:latin typeface="Times New Roman" panose="02020603050405020304" pitchFamily="18" charset="0"/>
                <a:ea typeface="Times New Roman" panose="02020603050405020304" pitchFamily="18" charset="0"/>
              </a:rPr>
              <a:t>                                                         ID:ME2003022093</a:t>
            </a:r>
          </a:p>
          <a:p>
            <a:r>
              <a:rPr lang="en-US" kern="100" dirty="0">
                <a:solidFill>
                  <a:srgbClr val="000000"/>
                </a:solidFill>
                <a:effectLst/>
                <a:latin typeface="Times New Roman" panose="02020603050405020304" pitchFamily="18" charset="0"/>
                <a:ea typeface="Times New Roman" panose="02020603050405020304" pitchFamily="18" charset="0"/>
              </a:rPr>
              <a:t>              </a:t>
            </a:r>
            <a:r>
              <a:rPr lang="en-US" kern="100" dirty="0" err="1">
                <a:solidFill>
                  <a:srgbClr val="000000"/>
                </a:solidFill>
                <a:effectLst/>
                <a:latin typeface="Times New Roman" panose="02020603050405020304" pitchFamily="18" charset="0"/>
                <a:ea typeface="Times New Roman" panose="02020603050405020304" pitchFamily="18" charset="0"/>
              </a:rPr>
              <a:t>Shuvojit</a:t>
            </a:r>
            <a:r>
              <a:rPr lang="en-US" kern="100" dirty="0">
                <a:solidFill>
                  <a:srgbClr val="000000"/>
                </a:solidFill>
                <a:effectLst/>
                <a:latin typeface="Times New Roman" panose="02020603050405020304" pitchFamily="18" charset="0"/>
                <a:ea typeface="Times New Roman" panose="02020603050405020304" pitchFamily="18" charset="0"/>
              </a:rPr>
              <a:t> Ghosh.                                                                 ID:ME2003022178</a:t>
            </a:r>
          </a:p>
        </p:txBody>
      </p:sp>
      <p:sp>
        <p:nvSpPr>
          <p:cNvPr id="5" name="TextBox 4">
            <a:extLst>
              <a:ext uri="{FF2B5EF4-FFF2-40B4-BE49-F238E27FC236}">
                <a16:creationId xmlns:a16="http://schemas.microsoft.com/office/drawing/2014/main" id="{341A138C-81DA-DB73-689D-AE85D71D2967}"/>
              </a:ext>
            </a:extLst>
          </p:cNvPr>
          <p:cNvSpPr txBox="1"/>
          <p:nvPr/>
        </p:nvSpPr>
        <p:spPr>
          <a:xfrm>
            <a:off x="4071294" y="3898231"/>
            <a:ext cx="5019234" cy="1754326"/>
          </a:xfrm>
          <a:prstGeom prst="rect">
            <a:avLst/>
          </a:prstGeom>
          <a:noFill/>
        </p:spPr>
        <p:txBody>
          <a:bodyPr wrap="square" rtlCol="0">
            <a:spAutoFit/>
          </a:bodyPr>
          <a:lstStyle/>
          <a:p>
            <a:r>
              <a:rPr lang="en-US" b="1" kern="100" dirty="0">
                <a:solidFill>
                  <a:srgbClr val="000000"/>
                </a:solidFill>
                <a:uFill>
                  <a:solidFill>
                    <a:srgbClr val="000000"/>
                  </a:solidFill>
                </a:uFill>
                <a:latin typeface="Times New Roman" panose="02020603050405020304" pitchFamily="18" charset="0"/>
                <a:ea typeface="Times New Roman" panose="02020603050405020304" pitchFamily="18" charset="0"/>
              </a:rPr>
              <a:t>                   </a:t>
            </a:r>
            <a:r>
              <a:rPr lang="en-US" sz="1800" b="1" u="sng" kern="100" dirty="0">
                <a:solidFill>
                  <a:srgbClr val="000000"/>
                </a:solidFill>
                <a:effectLst/>
                <a:uFill>
                  <a:solidFill>
                    <a:srgbClr val="000000"/>
                  </a:solidFill>
                </a:uFill>
                <a:latin typeface="Times New Roman" panose="02020603050405020304" pitchFamily="18" charset="0"/>
                <a:ea typeface="Times New Roman" panose="02020603050405020304" pitchFamily="18" charset="0"/>
              </a:rPr>
              <a:t>SUPERVISED BY</a:t>
            </a:r>
            <a:r>
              <a:rPr lang="en-US" sz="1800" b="1" kern="100" dirty="0">
                <a:solidFill>
                  <a:srgbClr val="000000"/>
                </a:solidFill>
                <a:effectLst/>
                <a:latin typeface="Times New Roman" panose="02020603050405020304" pitchFamily="18" charset="0"/>
                <a:ea typeface="Times New Roman" panose="02020603050405020304" pitchFamily="18" charset="0"/>
              </a:rPr>
              <a:t> </a:t>
            </a:r>
            <a:endParaRPr lang="en-US" sz="1800" kern="100" dirty="0">
              <a:solidFill>
                <a:srgbClr val="000000"/>
              </a:solidFill>
              <a:effectLst/>
              <a:latin typeface="Times New Roman" panose="02020603050405020304" pitchFamily="18" charset="0"/>
              <a:ea typeface="Times New Roman" panose="02020603050405020304" pitchFamily="18" charset="0"/>
            </a:endParaRPr>
          </a:p>
          <a:p>
            <a:r>
              <a:rPr lang="en-US" sz="1800" b="1" kern="100" dirty="0">
                <a:solidFill>
                  <a:srgbClr val="000000"/>
                </a:solidFill>
                <a:effectLst/>
                <a:latin typeface="Times New Roman" panose="02020603050405020304" pitchFamily="18" charset="0"/>
                <a:ea typeface="Times New Roman" panose="02020603050405020304" pitchFamily="18" charset="0"/>
              </a:rPr>
              <a:t>        </a:t>
            </a:r>
            <a:r>
              <a:rPr lang="en-US" b="1" kern="100" dirty="0">
                <a:solidFill>
                  <a:srgbClr val="000000"/>
                </a:solidFill>
                <a:latin typeface="Times New Roman" panose="02020603050405020304" pitchFamily="18" charset="0"/>
                <a:ea typeface="Times New Roman" panose="02020603050405020304" pitchFamily="18" charset="0"/>
              </a:rPr>
              <a:t>    </a:t>
            </a:r>
            <a:r>
              <a:rPr lang="en-US" sz="1800" b="1" kern="100" dirty="0" err="1">
                <a:solidFill>
                  <a:srgbClr val="000000"/>
                </a:solidFill>
                <a:effectLst/>
                <a:latin typeface="Times New Roman" panose="02020603050405020304" pitchFamily="18" charset="0"/>
                <a:ea typeface="Times New Roman" panose="02020603050405020304" pitchFamily="18" charset="0"/>
              </a:rPr>
              <a:t>Abrar</a:t>
            </a:r>
            <a:r>
              <a:rPr lang="en-US" sz="1800" b="1" kern="100" dirty="0">
                <a:solidFill>
                  <a:srgbClr val="000000"/>
                </a:solidFill>
                <a:effectLst/>
                <a:latin typeface="Times New Roman" panose="02020603050405020304" pitchFamily="18" charset="0"/>
                <a:ea typeface="Times New Roman" panose="02020603050405020304" pitchFamily="18" charset="0"/>
              </a:rPr>
              <a:t> </a:t>
            </a:r>
            <a:r>
              <a:rPr lang="en-US" sz="1800" b="1" kern="100" dirty="0" err="1">
                <a:solidFill>
                  <a:srgbClr val="000000"/>
                </a:solidFill>
                <a:effectLst/>
                <a:latin typeface="Times New Roman" panose="02020603050405020304" pitchFamily="18" charset="0"/>
                <a:ea typeface="Times New Roman" panose="02020603050405020304" pitchFamily="18" charset="0"/>
              </a:rPr>
              <a:t>Sobhan</a:t>
            </a:r>
            <a:r>
              <a:rPr lang="en-US" sz="1800" b="1" kern="100" dirty="0">
                <a:solidFill>
                  <a:srgbClr val="000000"/>
                </a:solidFill>
                <a:effectLst/>
                <a:latin typeface="Times New Roman" panose="02020603050405020304" pitchFamily="18" charset="0"/>
                <a:ea typeface="Times New Roman" panose="02020603050405020304" pitchFamily="18" charset="0"/>
              </a:rPr>
              <a:t> Chowdhury </a:t>
            </a:r>
          </a:p>
          <a:p>
            <a:r>
              <a:rPr lang="en-US" sz="1800" kern="100" dirty="0">
                <a:solidFill>
                  <a:srgbClr val="000000"/>
                </a:solidFill>
                <a:effectLst/>
                <a:latin typeface="Times New Roman" panose="02020603050405020304" pitchFamily="18" charset="0"/>
                <a:ea typeface="Times New Roman" panose="02020603050405020304" pitchFamily="18" charset="0"/>
              </a:rPr>
              <a:t>                           Lecturer</a:t>
            </a:r>
          </a:p>
          <a:p>
            <a:r>
              <a:rPr lang="en-US" sz="1800" kern="100" dirty="0">
                <a:solidFill>
                  <a:srgbClr val="000000"/>
                </a:solidFill>
                <a:effectLst/>
                <a:latin typeface="Times New Roman" panose="02020603050405020304" pitchFamily="18" charset="0"/>
                <a:ea typeface="Times New Roman" panose="02020603050405020304" pitchFamily="18" charset="0"/>
              </a:rPr>
              <a:t>     Department of Mechanical Engineering</a:t>
            </a:r>
          </a:p>
          <a:p>
            <a:r>
              <a:rPr lang="en-US" sz="1800" kern="100" dirty="0">
                <a:solidFill>
                  <a:srgbClr val="000000"/>
                </a:solidFill>
                <a:effectLst/>
                <a:latin typeface="Times New Roman" panose="02020603050405020304" pitchFamily="18" charset="0"/>
                <a:ea typeface="Times New Roman" panose="02020603050405020304" pitchFamily="18" charset="0"/>
              </a:rPr>
              <a:t>              </a:t>
            </a:r>
            <a:r>
              <a:rPr lang="en-US" kern="100" dirty="0">
                <a:solidFill>
                  <a:srgbClr val="000000"/>
                </a:solidFill>
                <a:latin typeface="Times New Roman" panose="02020603050405020304" pitchFamily="18" charset="0"/>
                <a:ea typeface="Times New Roman" panose="02020603050405020304" pitchFamily="18" charset="0"/>
              </a:rPr>
              <a:t>    </a:t>
            </a:r>
            <a:r>
              <a:rPr lang="en-US" sz="1800" kern="100" dirty="0" err="1">
                <a:solidFill>
                  <a:srgbClr val="000000"/>
                </a:solidFill>
                <a:effectLst/>
                <a:latin typeface="Times New Roman" panose="02020603050405020304" pitchFamily="18" charset="0"/>
                <a:ea typeface="Times New Roman" panose="02020603050405020304" pitchFamily="18" charset="0"/>
              </a:rPr>
              <a:t>Sonargaon</a:t>
            </a:r>
            <a:r>
              <a:rPr lang="en-US" sz="1800" kern="100" dirty="0">
                <a:solidFill>
                  <a:srgbClr val="000000"/>
                </a:solidFill>
                <a:effectLst/>
                <a:latin typeface="Times New Roman" panose="02020603050405020304" pitchFamily="18" charset="0"/>
                <a:ea typeface="Times New Roman" panose="02020603050405020304" pitchFamily="18" charset="0"/>
              </a:rPr>
              <a:t> University</a:t>
            </a:r>
            <a:endParaRPr lang="en-US" b="1" kern="100" dirty="0">
              <a:solidFill>
                <a:srgbClr val="000000"/>
              </a:solidFill>
              <a:latin typeface="Times New Roman" panose="02020603050405020304" pitchFamily="18" charset="0"/>
              <a:ea typeface="Times New Roman" panose="02020603050405020304" pitchFamily="18" charset="0"/>
            </a:endParaRPr>
          </a:p>
          <a:p>
            <a:endParaRPr lang="en-US" sz="1800" kern="1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419681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B30EF0-F2C1-BC37-96CD-ECB105D22140}"/>
              </a:ext>
            </a:extLst>
          </p:cNvPr>
          <p:cNvSpPr txBox="1"/>
          <p:nvPr/>
        </p:nvSpPr>
        <p:spPr>
          <a:xfrm>
            <a:off x="1066435" y="1265292"/>
            <a:ext cx="6094784" cy="961674"/>
          </a:xfrm>
          <a:prstGeom prst="rect">
            <a:avLst/>
          </a:prstGeom>
          <a:noFill/>
        </p:spPr>
        <p:txBody>
          <a:bodyPr wrap="square">
            <a:spAutoFit/>
          </a:bodyPr>
          <a:lstStyle/>
          <a:p>
            <a:pPr marL="123825" marR="735330" indent="-6350" algn="just">
              <a:lnSpc>
                <a:spcPct val="109000"/>
              </a:lnSpc>
              <a:spcBef>
                <a:spcPts val="0"/>
              </a:spcBef>
              <a:spcAft>
                <a:spcPts val="1685"/>
              </a:spcAft>
            </a:pPr>
            <a:r>
              <a:rPr lang="en-US" sz="2000" kern="100" dirty="0">
                <a:solidFill>
                  <a:srgbClr val="000000"/>
                </a:solidFill>
                <a:effectLst/>
                <a:latin typeface="Times New Roman" panose="02020603050405020304" pitchFamily="18" charset="0"/>
                <a:ea typeface="Times New Roman" panose="02020603050405020304" pitchFamily="18" charset="0"/>
              </a:rPr>
              <a:t>4.</a:t>
            </a:r>
            <a:r>
              <a:rPr lang="en-US" sz="2000" kern="100" dirty="0">
                <a:solidFill>
                  <a:srgbClr val="000000"/>
                </a:solidFill>
                <a:effectLst/>
                <a:latin typeface="Arial" panose="020B0604020202020204" pitchFamily="34" charset="0"/>
                <a:ea typeface="Arial" panose="020B0604020202020204" pitchFamily="34"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Mass flow rate =   </a:t>
            </a:r>
            <a:endParaRPr lang="en-US" sz="2000" b="1" kern="100" dirty="0">
              <a:solidFill>
                <a:srgbClr val="000000"/>
              </a:solidFill>
              <a:effectLst/>
              <a:latin typeface="Times New Roman" panose="02020603050405020304" pitchFamily="18" charset="0"/>
              <a:ea typeface="Times New Roman" panose="02020603050405020304" pitchFamily="18" charset="0"/>
            </a:endParaRPr>
          </a:p>
          <a:p>
            <a:pPr marL="123825" marR="735330" indent="-6350" algn="just">
              <a:lnSpc>
                <a:spcPct val="109000"/>
              </a:lnSpc>
              <a:spcBef>
                <a:spcPts val="0"/>
              </a:spcBef>
              <a:spcAft>
                <a:spcPts val="25"/>
              </a:spcAft>
            </a:pPr>
            <a:r>
              <a:rPr lang="en-US" sz="2000" kern="100" dirty="0">
                <a:solidFill>
                  <a:srgbClr val="000000"/>
                </a:solidFill>
                <a:effectLst/>
                <a:latin typeface="Times New Roman" panose="02020603050405020304" pitchFamily="18" charset="0"/>
                <a:ea typeface="Times New Roman" panose="02020603050405020304" pitchFamily="18" charset="0"/>
              </a:rPr>
              <a:t>5.</a:t>
            </a:r>
            <a:r>
              <a:rPr lang="en-US" sz="2000" kern="100" dirty="0">
                <a:solidFill>
                  <a:srgbClr val="000000"/>
                </a:solidFill>
                <a:effectLst/>
                <a:latin typeface="Arial" panose="020B0604020202020204" pitchFamily="34" charset="0"/>
                <a:ea typeface="Arial" panose="020B0604020202020204" pitchFamily="34"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Compression ratio = </a:t>
            </a:r>
            <a:endParaRPr lang="en-US" sz="2000" dirty="0"/>
          </a:p>
        </p:txBody>
      </p:sp>
      <p:sp>
        <p:nvSpPr>
          <p:cNvPr id="5" name="TextBox 4">
            <a:extLst>
              <a:ext uri="{FF2B5EF4-FFF2-40B4-BE49-F238E27FC236}">
                <a16:creationId xmlns:a16="http://schemas.microsoft.com/office/drawing/2014/main" id="{059E912C-B7AB-8F3A-28A4-74A07B0FF9A4}"/>
              </a:ext>
            </a:extLst>
          </p:cNvPr>
          <p:cNvSpPr txBox="1"/>
          <p:nvPr/>
        </p:nvSpPr>
        <p:spPr>
          <a:xfrm>
            <a:off x="3315946" y="1137682"/>
            <a:ext cx="1211088" cy="707886"/>
          </a:xfrm>
          <a:prstGeom prst="rect">
            <a:avLst/>
          </a:prstGeom>
          <a:noFill/>
        </p:spPr>
        <p:txBody>
          <a:bodyPr wrap="square" rtlCol="0">
            <a:spAutoFit/>
          </a:bodyPr>
          <a:lstStyle/>
          <a:p>
            <a:pPr algn="l"/>
            <a:r>
              <a:rPr lang="en-US" sz="2000" kern="100" dirty="0">
                <a:solidFill>
                  <a:srgbClr val="000000"/>
                </a:solidFill>
                <a:effectLst/>
                <a:latin typeface="Times New Roman" panose="02020603050405020304" pitchFamily="18" charset="0"/>
                <a:ea typeface="Times New Roman" panose="02020603050405020304" pitchFamily="18" charset="0"/>
              </a:rPr>
              <a:t>3.517</a:t>
            </a:r>
          </a:p>
          <a:p>
            <a:pPr algn="l"/>
            <a:r>
              <a:rPr lang="en-US" sz="2000" kern="100" dirty="0">
                <a:solidFill>
                  <a:srgbClr val="000000"/>
                </a:solidFill>
                <a:latin typeface="Times New Roman" panose="02020603050405020304" pitchFamily="18" charset="0"/>
                <a:ea typeface="Times New Roman" panose="02020603050405020304" pitchFamily="18" charset="0"/>
              </a:rPr>
              <a:t> RE</a:t>
            </a:r>
            <a:endParaRPr lang="en-US" sz="2000" kern="100" dirty="0">
              <a:solidFill>
                <a:srgbClr val="000000"/>
              </a:solidFill>
              <a:effectLst/>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id="{DC815D50-415B-4E03-9BDE-904F415DC073}"/>
              </a:ext>
            </a:extLst>
          </p:cNvPr>
          <p:cNvSpPr txBox="1"/>
          <p:nvPr/>
        </p:nvSpPr>
        <p:spPr>
          <a:xfrm>
            <a:off x="3692231" y="1672920"/>
            <a:ext cx="3084314" cy="707886"/>
          </a:xfrm>
          <a:prstGeom prst="rect">
            <a:avLst/>
          </a:prstGeom>
          <a:noFill/>
        </p:spPr>
        <p:txBody>
          <a:bodyPr wrap="square" rtlCol="0">
            <a:spAutoFit/>
          </a:bodyPr>
          <a:lstStyle/>
          <a:p>
            <a:pPr algn="l"/>
            <a:r>
              <a:rPr lang="en-US" sz="2000" u="sng" dirty="0"/>
              <a:t>Discharge Pressure</a:t>
            </a:r>
          </a:p>
          <a:p>
            <a:pPr algn="l"/>
            <a:r>
              <a:rPr lang="en-US" sz="2000" dirty="0"/>
              <a:t>Suction Pressure  </a:t>
            </a:r>
          </a:p>
        </p:txBody>
      </p:sp>
      <p:sp>
        <p:nvSpPr>
          <p:cNvPr id="8" name="TextBox 7">
            <a:extLst>
              <a:ext uri="{FF2B5EF4-FFF2-40B4-BE49-F238E27FC236}">
                <a16:creationId xmlns:a16="http://schemas.microsoft.com/office/drawing/2014/main" id="{68788BD6-C4AB-2019-CE0B-DE0A05F834A8}"/>
              </a:ext>
            </a:extLst>
          </p:cNvPr>
          <p:cNvSpPr txBox="1"/>
          <p:nvPr/>
        </p:nvSpPr>
        <p:spPr>
          <a:xfrm>
            <a:off x="3255181" y="1178735"/>
            <a:ext cx="1828800" cy="369332"/>
          </a:xfrm>
          <a:prstGeom prst="rect">
            <a:avLst/>
          </a:prstGeom>
          <a:noFill/>
        </p:spPr>
        <p:txBody>
          <a:bodyPr wrap="square" rtlCol="0">
            <a:spAutoFit/>
          </a:bodyPr>
          <a:lstStyle/>
          <a:p>
            <a:pPr algn="l"/>
            <a:r>
              <a:rPr lang="en-US" dirty="0"/>
              <a:t>________</a:t>
            </a:r>
          </a:p>
        </p:txBody>
      </p:sp>
      <p:pic>
        <p:nvPicPr>
          <p:cNvPr id="11" name="Picture 10">
            <a:extLst>
              <a:ext uri="{FF2B5EF4-FFF2-40B4-BE49-F238E27FC236}">
                <a16:creationId xmlns:a16="http://schemas.microsoft.com/office/drawing/2014/main" id="{DBB6B64F-229D-4283-D717-2016C77482CD}"/>
              </a:ext>
            </a:extLst>
          </p:cNvPr>
          <p:cNvPicPr/>
          <p:nvPr/>
        </p:nvPicPr>
        <p:blipFill>
          <a:blip r:embed="rId2"/>
          <a:stretch>
            <a:fillRect/>
          </a:stretch>
        </p:blipFill>
        <p:spPr>
          <a:xfrm>
            <a:off x="1276172" y="2505659"/>
            <a:ext cx="7427809" cy="814885"/>
          </a:xfrm>
          <a:prstGeom prst="rect">
            <a:avLst/>
          </a:prstGeom>
        </p:spPr>
      </p:pic>
    </p:spTree>
    <p:extLst>
      <p:ext uri="{BB962C8B-B14F-4D97-AF65-F5344CB8AC3E}">
        <p14:creationId xmlns:p14="http://schemas.microsoft.com/office/powerpoint/2010/main" val="2247124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342BA6-694C-8353-D2B2-2B42C8A32ED0}"/>
              </a:ext>
            </a:extLst>
          </p:cNvPr>
          <p:cNvSpPr txBox="1"/>
          <p:nvPr/>
        </p:nvSpPr>
        <p:spPr>
          <a:xfrm>
            <a:off x="2421081" y="225229"/>
            <a:ext cx="7349837" cy="830997"/>
          </a:xfrm>
          <a:prstGeom prst="rect">
            <a:avLst/>
          </a:prstGeom>
          <a:noFill/>
        </p:spPr>
        <p:txBody>
          <a:bodyPr wrap="square" rtlCol="0">
            <a:spAutoFit/>
          </a:bodyPr>
          <a:lstStyle/>
          <a:p>
            <a:pPr algn="l"/>
            <a:r>
              <a:rPr lang="en-US" sz="4800" dirty="0"/>
              <a:t>RESULTS AND DISCUSSION’S </a:t>
            </a:r>
          </a:p>
        </p:txBody>
      </p:sp>
      <p:sp>
        <p:nvSpPr>
          <p:cNvPr id="5" name="TextBox 4">
            <a:extLst>
              <a:ext uri="{FF2B5EF4-FFF2-40B4-BE49-F238E27FC236}">
                <a16:creationId xmlns:a16="http://schemas.microsoft.com/office/drawing/2014/main" id="{B95F218D-3A6A-EAA9-9D2C-292223F59DF2}"/>
              </a:ext>
            </a:extLst>
          </p:cNvPr>
          <p:cNvSpPr txBox="1"/>
          <p:nvPr/>
        </p:nvSpPr>
        <p:spPr>
          <a:xfrm>
            <a:off x="654445" y="1056226"/>
            <a:ext cx="11425746" cy="2301464"/>
          </a:xfrm>
          <a:prstGeom prst="rect">
            <a:avLst/>
          </a:prstGeom>
          <a:noFill/>
        </p:spPr>
        <p:txBody>
          <a:bodyPr wrap="square">
            <a:spAutoFit/>
          </a:bodyPr>
          <a:lstStyle/>
          <a:p>
            <a:pPr marL="12065" marR="735330" indent="-6350" algn="just">
              <a:lnSpc>
                <a:spcPct val="147000"/>
              </a:lnSpc>
              <a:spcBef>
                <a:spcPts val="0"/>
              </a:spcBef>
              <a:spcAft>
                <a:spcPts val="950"/>
              </a:spcAft>
            </a:pPr>
            <a:r>
              <a:rPr lang="en-US" sz="2000" kern="100" dirty="0">
                <a:solidFill>
                  <a:srgbClr val="000000"/>
                </a:solidFill>
                <a:effectLst/>
                <a:latin typeface="Times New Roman" panose="02020603050405020304" pitchFamily="18" charset="0"/>
                <a:ea typeface="Times New Roman" panose="02020603050405020304" pitchFamily="18" charset="0"/>
              </a:rPr>
              <a:t>The experimental analysis caused the following data table for the calculation of the results based on the collected data. All parameters were calculated from the experiments and finally the performance of the refrigerator was investigated. It was found that the COP of the refrigerator is 1.92 and the refrigerating effect was 170 KJ/kg while the compressor work is around 100 KJ/kg. The table 5.1 provides the calculated results taken over a time period of 2 hours with 15 minutes interval. </a:t>
            </a:r>
          </a:p>
        </p:txBody>
      </p:sp>
      <p:graphicFrame>
        <p:nvGraphicFramePr>
          <p:cNvPr id="8" name="Table 7">
            <a:extLst>
              <a:ext uri="{FF2B5EF4-FFF2-40B4-BE49-F238E27FC236}">
                <a16:creationId xmlns:a16="http://schemas.microsoft.com/office/drawing/2014/main" id="{804AA64F-80DD-9A2F-6BF0-C3B7820CA6BC}"/>
              </a:ext>
            </a:extLst>
          </p:cNvPr>
          <p:cNvGraphicFramePr/>
          <p:nvPr>
            <p:extLst>
              <p:ext uri="{D42A27DB-BD31-4B8C-83A1-F6EECF244321}">
                <p14:modId xmlns:p14="http://schemas.microsoft.com/office/powerpoint/2010/main" val="1370743982"/>
              </p:ext>
            </p:extLst>
          </p:nvPr>
        </p:nvGraphicFramePr>
        <p:xfrm>
          <a:off x="654445" y="3500311"/>
          <a:ext cx="10755639" cy="3221867"/>
        </p:xfrm>
        <a:graphic>
          <a:graphicData uri="http://schemas.openxmlformats.org/drawingml/2006/table">
            <a:tbl>
              <a:tblPr firstRow="1" firstCol="1" bandRow="1">
                <a:tableStyleId>{5C22544A-7EE6-4342-B048-85BDC9FD1C3A}</a:tableStyleId>
              </a:tblPr>
              <a:tblGrid>
                <a:gridCol w="1373210">
                  <a:extLst>
                    <a:ext uri="{9D8B030D-6E8A-4147-A177-3AD203B41FA5}">
                      <a16:colId xmlns:a16="http://schemas.microsoft.com/office/drawing/2014/main" val="3919148594"/>
                    </a:ext>
                  </a:extLst>
                </a:gridCol>
                <a:gridCol w="1570550">
                  <a:extLst>
                    <a:ext uri="{9D8B030D-6E8A-4147-A177-3AD203B41FA5}">
                      <a16:colId xmlns:a16="http://schemas.microsoft.com/office/drawing/2014/main" val="1153156951"/>
                    </a:ext>
                  </a:extLst>
                </a:gridCol>
                <a:gridCol w="1569382">
                  <a:extLst>
                    <a:ext uri="{9D8B030D-6E8A-4147-A177-3AD203B41FA5}">
                      <a16:colId xmlns:a16="http://schemas.microsoft.com/office/drawing/2014/main" val="3527531566"/>
                    </a:ext>
                  </a:extLst>
                </a:gridCol>
                <a:gridCol w="1729357">
                  <a:extLst>
                    <a:ext uri="{9D8B030D-6E8A-4147-A177-3AD203B41FA5}">
                      <a16:colId xmlns:a16="http://schemas.microsoft.com/office/drawing/2014/main" val="2384537905"/>
                    </a:ext>
                  </a:extLst>
                </a:gridCol>
                <a:gridCol w="1567046">
                  <a:extLst>
                    <a:ext uri="{9D8B030D-6E8A-4147-A177-3AD203B41FA5}">
                      <a16:colId xmlns:a16="http://schemas.microsoft.com/office/drawing/2014/main" val="3696275968"/>
                    </a:ext>
                  </a:extLst>
                </a:gridCol>
                <a:gridCol w="1098801">
                  <a:extLst>
                    <a:ext uri="{9D8B030D-6E8A-4147-A177-3AD203B41FA5}">
                      <a16:colId xmlns:a16="http://schemas.microsoft.com/office/drawing/2014/main" val="2468517436"/>
                    </a:ext>
                  </a:extLst>
                </a:gridCol>
                <a:gridCol w="1847293">
                  <a:extLst>
                    <a:ext uri="{9D8B030D-6E8A-4147-A177-3AD203B41FA5}">
                      <a16:colId xmlns:a16="http://schemas.microsoft.com/office/drawing/2014/main" val="3990000103"/>
                    </a:ext>
                  </a:extLst>
                </a:gridCol>
              </a:tblGrid>
              <a:tr h="948237">
                <a:tc>
                  <a:txBody>
                    <a:bodyPr/>
                    <a:lstStyle/>
                    <a:p>
                      <a:pPr marL="68580" marR="339090" indent="-68580" algn="l">
                        <a:lnSpc>
                          <a:spcPct val="107000"/>
                        </a:lnSpc>
                        <a:spcBef>
                          <a:spcPts val="0"/>
                        </a:spcBef>
                        <a:spcAft>
                          <a:spcPts val="0"/>
                        </a:spcAft>
                      </a:pPr>
                      <a:r>
                        <a:rPr lang="en-US" sz="1400" kern="100">
                          <a:effectLst/>
                        </a:rPr>
                        <a:t> Time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Refrigerant- effect per kg(KJ/Kg)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10160" indent="0" algn="l">
                        <a:lnSpc>
                          <a:spcPct val="107000"/>
                        </a:lnSpc>
                        <a:spcBef>
                          <a:spcPts val="0"/>
                        </a:spcBef>
                        <a:spcAft>
                          <a:spcPts val="0"/>
                        </a:spcAft>
                      </a:pPr>
                      <a:r>
                        <a:rPr lang="en-US" sz="1400" kern="100">
                          <a:effectLst/>
                        </a:rPr>
                        <a:t>Compressor work done(KJ/ Kg)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Compressor Power per ton(kW)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Compress</a:t>
                      </a:r>
                    </a:p>
                    <a:p>
                      <a:pPr marL="71755" marR="0" indent="0" algn="l">
                        <a:lnSpc>
                          <a:spcPct val="107000"/>
                        </a:lnSpc>
                        <a:spcBef>
                          <a:spcPts val="0"/>
                        </a:spcBef>
                        <a:spcAft>
                          <a:spcPts val="0"/>
                        </a:spcAft>
                      </a:pPr>
                      <a:r>
                        <a:rPr lang="en-US" sz="1400" kern="100">
                          <a:effectLst/>
                        </a:rPr>
                        <a:t>orratio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208915" indent="-71755" algn="l">
                        <a:lnSpc>
                          <a:spcPct val="107000"/>
                        </a:lnSpc>
                        <a:spcBef>
                          <a:spcPts val="0"/>
                        </a:spcBef>
                        <a:spcAft>
                          <a:spcPts val="0"/>
                        </a:spcAft>
                      </a:pPr>
                      <a:r>
                        <a:rPr lang="en-US" sz="1400" kern="100">
                          <a:effectLst/>
                        </a:rPr>
                        <a:t> COP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Volumetric coolingcapacity (kg/m</a:t>
                      </a:r>
                      <a:r>
                        <a:rPr lang="en-US" sz="1400" kern="100" baseline="30000">
                          <a:effectLst/>
                        </a:rPr>
                        <a:t>3)</a:t>
                      </a:r>
                      <a:r>
                        <a:rPr lang="en-US" sz="1400" kern="100">
                          <a:effectLst/>
                        </a:rPr>
                        <a:t>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2436754327"/>
                  </a:ext>
                </a:extLst>
              </a:tr>
              <a:tr h="227363">
                <a:tc>
                  <a:txBody>
                    <a:bodyPr/>
                    <a:lstStyle/>
                    <a:p>
                      <a:pPr marL="68580" marR="0" indent="0" algn="l">
                        <a:lnSpc>
                          <a:spcPct val="107000"/>
                        </a:lnSpc>
                        <a:spcBef>
                          <a:spcPts val="0"/>
                        </a:spcBef>
                        <a:spcAft>
                          <a:spcPts val="0"/>
                        </a:spcAft>
                      </a:pPr>
                      <a:r>
                        <a:rPr lang="en-US" sz="1400" kern="100">
                          <a:effectLst/>
                        </a:rPr>
                        <a:t>10:30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205.49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71.94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1.2229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4.41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2.85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1205.64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1955414409"/>
                  </a:ext>
                </a:extLst>
              </a:tr>
              <a:tr h="227363">
                <a:tc>
                  <a:txBody>
                    <a:bodyPr/>
                    <a:lstStyle/>
                    <a:p>
                      <a:pPr marL="68580" marR="0" indent="0" algn="l">
                        <a:lnSpc>
                          <a:spcPct val="107000"/>
                        </a:lnSpc>
                        <a:spcBef>
                          <a:spcPts val="0"/>
                        </a:spcBef>
                        <a:spcAft>
                          <a:spcPts val="0"/>
                        </a:spcAft>
                      </a:pPr>
                      <a:r>
                        <a:rPr lang="en-US" sz="1400" kern="100">
                          <a:effectLst/>
                        </a:rPr>
                        <a:t>10:45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96.93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1.7447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8.50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1.92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531.24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1635958133"/>
                  </a:ext>
                </a:extLst>
              </a:tr>
              <a:tr h="227363">
                <a:tc>
                  <a:txBody>
                    <a:bodyPr/>
                    <a:lstStyle/>
                    <a:p>
                      <a:pPr marL="68580" marR="0" indent="0" algn="l">
                        <a:lnSpc>
                          <a:spcPct val="107000"/>
                        </a:lnSpc>
                        <a:spcBef>
                          <a:spcPts val="0"/>
                        </a:spcBef>
                        <a:spcAft>
                          <a:spcPts val="0"/>
                        </a:spcAft>
                      </a:pPr>
                      <a:r>
                        <a:rPr lang="en-US" sz="1400" kern="100">
                          <a:effectLst/>
                        </a:rPr>
                        <a:t>11:00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199.01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100.15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1.7025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dirty="0">
                          <a:effectLst/>
                        </a:rPr>
                        <a:t>9.72 </a:t>
                      </a:r>
                      <a:endParaRPr lang="en-US" sz="1400" kern="100" dirty="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1.99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638.47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3304685785"/>
                  </a:ext>
                </a:extLst>
              </a:tr>
              <a:tr h="227363">
                <a:tc>
                  <a:txBody>
                    <a:bodyPr/>
                    <a:lstStyle/>
                    <a:p>
                      <a:pPr marL="68580" marR="0" indent="0" algn="l">
                        <a:lnSpc>
                          <a:spcPct val="107000"/>
                        </a:lnSpc>
                        <a:spcBef>
                          <a:spcPts val="0"/>
                        </a:spcBef>
                        <a:spcAft>
                          <a:spcPts val="0"/>
                        </a:spcAft>
                      </a:pPr>
                      <a:r>
                        <a:rPr lang="en-US" sz="1400" kern="100">
                          <a:effectLst/>
                        </a:rPr>
                        <a:t>11:15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186.68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102.57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1.8392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dirty="0">
                          <a:effectLst/>
                        </a:rPr>
                        <a:t>11.12 </a:t>
                      </a:r>
                      <a:endParaRPr lang="en-US" sz="1400" kern="100" dirty="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1.82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385.15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307092549"/>
                  </a:ext>
                </a:extLst>
              </a:tr>
              <a:tr h="227363">
                <a:tc>
                  <a:txBody>
                    <a:bodyPr/>
                    <a:lstStyle/>
                    <a:p>
                      <a:pPr marL="68580" marR="0" indent="0" algn="l">
                        <a:lnSpc>
                          <a:spcPct val="107000"/>
                        </a:lnSpc>
                        <a:spcBef>
                          <a:spcPts val="0"/>
                        </a:spcBef>
                        <a:spcAft>
                          <a:spcPts val="0"/>
                        </a:spcAft>
                      </a:pPr>
                      <a:r>
                        <a:rPr lang="en-US" sz="1400" kern="100">
                          <a:effectLst/>
                        </a:rPr>
                        <a:t>11:30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103.87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1.8696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12.18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353.80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3772604644"/>
                  </a:ext>
                </a:extLst>
              </a:tr>
              <a:tr h="227363">
                <a:tc>
                  <a:txBody>
                    <a:bodyPr/>
                    <a:lstStyle/>
                    <a:p>
                      <a:pPr marL="68580" marR="0" indent="0" algn="l">
                        <a:lnSpc>
                          <a:spcPct val="107000"/>
                        </a:lnSpc>
                        <a:spcBef>
                          <a:spcPts val="0"/>
                        </a:spcBef>
                        <a:spcAft>
                          <a:spcPts val="0"/>
                        </a:spcAft>
                      </a:pPr>
                      <a:r>
                        <a:rPr lang="en-US" sz="1400" kern="100">
                          <a:effectLst/>
                        </a:rPr>
                        <a:t>11:45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104.01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13.02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213.24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1631748584"/>
                  </a:ext>
                </a:extLst>
              </a:tr>
              <a:tr h="227363">
                <a:tc>
                  <a:txBody>
                    <a:bodyPr/>
                    <a:lstStyle/>
                    <a:p>
                      <a:pPr marL="68580" marR="0" indent="0" algn="l">
                        <a:lnSpc>
                          <a:spcPct val="107000"/>
                        </a:lnSpc>
                        <a:spcBef>
                          <a:spcPts val="0"/>
                        </a:spcBef>
                        <a:spcAft>
                          <a:spcPts val="0"/>
                        </a:spcAft>
                      </a:pPr>
                      <a:r>
                        <a:rPr lang="en-US" sz="1400" kern="100">
                          <a:effectLst/>
                        </a:rPr>
                        <a:t>12:00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104.01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14.18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213.24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1971282146"/>
                  </a:ext>
                </a:extLst>
              </a:tr>
              <a:tr h="227363">
                <a:tc>
                  <a:txBody>
                    <a:bodyPr/>
                    <a:lstStyle/>
                    <a:p>
                      <a:pPr marL="68580" marR="0" indent="0" algn="l">
                        <a:lnSpc>
                          <a:spcPct val="107000"/>
                        </a:lnSpc>
                        <a:spcBef>
                          <a:spcPts val="0"/>
                        </a:spcBef>
                        <a:spcAft>
                          <a:spcPts val="0"/>
                        </a:spcAft>
                      </a:pPr>
                      <a:r>
                        <a:rPr lang="en-US" sz="1400" kern="100">
                          <a:effectLst/>
                        </a:rPr>
                        <a:t>12:15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104.01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14.18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213.24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3963967886"/>
                  </a:ext>
                </a:extLst>
              </a:tr>
              <a:tr h="227363">
                <a:tc>
                  <a:txBody>
                    <a:bodyPr/>
                    <a:lstStyle/>
                    <a:p>
                      <a:pPr marL="68580" marR="0" indent="0" algn="l">
                        <a:lnSpc>
                          <a:spcPct val="107000"/>
                        </a:lnSpc>
                        <a:spcBef>
                          <a:spcPts val="0"/>
                        </a:spcBef>
                        <a:spcAft>
                          <a:spcPts val="0"/>
                        </a:spcAft>
                      </a:pPr>
                      <a:r>
                        <a:rPr lang="en-US" sz="1400" kern="100">
                          <a:effectLst/>
                        </a:rPr>
                        <a:t>12:30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104.01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14.18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a:effectLst/>
                        </a:rPr>
                        <a:t>213.24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863848472"/>
                  </a:ext>
                </a:extLst>
              </a:tr>
              <a:tr h="227363">
                <a:tc>
                  <a:txBody>
                    <a:bodyPr/>
                    <a:lstStyle/>
                    <a:p>
                      <a:pPr marL="68580" marR="0" indent="0" algn="l">
                        <a:lnSpc>
                          <a:spcPct val="107000"/>
                        </a:lnSpc>
                        <a:spcBef>
                          <a:spcPts val="0"/>
                        </a:spcBef>
                        <a:spcAft>
                          <a:spcPts val="0"/>
                        </a:spcAft>
                      </a:pPr>
                      <a:r>
                        <a:rPr lang="en-US" sz="1400" kern="100">
                          <a:effectLst/>
                        </a:rPr>
                        <a:t>12:45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185.01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104.01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68580" marR="0" indent="0" algn="l">
                        <a:lnSpc>
                          <a:spcPct val="107000"/>
                        </a:lnSpc>
                        <a:spcBef>
                          <a:spcPts val="0"/>
                        </a:spcBef>
                        <a:spcAft>
                          <a:spcPts val="0"/>
                        </a:spcAft>
                      </a:pPr>
                      <a:r>
                        <a:rPr lang="en-US" sz="1400" kern="100">
                          <a:effectLst/>
                        </a:rPr>
                        <a:t>1.8791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14.18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1755" marR="0" indent="0" algn="l">
                        <a:lnSpc>
                          <a:spcPct val="107000"/>
                        </a:lnSpc>
                        <a:spcBef>
                          <a:spcPts val="0"/>
                        </a:spcBef>
                        <a:spcAft>
                          <a:spcPts val="0"/>
                        </a:spcAft>
                      </a:pPr>
                      <a:r>
                        <a:rPr lang="en-US" sz="1400" kern="100">
                          <a:effectLst/>
                        </a:rPr>
                        <a:t>1.77 </a:t>
                      </a:r>
                      <a:endParaRPr lang="en-US" sz="1400" kern="100">
                        <a:solidFill>
                          <a:srgbClr val="000000"/>
                        </a:solidFill>
                        <a:effectLst/>
                        <a:latin typeface="Times New Roman" panose="02020603050405020304" pitchFamily="18" charset="0"/>
                        <a:ea typeface="Times New Roman" panose="02020603050405020304" pitchFamily="18" charset="0"/>
                      </a:endParaRPr>
                    </a:p>
                  </a:txBody>
                  <a:tcPr marL="3175" marR="41910" marT="0" marB="0"/>
                </a:tc>
                <a:tc>
                  <a:txBody>
                    <a:bodyPr/>
                    <a:lstStyle/>
                    <a:p>
                      <a:pPr marL="73025" marR="0" indent="0" algn="l">
                        <a:lnSpc>
                          <a:spcPct val="107000"/>
                        </a:lnSpc>
                        <a:spcBef>
                          <a:spcPts val="0"/>
                        </a:spcBef>
                        <a:spcAft>
                          <a:spcPts val="0"/>
                        </a:spcAft>
                      </a:pPr>
                      <a:r>
                        <a:rPr lang="en-US" sz="1400" kern="100" dirty="0">
                          <a:effectLst/>
                        </a:rPr>
                        <a:t>213.24 </a:t>
                      </a:r>
                      <a:endParaRPr lang="en-US" sz="1400" kern="100" dirty="0">
                        <a:solidFill>
                          <a:srgbClr val="000000"/>
                        </a:solidFill>
                        <a:effectLst/>
                        <a:latin typeface="Times New Roman" panose="02020603050405020304" pitchFamily="18" charset="0"/>
                        <a:ea typeface="Times New Roman" panose="02020603050405020304" pitchFamily="18" charset="0"/>
                      </a:endParaRPr>
                    </a:p>
                  </a:txBody>
                  <a:tcPr marL="3175" marR="41910" marT="0" marB="0"/>
                </a:tc>
                <a:extLst>
                  <a:ext uri="{0D108BD9-81ED-4DB2-BD59-A6C34878D82A}">
                    <a16:rowId xmlns:a16="http://schemas.microsoft.com/office/drawing/2014/main" val="3723347135"/>
                  </a:ext>
                </a:extLst>
              </a:tr>
            </a:tbl>
          </a:graphicData>
        </a:graphic>
      </p:graphicFrame>
    </p:spTree>
    <p:extLst>
      <p:ext uri="{BB962C8B-B14F-4D97-AF65-F5344CB8AC3E}">
        <p14:creationId xmlns:p14="http://schemas.microsoft.com/office/powerpoint/2010/main" val="1835599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5C417D0-50F0-22D9-8B7E-0F14E43E29D8}"/>
              </a:ext>
            </a:extLst>
          </p:cNvPr>
          <p:cNvSpPr txBox="1"/>
          <p:nvPr/>
        </p:nvSpPr>
        <p:spPr>
          <a:xfrm>
            <a:off x="1383630" y="1055187"/>
            <a:ext cx="8654837" cy="3088153"/>
          </a:xfrm>
          <a:prstGeom prst="rect">
            <a:avLst/>
          </a:prstGeom>
          <a:noFill/>
        </p:spPr>
        <p:txBody>
          <a:bodyPr wrap="square">
            <a:spAutoFit/>
          </a:bodyPr>
          <a:lstStyle/>
          <a:p>
            <a:pPr marL="12065" marR="735330" indent="-6350" algn="just">
              <a:lnSpc>
                <a:spcPct val="109000"/>
              </a:lnSpc>
              <a:spcBef>
                <a:spcPts val="0"/>
              </a:spcBef>
              <a:spcAft>
                <a:spcPts val="510"/>
              </a:spcAft>
            </a:pPr>
            <a:r>
              <a:rPr lang="en-US" sz="2000" kern="100" dirty="0">
                <a:solidFill>
                  <a:srgbClr val="000000"/>
                </a:solidFill>
                <a:effectLst/>
                <a:latin typeface="Times New Roman" panose="02020603050405020304" pitchFamily="18" charset="0"/>
                <a:ea typeface="Times New Roman" panose="02020603050405020304" pitchFamily="18" charset="0"/>
              </a:rPr>
              <a:t> Now the Average COP of Refrigerator =1.92 </a:t>
            </a:r>
          </a:p>
          <a:p>
            <a:pPr marL="12065" marR="735330" indent="-6350" algn="just">
              <a:lnSpc>
                <a:spcPct val="109000"/>
              </a:lnSpc>
              <a:spcBef>
                <a:spcPts val="0"/>
              </a:spcBef>
              <a:spcAft>
                <a:spcPts val="510"/>
              </a:spcAft>
            </a:pPr>
            <a:endParaRPr lang="en-US" sz="2000" kern="100" dirty="0">
              <a:solidFill>
                <a:srgbClr val="000000"/>
              </a:solidFill>
              <a:effectLst/>
              <a:latin typeface="Times New Roman" panose="02020603050405020304" pitchFamily="18" charset="0"/>
              <a:ea typeface="Times New Roman" panose="02020603050405020304" pitchFamily="18" charset="0"/>
            </a:endParaRPr>
          </a:p>
          <a:p>
            <a:pPr marL="12065" marR="735330" indent="-6350" algn="just">
              <a:lnSpc>
                <a:spcPct val="109000"/>
              </a:lnSpc>
              <a:spcBef>
                <a:spcPts val="0"/>
              </a:spcBef>
              <a:spcAft>
                <a:spcPts val="510"/>
              </a:spcAft>
            </a:pPr>
            <a:r>
              <a:rPr lang="en-US" sz="2000" kern="100" dirty="0">
                <a:solidFill>
                  <a:srgbClr val="000000"/>
                </a:solidFill>
                <a:latin typeface="Times New Roman" panose="02020603050405020304" pitchFamily="18" charset="0"/>
                <a:ea typeface="Times New Roman" panose="02020603050405020304" pitchFamily="18"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Net mass flowrate =0.018Kg/s </a:t>
            </a:r>
          </a:p>
          <a:p>
            <a:pPr marL="12065" marR="735330" indent="-6350" algn="just">
              <a:lnSpc>
                <a:spcPct val="109000"/>
              </a:lnSpc>
              <a:spcBef>
                <a:spcPts val="0"/>
              </a:spcBef>
              <a:spcAft>
                <a:spcPts val="510"/>
              </a:spcAft>
            </a:pPr>
            <a:endParaRPr lang="en-US" sz="2000" kern="100" dirty="0">
              <a:solidFill>
                <a:srgbClr val="000000"/>
              </a:solidFill>
              <a:effectLst/>
              <a:latin typeface="Times New Roman" panose="02020603050405020304" pitchFamily="18" charset="0"/>
              <a:ea typeface="Times New Roman" panose="02020603050405020304" pitchFamily="18" charset="0"/>
            </a:endParaRPr>
          </a:p>
          <a:p>
            <a:pPr marL="12065" marR="735330" indent="-6350" algn="just">
              <a:lnSpc>
                <a:spcPct val="109000"/>
              </a:lnSpc>
              <a:spcBef>
                <a:spcPts val="0"/>
              </a:spcBef>
              <a:spcAft>
                <a:spcPts val="510"/>
              </a:spcAft>
            </a:pPr>
            <a:r>
              <a:rPr lang="en-US" sz="2000" kern="100" dirty="0">
                <a:solidFill>
                  <a:srgbClr val="000000"/>
                </a:solidFill>
                <a:latin typeface="Times New Roman" panose="02020603050405020304" pitchFamily="18" charset="0"/>
                <a:ea typeface="Times New Roman" panose="02020603050405020304" pitchFamily="18"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Net Refrigerant effect=170.26KJ/Kg </a:t>
            </a:r>
          </a:p>
          <a:p>
            <a:pPr marL="0" marR="0" indent="0" algn="l">
              <a:lnSpc>
                <a:spcPct val="107000"/>
              </a:lnSpc>
              <a:spcBef>
                <a:spcPts val="0"/>
              </a:spcBef>
              <a:spcAft>
                <a:spcPts val="75"/>
              </a:spcAft>
            </a:pPr>
            <a:r>
              <a:rPr lang="en-US" sz="2000" kern="100" dirty="0">
                <a:solidFill>
                  <a:srgbClr val="000000"/>
                </a:solidFill>
                <a:latin typeface="Times New Roman" panose="02020603050405020304" pitchFamily="18" charset="0"/>
                <a:ea typeface="Times New Roman" panose="02020603050405020304" pitchFamily="18" charset="0"/>
              </a:rPr>
              <a:t> </a:t>
            </a:r>
          </a:p>
          <a:p>
            <a:pPr marL="0" marR="0" indent="0" algn="l">
              <a:lnSpc>
                <a:spcPct val="107000"/>
              </a:lnSpc>
              <a:spcBef>
                <a:spcPts val="0"/>
              </a:spcBef>
              <a:spcAft>
                <a:spcPts val="75"/>
              </a:spcAft>
            </a:pPr>
            <a:r>
              <a:rPr lang="en-US" sz="2000" kern="100" dirty="0">
                <a:solidFill>
                  <a:srgbClr val="000000"/>
                </a:solidFill>
                <a:latin typeface="Times New Roman" panose="02020603050405020304" pitchFamily="18" charset="0"/>
                <a:ea typeface="Times New Roman" panose="02020603050405020304" pitchFamily="18"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Refrigerator capacity in tons =</a:t>
            </a:r>
            <a:r>
              <a:rPr lang="en-US" sz="2000" kern="100" dirty="0">
                <a:solidFill>
                  <a:srgbClr val="000000"/>
                </a:solidFill>
                <a:latin typeface="Times New Roman" panose="02020603050405020304" pitchFamily="18" charset="0"/>
                <a:ea typeface="Times New Roman" panose="02020603050405020304" pitchFamily="18" charset="0"/>
              </a:rPr>
              <a:t>                                                </a:t>
            </a:r>
            <a:r>
              <a:rPr lang="en-US" sz="2000" kern="100" dirty="0">
                <a:solidFill>
                  <a:srgbClr val="000000"/>
                </a:solidFill>
                <a:latin typeface="Cambria Math" panose="02040503050406030204" pitchFamily="18" charset="0"/>
                <a:ea typeface="Cambria Math" panose="02040503050406030204" pitchFamily="18" charset="0"/>
              </a:rPr>
              <a:t>=</a:t>
            </a:r>
            <a:r>
              <a:rPr lang="en-US" sz="2000" kern="100" dirty="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0.7880 </a:t>
            </a:r>
          </a:p>
          <a:p>
            <a:pPr marL="0" marR="0" indent="0" algn="l">
              <a:lnSpc>
                <a:spcPct val="107000"/>
              </a:lnSpc>
              <a:spcBef>
                <a:spcPts val="0"/>
              </a:spcBef>
              <a:spcAft>
                <a:spcPts val="225"/>
              </a:spcAft>
              <a:tabLst>
                <a:tab pos="582295" algn="ctr"/>
                <a:tab pos="914400" algn="ctr"/>
                <a:tab pos="1420495" algn="ctr"/>
                <a:tab pos="1877695" algn="ctr"/>
                <a:tab pos="2334895" algn="ctr"/>
                <a:tab pos="2792095" algn="ctr"/>
                <a:tab pos="3411220" algn="ctr"/>
              </a:tabLst>
            </a:pPr>
            <a:r>
              <a:rPr lang="en-US" sz="2000" kern="100" dirty="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a:t> 	                                                                               	 	</a:t>
            </a:r>
            <a:r>
              <a:rPr lang="en-US" sz="2000" kern="100" dirty="0">
                <a:solidFill>
                  <a:srgbClr val="000000"/>
                </a:solidFill>
                <a:effectLst/>
                <a:latin typeface="Times New Roman" panose="02020603050405020304" pitchFamily="18" charset="0"/>
                <a:ea typeface="Times New Roman" panose="02020603050405020304" pitchFamily="18" charset="0"/>
              </a:rPr>
              <a:t> </a:t>
            </a:r>
          </a:p>
        </p:txBody>
      </p:sp>
      <p:sp>
        <p:nvSpPr>
          <p:cNvPr id="12" name="TextBox 11">
            <a:extLst>
              <a:ext uri="{FF2B5EF4-FFF2-40B4-BE49-F238E27FC236}">
                <a16:creationId xmlns:a16="http://schemas.microsoft.com/office/drawing/2014/main" id="{BAE10F02-DFE6-61E7-8968-C3264DB38DD8}"/>
              </a:ext>
            </a:extLst>
          </p:cNvPr>
          <p:cNvSpPr txBox="1"/>
          <p:nvPr/>
        </p:nvSpPr>
        <p:spPr>
          <a:xfrm rot="10800000" flipV="1">
            <a:off x="4645456" y="3267357"/>
            <a:ext cx="5988324" cy="707886"/>
          </a:xfrm>
          <a:prstGeom prst="rect">
            <a:avLst/>
          </a:prstGeom>
          <a:noFill/>
        </p:spPr>
        <p:txBody>
          <a:bodyPr wrap="square" rtlCol="0">
            <a:spAutoFit/>
          </a:bodyPr>
          <a:lstStyle/>
          <a:p>
            <a:pPr algn="l"/>
            <a:r>
              <a:rPr lang="en-US" sz="2000" u="sng" dirty="0"/>
              <a:t>Mass flow rate x RE x 3600 </a:t>
            </a:r>
            <a:r>
              <a:rPr lang="en-US" sz="2000" dirty="0"/>
              <a:t> </a:t>
            </a:r>
          </a:p>
          <a:p>
            <a:pPr algn="l"/>
            <a:r>
              <a:rPr lang="en-US" sz="2000" dirty="0"/>
              <a:t>          14000</a:t>
            </a:r>
          </a:p>
        </p:txBody>
      </p:sp>
    </p:spTree>
    <p:extLst>
      <p:ext uri="{BB962C8B-B14F-4D97-AF65-F5344CB8AC3E}">
        <p14:creationId xmlns:p14="http://schemas.microsoft.com/office/powerpoint/2010/main" val="1918770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pSp>
        <p:nvGrpSpPr>
          <p:cNvPr id="74" name="Group 73">
            <a:extLst>
              <a:ext uri="{FF2B5EF4-FFF2-40B4-BE49-F238E27FC236}">
                <a16:creationId xmlns:a16="http://schemas.microsoft.com/office/drawing/2014/main" id="{3C0D3782-77E9-0642-A251-BD09CF554CA9}"/>
              </a:ext>
            </a:extLst>
          </p:cNvPr>
          <p:cNvGrpSpPr/>
          <p:nvPr/>
        </p:nvGrpSpPr>
        <p:grpSpPr>
          <a:xfrm>
            <a:off x="337141" y="982772"/>
            <a:ext cx="5730588" cy="3489572"/>
            <a:chOff x="0" y="0"/>
            <a:chExt cx="4633235" cy="2873247"/>
          </a:xfrm>
        </p:grpSpPr>
        <p:sp>
          <p:nvSpPr>
            <p:cNvPr id="40" name="Rectangle 39">
              <a:extLst>
                <a:ext uri="{FF2B5EF4-FFF2-40B4-BE49-F238E27FC236}">
                  <a16:creationId xmlns:a16="http://schemas.microsoft.com/office/drawing/2014/main" id="{19C8FADE-4B13-9305-94A5-4AC8747CF4AE}"/>
                </a:ext>
              </a:extLst>
            </p:cNvPr>
            <p:cNvSpPr/>
            <p:nvPr/>
          </p:nvSpPr>
          <p:spPr>
            <a:xfrm>
              <a:off x="4591177" y="2687011"/>
              <a:ext cx="42058" cy="186236"/>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1000" kern="100">
                  <a:solidFill>
                    <a:srgbClr val="000000"/>
                  </a:solidFill>
                  <a:effectLst/>
                  <a:latin typeface="Times New Roman" panose="02020603050405020304" pitchFamily="18" charset="0"/>
                  <a:ea typeface="Times New Roman" panose="02020603050405020304" pitchFamily="18" charset="0"/>
                </a:rPr>
                <a:t> </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41" name="Shape 5823">
              <a:extLst>
                <a:ext uri="{FF2B5EF4-FFF2-40B4-BE49-F238E27FC236}">
                  <a16:creationId xmlns:a16="http://schemas.microsoft.com/office/drawing/2014/main" id="{C213B39D-104B-B613-EE83-9344BE3FD91F}"/>
                </a:ext>
              </a:extLst>
            </p:cNvPr>
            <p:cNvSpPr/>
            <p:nvPr/>
          </p:nvSpPr>
          <p:spPr>
            <a:xfrm>
              <a:off x="377952" y="1927352"/>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2" name="Shape 5824">
              <a:extLst>
                <a:ext uri="{FF2B5EF4-FFF2-40B4-BE49-F238E27FC236}">
                  <a16:creationId xmlns:a16="http://schemas.microsoft.com/office/drawing/2014/main" id="{071E0689-AB46-009E-AD99-7302E0920F84}"/>
                </a:ext>
              </a:extLst>
            </p:cNvPr>
            <p:cNvSpPr/>
            <p:nvPr/>
          </p:nvSpPr>
          <p:spPr>
            <a:xfrm>
              <a:off x="377952" y="1718564"/>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3" name="Shape 5825">
              <a:extLst>
                <a:ext uri="{FF2B5EF4-FFF2-40B4-BE49-F238E27FC236}">
                  <a16:creationId xmlns:a16="http://schemas.microsoft.com/office/drawing/2014/main" id="{7C9C53CA-15CF-DC30-705F-CEC507215AB5}"/>
                </a:ext>
              </a:extLst>
            </p:cNvPr>
            <p:cNvSpPr/>
            <p:nvPr/>
          </p:nvSpPr>
          <p:spPr>
            <a:xfrm>
              <a:off x="377952" y="1508252"/>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4" name="Shape 5826">
              <a:extLst>
                <a:ext uri="{FF2B5EF4-FFF2-40B4-BE49-F238E27FC236}">
                  <a16:creationId xmlns:a16="http://schemas.microsoft.com/office/drawing/2014/main" id="{B5E505E8-9B36-205F-D82E-4A0D55F9CCFB}"/>
                </a:ext>
              </a:extLst>
            </p:cNvPr>
            <p:cNvSpPr/>
            <p:nvPr/>
          </p:nvSpPr>
          <p:spPr>
            <a:xfrm>
              <a:off x="377952" y="1297940"/>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5" name="Shape 5827">
              <a:extLst>
                <a:ext uri="{FF2B5EF4-FFF2-40B4-BE49-F238E27FC236}">
                  <a16:creationId xmlns:a16="http://schemas.microsoft.com/office/drawing/2014/main" id="{A05AA59B-9FF9-476F-967C-16E809DCFC5D}"/>
                </a:ext>
              </a:extLst>
            </p:cNvPr>
            <p:cNvSpPr/>
            <p:nvPr/>
          </p:nvSpPr>
          <p:spPr>
            <a:xfrm>
              <a:off x="377952" y="1087628"/>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6" name="Shape 5828">
              <a:extLst>
                <a:ext uri="{FF2B5EF4-FFF2-40B4-BE49-F238E27FC236}">
                  <a16:creationId xmlns:a16="http://schemas.microsoft.com/office/drawing/2014/main" id="{FE1907A2-660A-DC30-ACC8-582A5237BE84}"/>
                </a:ext>
              </a:extLst>
            </p:cNvPr>
            <p:cNvSpPr/>
            <p:nvPr/>
          </p:nvSpPr>
          <p:spPr>
            <a:xfrm>
              <a:off x="377952" y="877316"/>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7" name="Shape 5829">
              <a:extLst>
                <a:ext uri="{FF2B5EF4-FFF2-40B4-BE49-F238E27FC236}">
                  <a16:creationId xmlns:a16="http://schemas.microsoft.com/office/drawing/2014/main" id="{2F6D1C8E-89E1-F949-E872-4D7383953AF9}"/>
                </a:ext>
              </a:extLst>
            </p:cNvPr>
            <p:cNvSpPr/>
            <p:nvPr/>
          </p:nvSpPr>
          <p:spPr>
            <a:xfrm>
              <a:off x="377952" y="668528"/>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8" name="Shape 5830">
              <a:extLst>
                <a:ext uri="{FF2B5EF4-FFF2-40B4-BE49-F238E27FC236}">
                  <a16:creationId xmlns:a16="http://schemas.microsoft.com/office/drawing/2014/main" id="{1EE20F2A-A73E-89C9-B1BF-21315CC850EA}"/>
                </a:ext>
              </a:extLst>
            </p:cNvPr>
            <p:cNvSpPr/>
            <p:nvPr/>
          </p:nvSpPr>
          <p:spPr>
            <a:xfrm>
              <a:off x="377952" y="458216"/>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49" name="Shape 5831">
              <a:extLst>
                <a:ext uri="{FF2B5EF4-FFF2-40B4-BE49-F238E27FC236}">
                  <a16:creationId xmlns:a16="http://schemas.microsoft.com/office/drawing/2014/main" id="{27EBBD2A-C718-0F4F-1492-F165F5C1BF6D}"/>
                </a:ext>
              </a:extLst>
            </p:cNvPr>
            <p:cNvSpPr/>
            <p:nvPr/>
          </p:nvSpPr>
          <p:spPr>
            <a:xfrm>
              <a:off x="377952" y="2137664"/>
              <a:ext cx="4058412" cy="0"/>
            </a:xfrm>
            <a:custGeom>
              <a:avLst/>
              <a:gdLst/>
              <a:ahLst/>
              <a:cxnLst/>
              <a:rect l="0" t="0" r="0" b="0"/>
              <a:pathLst>
                <a:path w="4058412">
                  <a:moveTo>
                    <a:pt x="0" y="0"/>
                  </a:moveTo>
                  <a:lnTo>
                    <a:pt x="4058412"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50" name="Shape 5832">
              <a:extLst>
                <a:ext uri="{FF2B5EF4-FFF2-40B4-BE49-F238E27FC236}">
                  <a16:creationId xmlns:a16="http://schemas.microsoft.com/office/drawing/2014/main" id="{69291599-60A6-0687-A63B-B67AAB4EF0A5}"/>
                </a:ext>
              </a:extLst>
            </p:cNvPr>
            <p:cNvSpPr/>
            <p:nvPr/>
          </p:nvSpPr>
          <p:spPr>
            <a:xfrm>
              <a:off x="986028" y="647192"/>
              <a:ext cx="3247644" cy="656844"/>
            </a:xfrm>
            <a:custGeom>
              <a:avLst/>
              <a:gdLst/>
              <a:ahLst/>
              <a:cxnLst/>
              <a:rect l="0" t="0" r="0" b="0"/>
              <a:pathLst>
                <a:path w="3247644" h="656844">
                  <a:moveTo>
                    <a:pt x="0" y="656844"/>
                  </a:moveTo>
                  <a:lnTo>
                    <a:pt x="405384" y="432815"/>
                  </a:lnTo>
                  <a:lnTo>
                    <a:pt x="812292" y="318515"/>
                  </a:lnTo>
                  <a:lnTo>
                    <a:pt x="1217676" y="254508"/>
                  </a:lnTo>
                  <a:lnTo>
                    <a:pt x="1624584" y="228600"/>
                  </a:lnTo>
                  <a:lnTo>
                    <a:pt x="2029968" y="153924"/>
                  </a:lnTo>
                  <a:lnTo>
                    <a:pt x="2435352" y="85344"/>
                  </a:lnTo>
                  <a:lnTo>
                    <a:pt x="2842260" y="18288"/>
                  </a:lnTo>
                  <a:lnTo>
                    <a:pt x="3247644" y="0"/>
                  </a:lnTo>
                </a:path>
              </a:pathLst>
            </a:custGeom>
            <a:ln w="27432" cap="rnd">
              <a:round/>
            </a:ln>
          </p:spPr>
          <p:style>
            <a:lnRef idx="1">
              <a:srgbClr val="156082"/>
            </a:lnRef>
            <a:fillRef idx="0">
              <a:srgbClr val="000000">
                <a:alpha val="0"/>
              </a:srgbClr>
            </a:fillRef>
            <a:effectRef idx="0">
              <a:scrgbClr r="0" g="0" b="0"/>
            </a:effectRef>
            <a:fontRef idx="none"/>
          </p:style>
          <p:txBody>
            <a:bodyPr/>
            <a:lstStyle/>
            <a:p>
              <a:endParaRPr lang="en-US"/>
            </a:p>
          </p:txBody>
        </p:sp>
        <p:sp>
          <p:nvSpPr>
            <p:cNvPr id="51" name="Rectangle 50">
              <a:extLst>
                <a:ext uri="{FF2B5EF4-FFF2-40B4-BE49-F238E27FC236}">
                  <a16:creationId xmlns:a16="http://schemas.microsoft.com/office/drawing/2014/main" id="{CE363005-814D-625A-6624-5521DA7CCA4F}"/>
                </a:ext>
              </a:extLst>
            </p:cNvPr>
            <p:cNvSpPr/>
            <p:nvPr/>
          </p:nvSpPr>
          <p:spPr>
            <a:xfrm>
              <a:off x="202997" y="2073212"/>
              <a:ext cx="8454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2" name="Rectangle 51">
              <a:extLst>
                <a:ext uri="{FF2B5EF4-FFF2-40B4-BE49-F238E27FC236}">
                  <a16:creationId xmlns:a16="http://schemas.microsoft.com/office/drawing/2014/main" id="{B9ABDD6F-21A3-E607-0C3D-15B2C4A6ED65}"/>
                </a:ext>
              </a:extLst>
            </p:cNvPr>
            <p:cNvSpPr/>
            <p:nvPr/>
          </p:nvSpPr>
          <p:spPr>
            <a:xfrm>
              <a:off x="138989" y="1863280"/>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3" name="Rectangle 52">
              <a:extLst>
                <a:ext uri="{FF2B5EF4-FFF2-40B4-BE49-F238E27FC236}">
                  <a16:creationId xmlns:a16="http://schemas.microsoft.com/office/drawing/2014/main" id="{0972A479-260E-27E6-EBE1-1330F839E113}"/>
                </a:ext>
              </a:extLst>
            </p:cNvPr>
            <p:cNvSpPr/>
            <p:nvPr/>
          </p:nvSpPr>
          <p:spPr>
            <a:xfrm>
              <a:off x="138989" y="1653222"/>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20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4" name="Rectangle 53">
              <a:extLst>
                <a:ext uri="{FF2B5EF4-FFF2-40B4-BE49-F238E27FC236}">
                  <a16:creationId xmlns:a16="http://schemas.microsoft.com/office/drawing/2014/main" id="{634F8C20-8C19-524F-40D4-059FFD1FF178}"/>
                </a:ext>
              </a:extLst>
            </p:cNvPr>
            <p:cNvSpPr/>
            <p:nvPr/>
          </p:nvSpPr>
          <p:spPr>
            <a:xfrm>
              <a:off x="138989" y="1443165"/>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5" name="Rectangle 54">
              <a:extLst>
                <a:ext uri="{FF2B5EF4-FFF2-40B4-BE49-F238E27FC236}">
                  <a16:creationId xmlns:a16="http://schemas.microsoft.com/office/drawing/2014/main" id="{93912778-592B-63DC-CB0F-1E6F958B7838}"/>
                </a:ext>
              </a:extLst>
            </p:cNvPr>
            <p:cNvSpPr/>
            <p:nvPr/>
          </p:nvSpPr>
          <p:spPr>
            <a:xfrm>
              <a:off x="138989" y="1232852"/>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40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6" name="Rectangle 55">
              <a:extLst>
                <a:ext uri="{FF2B5EF4-FFF2-40B4-BE49-F238E27FC236}">
                  <a16:creationId xmlns:a16="http://schemas.microsoft.com/office/drawing/2014/main" id="{F6308E65-AF6C-1B3C-D473-3E050A78F180}"/>
                </a:ext>
              </a:extLst>
            </p:cNvPr>
            <p:cNvSpPr/>
            <p:nvPr/>
          </p:nvSpPr>
          <p:spPr>
            <a:xfrm>
              <a:off x="138989" y="1022921"/>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50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7" name="Rectangle 56">
              <a:extLst>
                <a:ext uri="{FF2B5EF4-FFF2-40B4-BE49-F238E27FC236}">
                  <a16:creationId xmlns:a16="http://schemas.microsoft.com/office/drawing/2014/main" id="{BC487AA2-7BD5-CFB0-42FC-9D164B84F840}"/>
                </a:ext>
              </a:extLst>
            </p:cNvPr>
            <p:cNvSpPr/>
            <p:nvPr/>
          </p:nvSpPr>
          <p:spPr>
            <a:xfrm>
              <a:off x="138989" y="812864"/>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60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8" name="Rectangle 57">
              <a:extLst>
                <a:ext uri="{FF2B5EF4-FFF2-40B4-BE49-F238E27FC236}">
                  <a16:creationId xmlns:a16="http://schemas.microsoft.com/office/drawing/2014/main" id="{990A51A1-1457-B150-98B9-F652F7476A09}"/>
                </a:ext>
              </a:extLst>
            </p:cNvPr>
            <p:cNvSpPr/>
            <p:nvPr/>
          </p:nvSpPr>
          <p:spPr>
            <a:xfrm>
              <a:off x="138989" y="602932"/>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70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59" name="Rectangle 58">
              <a:extLst>
                <a:ext uri="{FF2B5EF4-FFF2-40B4-BE49-F238E27FC236}">
                  <a16:creationId xmlns:a16="http://schemas.microsoft.com/office/drawing/2014/main" id="{9A90D7D8-1F8B-4ECC-14C1-888607D01005}"/>
                </a:ext>
              </a:extLst>
            </p:cNvPr>
            <p:cNvSpPr/>
            <p:nvPr/>
          </p:nvSpPr>
          <p:spPr>
            <a:xfrm>
              <a:off x="138989" y="392874"/>
              <a:ext cx="169676"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80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0" name="Rectangle 59">
              <a:extLst>
                <a:ext uri="{FF2B5EF4-FFF2-40B4-BE49-F238E27FC236}">
                  <a16:creationId xmlns:a16="http://schemas.microsoft.com/office/drawing/2014/main" id="{D4CF624C-1DCF-EE43-A8E9-4A9F93726B0E}"/>
                </a:ext>
              </a:extLst>
            </p:cNvPr>
            <p:cNvSpPr/>
            <p:nvPr/>
          </p:nvSpPr>
          <p:spPr>
            <a:xfrm>
              <a:off x="420624" y="2253043"/>
              <a:ext cx="422613"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Taken</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1" name="Rectangle 60">
              <a:extLst>
                <a:ext uri="{FF2B5EF4-FFF2-40B4-BE49-F238E27FC236}">
                  <a16:creationId xmlns:a16="http://schemas.microsoft.com/office/drawing/2014/main" id="{6D1C00C9-B5D2-4CDC-8C34-964B16D33684}"/>
                </a:ext>
              </a:extLst>
            </p:cNvPr>
            <p:cNvSpPr/>
            <p:nvPr/>
          </p:nvSpPr>
          <p:spPr>
            <a:xfrm>
              <a:off x="841502"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10:30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2" name="Rectangle 61">
              <a:extLst>
                <a:ext uri="{FF2B5EF4-FFF2-40B4-BE49-F238E27FC236}">
                  <a16:creationId xmlns:a16="http://schemas.microsoft.com/office/drawing/2014/main" id="{2D13DC47-7CCB-7934-20D0-EC69EF3234BB}"/>
                </a:ext>
              </a:extLst>
            </p:cNvPr>
            <p:cNvSpPr/>
            <p:nvPr/>
          </p:nvSpPr>
          <p:spPr>
            <a:xfrm>
              <a:off x="1247521"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10:45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3" name="Rectangle 62">
              <a:extLst>
                <a:ext uri="{FF2B5EF4-FFF2-40B4-BE49-F238E27FC236}">
                  <a16:creationId xmlns:a16="http://schemas.microsoft.com/office/drawing/2014/main" id="{5066F505-9291-3882-5CDF-571663D15B0C}"/>
                </a:ext>
              </a:extLst>
            </p:cNvPr>
            <p:cNvSpPr/>
            <p:nvPr/>
          </p:nvSpPr>
          <p:spPr>
            <a:xfrm>
              <a:off x="1653540"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11:00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4" name="Rectangle 63">
              <a:extLst>
                <a:ext uri="{FF2B5EF4-FFF2-40B4-BE49-F238E27FC236}">
                  <a16:creationId xmlns:a16="http://schemas.microsoft.com/office/drawing/2014/main" id="{0F415E54-D770-2040-AC80-21932A7F01A3}"/>
                </a:ext>
              </a:extLst>
            </p:cNvPr>
            <p:cNvSpPr/>
            <p:nvPr/>
          </p:nvSpPr>
          <p:spPr>
            <a:xfrm>
              <a:off x="2059559"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11:15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5" name="Rectangle 64">
              <a:extLst>
                <a:ext uri="{FF2B5EF4-FFF2-40B4-BE49-F238E27FC236}">
                  <a16:creationId xmlns:a16="http://schemas.microsoft.com/office/drawing/2014/main" id="{0D964678-FA04-27F6-5932-07FA2F7021B5}"/>
                </a:ext>
              </a:extLst>
            </p:cNvPr>
            <p:cNvSpPr/>
            <p:nvPr/>
          </p:nvSpPr>
          <p:spPr>
            <a:xfrm>
              <a:off x="2465197"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11:30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6" name="Rectangle 65">
              <a:extLst>
                <a:ext uri="{FF2B5EF4-FFF2-40B4-BE49-F238E27FC236}">
                  <a16:creationId xmlns:a16="http://schemas.microsoft.com/office/drawing/2014/main" id="{F88F23F7-FA33-18FA-C771-FEA01BC114B2}"/>
                </a:ext>
              </a:extLst>
            </p:cNvPr>
            <p:cNvSpPr/>
            <p:nvPr/>
          </p:nvSpPr>
          <p:spPr>
            <a:xfrm>
              <a:off x="2871216"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11:45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7" name="Rectangle 66">
              <a:extLst>
                <a:ext uri="{FF2B5EF4-FFF2-40B4-BE49-F238E27FC236}">
                  <a16:creationId xmlns:a16="http://schemas.microsoft.com/office/drawing/2014/main" id="{CC07794D-740A-B96C-A640-0F321F533A6D}"/>
                </a:ext>
              </a:extLst>
            </p:cNvPr>
            <p:cNvSpPr/>
            <p:nvPr/>
          </p:nvSpPr>
          <p:spPr>
            <a:xfrm>
              <a:off x="3277235"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12:00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8" name="Rectangle 67">
              <a:extLst>
                <a:ext uri="{FF2B5EF4-FFF2-40B4-BE49-F238E27FC236}">
                  <a16:creationId xmlns:a16="http://schemas.microsoft.com/office/drawing/2014/main" id="{B3FE8B4E-E496-59FF-4675-6A368AB7C5D4}"/>
                </a:ext>
              </a:extLst>
            </p:cNvPr>
            <p:cNvSpPr/>
            <p:nvPr/>
          </p:nvSpPr>
          <p:spPr>
            <a:xfrm>
              <a:off x="3683254"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12:15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69" name="Rectangle 68">
              <a:extLst>
                <a:ext uri="{FF2B5EF4-FFF2-40B4-BE49-F238E27FC236}">
                  <a16:creationId xmlns:a16="http://schemas.microsoft.com/office/drawing/2014/main" id="{C2D6D050-C785-5477-17F6-00BF81E7594B}"/>
                </a:ext>
              </a:extLst>
            </p:cNvPr>
            <p:cNvSpPr/>
            <p:nvPr/>
          </p:nvSpPr>
          <p:spPr>
            <a:xfrm>
              <a:off x="4089146" y="2253043"/>
              <a:ext cx="382024"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12:30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70" name="Rectangle 69">
              <a:extLst>
                <a:ext uri="{FF2B5EF4-FFF2-40B4-BE49-F238E27FC236}">
                  <a16:creationId xmlns:a16="http://schemas.microsoft.com/office/drawing/2014/main" id="{2CE8A393-7973-DA16-F52F-C3E43899CB46}"/>
                </a:ext>
              </a:extLst>
            </p:cNvPr>
            <p:cNvSpPr/>
            <p:nvPr/>
          </p:nvSpPr>
          <p:spPr>
            <a:xfrm>
              <a:off x="1561846" y="100251"/>
              <a:ext cx="2126007" cy="26442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1400" kern="100">
                  <a:solidFill>
                    <a:srgbClr val="595959"/>
                  </a:solidFill>
                  <a:effectLst/>
                  <a:latin typeface="Arial" panose="020B0604020202020204" pitchFamily="34" charset="0"/>
                  <a:ea typeface="Arial" panose="020B0604020202020204" pitchFamily="34" charset="0"/>
                </a:rPr>
                <a:t>Compressor outlet   </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71" name="Shape 5854">
              <a:extLst>
                <a:ext uri="{FF2B5EF4-FFF2-40B4-BE49-F238E27FC236}">
                  <a16:creationId xmlns:a16="http://schemas.microsoft.com/office/drawing/2014/main" id="{FC772731-FF09-61A3-7712-DB9B14865E70}"/>
                </a:ext>
              </a:extLst>
            </p:cNvPr>
            <p:cNvSpPr/>
            <p:nvPr/>
          </p:nvSpPr>
          <p:spPr>
            <a:xfrm>
              <a:off x="1565148" y="2620772"/>
              <a:ext cx="243840" cy="0"/>
            </a:xfrm>
            <a:custGeom>
              <a:avLst/>
              <a:gdLst/>
              <a:ahLst/>
              <a:cxnLst/>
              <a:rect l="0" t="0" r="0" b="0"/>
              <a:pathLst>
                <a:path w="243840">
                  <a:moveTo>
                    <a:pt x="0" y="0"/>
                  </a:moveTo>
                  <a:lnTo>
                    <a:pt x="243840" y="0"/>
                  </a:lnTo>
                </a:path>
              </a:pathLst>
            </a:custGeom>
            <a:ln w="21336" cap="rnd">
              <a:round/>
            </a:ln>
          </p:spPr>
          <p:style>
            <a:lnRef idx="1">
              <a:srgbClr val="156082"/>
            </a:lnRef>
            <a:fillRef idx="0">
              <a:srgbClr val="000000">
                <a:alpha val="0"/>
              </a:srgbClr>
            </a:fillRef>
            <a:effectRef idx="0">
              <a:scrgbClr r="0" g="0" b="0"/>
            </a:effectRef>
            <a:fontRef idx="none"/>
          </p:style>
          <p:txBody>
            <a:bodyPr/>
            <a:lstStyle/>
            <a:p>
              <a:endParaRPr lang="en-US"/>
            </a:p>
          </p:txBody>
        </p:sp>
        <p:sp>
          <p:nvSpPr>
            <p:cNvPr id="72" name="Rectangle 71">
              <a:extLst>
                <a:ext uri="{FF2B5EF4-FFF2-40B4-BE49-F238E27FC236}">
                  <a16:creationId xmlns:a16="http://schemas.microsoft.com/office/drawing/2014/main" id="{2135536C-CB63-7409-B1BE-2A910DC4A19F}"/>
                </a:ext>
              </a:extLst>
            </p:cNvPr>
            <p:cNvSpPr/>
            <p:nvPr/>
          </p:nvSpPr>
          <p:spPr>
            <a:xfrm>
              <a:off x="1835785" y="2558225"/>
              <a:ext cx="1364041" cy="16950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Compressor outlet   </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73" name="Shape 5857">
              <a:extLst>
                <a:ext uri="{FF2B5EF4-FFF2-40B4-BE49-F238E27FC236}">
                  <a16:creationId xmlns:a16="http://schemas.microsoft.com/office/drawing/2014/main" id="{5F4C3EC5-B50A-1C24-E0CC-3A1CE612337E}"/>
                </a:ext>
              </a:extLst>
            </p:cNvPr>
            <p:cNvSpPr/>
            <p:nvPr/>
          </p:nvSpPr>
          <p:spPr>
            <a:xfrm>
              <a:off x="0" y="0"/>
              <a:ext cx="4575810" cy="2799080"/>
            </a:xfrm>
            <a:custGeom>
              <a:avLst/>
              <a:gdLst/>
              <a:ahLst/>
              <a:cxnLst/>
              <a:rect l="0" t="0" r="0" b="0"/>
              <a:pathLst>
                <a:path w="4575810" h="2799080">
                  <a:moveTo>
                    <a:pt x="0" y="2799080"/>
                  </a:moveTo>
                  <a:lnTo>
                    <a:pt x="4575810" y="2799080"/>
                  </a:lnTo>
                  <a:lnTo>
                    <a:pt x="4575810" y="0"/>
                  </a:lnTo>
                  <a:lnTo>
                    <a:pt x="0" y="0"/>
                  </a:lnTo>
                  <a:close/>
                </a:path>
              </a:pathLst>
            </a:custGeom>
            <a:ln w="12700" cap="flat">
              <a:round/>
            </a:ln>
          </p:spPr>
          <p:style>
            <a:lnRef idx="1">
              <a:srgbClr val="D9D9D9"/>
            </a:lnRef>
            <a:fillRef idx="0">
              <a:srgbClr val="000000">
                <a:alpha val="0"/>
              </a:srgbClr>
            </a:fillRef>
            <a:effectRef idx="0">
              <a:scrgbClr r="0" g="0" b="0"/>
            </a:effectRef>
            <a:fontRef idx="none"/>
          </p:style>
          <p:txBody>
            <a:bodyPr/>
            <a:lstStyle/>
            <a:p>
              <a:endParaRPr lang="en-US"/>
            </a:p>
          </p:txBody>
        </p:sp>
      </p:grpSp>
      <p:grpSp>
        <p:nvGrpSpPr>
          <p:cNvPr id="159" name="Group 158">
            <a:extLst>
              <a:ext uri="{FF2B5EF4-FFF2-40B4-BE49-F238E27FC236}">
                <a16:creationId xmlns:a16="http://schemas.microsoft.com/office/drawing/2014/main" id="{50451A0A-9659-4FB3-7410-2135BFCDB94D}"/>
              </a:ext>
            </a:extLst>
          </p:cNvPr>
          <p:cNvGrpSpPr/>
          <p:nvPr/>
        </p:nvGrpSpPr>
        <p:grpSpPr>
          <a:xfrm>
            <a:off x="6357902" y="1003951"/>
            <a:ext cx="5496957" cy="3468393"/>
            <a:chOff x="0" y="0"/>
            <a:chExt cx="4614947" cy="2817113"/>
          </a:xfrm>
        </p:grpSpPr>
        <p:sp>
          <p:nvSpPr>
            <p:cNvPr id="118" name="Rectangle 117">
              <a:extLst>
                <a:ext uri="{FF2B5EF4-FFF2-40B4-BE49-F238E27FC236}">
                  <a16:creationId xmlns:a16="http://schemas.microsoft.com/office/drawing/2014/main" id="{B8938492-60F8-EEF2-D3F2-A05C2D9C0435}"/>
                </a:ext>
              </a:extLst>
            </p:cNvPr>
            <p:cNvSpPr/>
            <p:nvPr/>
          </p:nvSpPr>
          <p:spPr>
            <a:xfrm>
              <a:off x="4572889" y="2630877"/>
              <a:ext cx="42058" cy="186236"/>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1000" kern="100">
                  <a:solidFill>
                    <a:srgbClr val="000000"/>
                  </a:solidFill>
                  <a:effectLst/>
                  <a:latin typeface="Times New Roman" panose="02020603050405020304" pitchFamily="18" charset="0"/>
                  <a:ea typeface="Times New Roman" panose="02020603050405020304" pitchFamily="18" charset="0"/>
                </a:rPr>
                <a:t> </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19" name="Shape 5859">
              <a:extLst>
                <a:ext uri="{FF2B5EF4-FFF2-40B4-BE49-F238E27FC236}">
                  <a16:creationId xmlns:a16="http://schemas.microsoft.com/office/drawing/2014/main" id="{BA7146B6-A5DB-993C-B8DE-479D9F1F9DE5}"/>
                </a:ext>
              </a:extLst>
            </p:cNvPr>
            <p:cNvSpPr/>
            <p:nvPr/>
          </p:nvSpPr>
          <p:spPr>
            <a:xfrm>
              <a:off x="416052" y="2323592"/>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0" name="Shape 5860">
              <a:extLst>
                <a:ext uri="{FF2B5EF4-FFF2-40B4-BE49-F238E27FC236}">
                  <a16:creationId xmlns:a16="http://schemas.microsoft.com/office/drawing/2014/main" id="{1D51D024-5F6B-CBC3-1E6B-3328ECCFA421}"/>
                </a:ext>
              </a:extLst>
            </p:cNvPr>
            <p:cNvSpPr/>
            <p:nvPr/>
          </p:nvSpPr>
          <p:spPr>
            <a:xfrm>
              <a:off x="416052" y="2116328"/>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1" name="Shape 5861">
              <a:extLst>
                <a:ext uri="{FF2B5EF4-FFF2-40B4-BE49-F238E27FC236}">
                  <a16:creationId xmlns:a16="http://schemas.microsoft.com/office/drawing/2014/main" id="{31627246-8A79-60A1-ABD8-AB480293DBDE}"/>
                </a:ext>
              </a:extLst>
            </p:cNvPr>
            <p:cNvSpPr/>
            <p:nvPr/>
          </p:nvSpPr>
          <p:spPr>
            <a:xfrm>
              <a:off x="416052" y="1909064"/>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2" name="Shape 5862">
              <a:extLst>
                <a:ext uri="{FF2B5EF4-FFF2-40B4-BE49-F238E27FC236}">
                  <a16:creationId xmlns:a16="http://schemas.microsoft.com/office/drawing/2014/main" id="{0CB601E6-00F6-C571-02E0-3EBAB2C887D9}"/>
                </a:ext>
              </a:extLst>
            </p:cNvPr>
            <p:cNvSpPr/>
            <p:nvPr/>
          </p:nvSpPr>
          <p:spPr>
            <a:xfrm>
              <a:off x="416052" y="1701800"/>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3" name="Shape 5863">
              <a:extLst>
                <a:ext uri="{FF2B5EF4-FFF2-40B4-BE49-F238E27FC236}">
                  <a16:creationId xmlns:a16="http://schemas.microsoft.com/office/drawing/2014/main" id="{EF0DDC0E-D9FC-2211-EA75-409CD36C7A7A}"/>
                </a:ext>
              </a:extLst>
            </p:cNvPr>
            <p:cNvSpPr/>
            <p:nvPr/>
          </p:nvSpPr>
          <p:spPr>
            <a:xfrm>
              <a:off x="416052" y="1494536"/>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4" name="Shape 5865">
              <a:extLst>
                <a:ext uri="{FF2B5EF4-FFF2-40B4-BE49-F238E27FC236}">
                  <a16:creationId xmlns:a16="http://schemas.microsoft.com/office/drawing/2014/main" id="{95E31403-1C16-C894-0172-53369B0055CF}"/>
                </a:ext>
              </a:extLst>
            </p:cNvPr>
            <p:cNvSpPr/>
            <p:nvPr/>
          </p:nvSpPr>
          <p:spPr>
            <a:xfrm>
              <a:off x="416052" y="872744"/>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5" name="Shape 5866">
              <a:extLst>
                <a:ext uri="{FF2B5EF4-FFF2-40B4-BE49-F238E27FC236}">
                  <a16:creationId xmlns:a16="http://schemas.microsoft.com/office/drawing/2014/main" id="{858CE8E2-238B-E74C-6A6A-859FDE168989}"/>
                </a:ext>
              </a:extLst>
            </p:cNvPr>
            <p:cNvSpPr/>
            <p:nvPr/>
          </p:nvSpPr>
          <p:spPr>
            <a:xfrm>
              <a:off x="416052" y="665480"/>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6" name="Shape 5867">
              <a:extLst>
                <a:ext uri="{FF2B5EF4-FFF2-40B4-BE49-F238E27FC236}">
                  <a16:creationId xmlns:a16="http://schemas.microsoft.com/office/drawing/2014/main" id="{9F6BA919-A866-AB5B-A2A5-A43BAC44CE2E}"/>
                </a:ext>
              </a:extLst>
            </p:cNvPr>
            <p:cNvSpPr/>
            <p:nvPr/>
          </p:nvSpPr>
          <p:spPr>
            <a:xfrm>
              <a:off x="416052" y="458216"/>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7" name="Shape 5868">
              <a:extLst>
                <a:ext uri="{FF2B5EF4-FFF2-40B4-BE49-F238E27FC236}">
                  <a16:creationId xmlns:a16="http://schemas.microsoft.com/office/drawing/2014/main" id="{34F7DB22-AE42-A8D3-7631-A5C52CADC8DF}"/>
                </a:ext>
              </a:extLst>
            </p:cNvPr>
            <p:cNvSpPr/>
            <p:nvPr/>
          </p:nvSpPr>
          <p:spPr>
            <a:xfrm>
              <a:off x="416052" y="1080008"/>
              <a:ext cx="4015740" cy="0"/>
            </a:xfrm>
            <a:custGeom>
              <a:avLst/>
              <a:gdLst/>
              <a:ahLst/>
              <a:cxnLst/>
              <a:rect l="0" t="0" r="0" b="0"/>
              <a:pathLst>
                <a:path w="4015740">
                  <a:moveTo>
                    <a:pt x="0" y="0"/>
                  </a:moveTo>
                  <a:lnTo>
                    <a:pt x="4015740" y="0"/>
                  </a:lnTo>
                </a:path>
              </a:pathLst>
            </a:custGeom>
            <a:ln w="9144" cap="flat">
              <a:round/>
            </a:ln>
          </p:spPr>
          <p:style>
            <a:lnRef idx="1">
              <a:srgbClr val="D9D9D9"/>
            </a:lnRef>
            <a:fillRef idx="0">
              <a:srgbClr val="000000">
                <a:alpha val="0"/>
              </a:srgbClr>
            </a:fillRef>
            <a:effectRef idx="0">
              <a:scrgbClr r="0" g="0" b="0"/>
            </a:effectRef>
            <a:fontRef idx="none"/>
          </p:style>
          <p:txBody>
            <a:bodyPr/>
            <a:lstStyle/>
            <a:p>
              <a:endParaRPr lang="en-US"/>
            </a:p>
          </p:txBody>
        </p:sp>
        <p:sp>
          <p:nvSpPr>
            <p:cNvPr id="128" name="Shape 5869">
              <a:extLst>
                <a:ext uri="{FF2B5EF4-FFF2-40B4-BE49-F238E27FC236}">
                  <a16:creationId xmlns:a16="http://schemas.microsoft.com/office/drawing/2014/main" id="{074D98D1-51E4-2583-67A0-A3056E867C27}"/>
                </a:ext>
              </a:extLst>
            </p:cNvPr>
            <p:cNvSpPr/>
            <p:nvPr/>
          </p:nvSpPr>
          <p:spPr>
            <a:xfrm>
              <a:off x="1018032" y="665480"/>
              <a:ext cx="3214116" cy="1493520"/>
            </a:xfrm>
            <a:custGeom>
              <a:avLst/>
              <a:gdLst/>
              <a:ahLst/>
              <a:cxnLst/>
              <a:rect l="0" t="0" r="0" b="0"/>
              <a:pathLst>
                <a:path w="3214116" h="1493520">
                  <a:moveTo>
                    <a:pt x="0" y="0"/>
                  </a:moveTo>
                  <a:lnTo>
                    <a:pt x="402336" y="982980"/>
                  </a:lnTo>
                  <a:lnTo>
                    <a:pt x="803148" y="1091184"/>
                  </a:lnTo>
                  <a:lnTo>
                    <a:pt x="1205484" y="1252728"/>
                  </a:lnTo>
                  <a:lnTo>
                    <a:pt x="1606296" y="1385316"/>
                  </a:lnTo>
                  <a:lnTo>
                    <a:pt x="2008632" y="1456944"/>
                  </a:lnTo>
                  <a:lnTo>
                    <a:pt x="2410968" y="1493520"/>
                  </a:lnTo>
                  <a:lnTo>
                    <a:pt x="3214116" y="1493520"/>
                  </a:lnTo>
                </a:path>
              </a:pathLst>
            </a:custGeom>
            <a:ln w="27432" cap="rnd">
              <a:round/>
            </a:ln>
          </p:spPr>
          <p:style>
            <a:lnRef idx="1">
              <a:srgbClr val="156082"/>
            </a:lnRef>
            <a:fillRef idx="0">
              <a:srgbClr val="000000">
                <a:alpha val="0"/>
              </a:srgbClr>
            </a:fillRef>
            <a:effectRef idx="0">
              <a:scrgbClr r="0" g="0" b="0"/>
            </a:effectRef>
            <a:fontRef idx="none"/>
          </p:style>
          <p:txBody>
            <a:bodyPr/>
            <a:lstStyle/>
            <a:p>
              <a:endParaRPr lang="en-US"/>
            </a:p>
          </p:txBody>
        </p:sp>
        <p:sp>
          <p:nvSpPr>
            <p:cNvPr id="129" name="Rectangle 128">
              <a:extLst>
                <a:ext uri="{FF2B5EF4-FFF2-40B4-BE49-F238E27FC236}">
                  <a16:creationId xmlns:a16="http://schemas.microsoft.com/office/drawing/2014/main" id="{01522F95-DD9F-77C9-3466-D51FC513AD1A}"/>
                </a:ext>
              </a:extLst>
            </p:cNvPr>
            <p:cNvSpPr/>
            <p:nvPr/>
          </p:nvSpPr>
          <p:spPr>
            <a:xfrm>
              <a:off x="138684" y="2259775"/>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0" name="Rectangle 129">
              <a:extLst>
                <a:ext uri="{FF2B5EF4-FFF2-40B4-BE49-F238E27FC236}">
                  <a16:creationId xmlns:a16="http://schemas.microsoft.com/office/drawing/2014/main" id="{3A6D53BB-553F-DC6B-6EAB-4BE0B6FD7BA6}"/>
                </a:ext>
              </a:extLst>
            </p:cNvPr>
            <p:cNvSpPr/>
            <p:nvPr/>
          </p:nvSpPr>
          <p:spPr>
            <a:xfrm>
              <a:off x="176784" y="2259775"/>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1" name="Rectangle 130">
              <a:extLst>
                <a:ext uri="{FF2B5EF4-FFF2-40B4-BE49-F238E27FC236}">
                  <a16:creationId xmlns:a16="http://schemas.microsoft.com/office/drawing/2014/main" id="{9832485D-E997-0DC9-5CA1-4E0D643A6ABC}"/>
                </a:ext>
              </a:extLst>
            </p:cNvPr>
            <p:cNvSpPr/>
            <p:nvPr/>
          </p:nvSpPr>
          <p:spPr>
            <a:xfrm>
              <a:off x="138684" y="2052511"/>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2" name="Rectangle 131">
              <a:extLst>
                <a:ext uri="{FF2B5EF4-FFF2-40B4-BE49-F238E27FC236}">
                  <a16:creationId xmlns:a16="http://schemas.microsoft.com/office/drawing/2014/main" id="{F0F32D40-FEC6-FA66-3EE2-BAC6F1E93F0C}"/>
                </a:ext>
              </a:extLst>
            </p:cNvPr>
            <p:cNvSpPr/>
            <p:nvPr/>
          </p:nvSpPr>
          <p:spPr>
            <a:xfrm>
              <a:off x="176784" y="2052511"/>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25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3" name="Rectangle 132">
              <a:extLst>
                <a:ext uri="{FF2B5EF4-FFF2-40B4-BE49-F238E27FC236}">
                  <a16:creationId xmlns:a16="http://schemas.microsoft.com/office/drawing/2014/main" id="{33FB44D5-0D2B-3D80-54C6-A6D58FBB6388}"/>
                </a:ext>
              </a:extLst>
            </p:cNvPr>
            <p:cNvSpPr/>
            <p:nvPr/>
          </p:nvSpPr>
          <p:spPr>
            <a:xfrm>
              <a:off x="138684" y="1844993"/>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4" name="Rectangle 133">
              <a:extLst>
                <a:ext uri="{FF2B5EF4-FFF2-40B4-BE49-F238E27FC236}">
                  <a16:creationId xmlns:a16="http://schemas.microsoft.com/office/drawing/2014/main" id="{AFFEDFFE-4B57-F352-AC03-EAB7E982CB26}"/>
                </a:ext>
              </a:extLst>
            </p:cNvPr>
            <p:cNvSpPr/>
            <p:nvPr/>
          </p:nvSpPr>
          <p:spPr>
            <a:xfrm>
              <a:off x="176784" y="1844993"/>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20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5" name="Rectangle 134">
              <a:extLst>
                <a:ext uri="{FF2B5EF4-FFF2-40B4-BE49-F238E27FC236}">
                  <a16:creationId xmlns:a16="http://schemas.microsoft.com/office/drawing/2014/main" id="{8E1C9598-A460-4617-A129-ABA79481C1EF}"/>
                </a:ext>
              </a:extLst>
            </p:cNvPr>
            <p:cNvSpPr/>
            <p:nvPr/>
          </p:nvSpPr>
          <p:spPr>
            <a:xfrm>
              <a:off x="138684" y="1637729"/>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6" name="Rectangle 135">
              <a:extLst>
                <a:ext uri="{FF2B5EF4-FFF2-40B4-BE49-F238E27FC236}">
                  <a16:creationId xmlns:a16="http://schemas.microsoft.com/office/drawing/2014/main" id="{6F02C7C6-5AA5-3615-559D-C59C64661F61}"/>
                </a:ext>
              </a:extLst>
            </p:cNvPr>
            <p:cNvSpPr/>
            <p:nvPr/>
          </p:nvSpPr>
          <p:spPr>
            <a:xfrm>
              <a:off x="176784" y="1637729"/>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7" name="Rectangle 136">
              <a:extLst>
                <a:ext uri="{FF2B5EF4-FFF2-40B4-BE49-F238E27FC236}">
                  <a16:creationId xmlns:a16="http://schemas.microsoft.com/office/drawing/2014/main" id="{43CFA98A-3686-AD6D-0EEF-53E021B251F5}"/>
                </a:ext>
              </a:extLst>
            </p:cNvPr>
            <p:cNvSpPr/>
            <p:nvPr/>
          </p:nvSpPr>
          <p:spPr>
            <a:xfrm>
              <a:off x="138684" y="1430465"/>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8" name="Rectangle 137">
              <a:extLst>
                <a:ext uri="{FF2B5EF4-FFF2-40B4-BE49-F238E27FC236}">
                  <a16:creationId xmlns:a16="http://schemas.microsoft.com/office/drawing/2014/main" id="{40850742-D8DA-1E86-407A-0EECEACD0E7B}"/>
                </a:ext>
              </a:extLst>
            </p:cNvPr>
            <p:cNvSpPr/>
            <p:nvPr/>
          </p:nvSpPr>
          <p:spPr>
            <a:xfrm>
              <a:off x="176784" y="1430465"/>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39" name="Rectangle 138">
              <a:extLst>
                <a:ext uri="{FF2B5EF4-FFF2-40B4-BE49-F238E27FC236}">
                  <a16:creationId xmlns:a16="http://schemas.microsoft.com/office/drawing/2014/main" id="{E9AB6B62-CE12-5643-3B9F-24C557AB8B2C}"/>
                </a:ext>
              </a:extLst>
            </p:cNvPr>
            <p:cNvSpPr/>
            <p:nvPr/>
          </p:nvSpPr>
          <p:spPr>
            <a:xfrm>
              <a:off x="202387" y="1222820"/>
              <a:ext cx="506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0" name="Rectangle 139">
              <a:extLst>
                <a:ext uri="{FF2B5EF4-FFF2-40B4-BE49-F238E27FC236}">
                  <a16:creationId xmlns:a16="http://schemas.microsoft.com/office/drawing/2014/main" id="{5571D1C3-80FD-6ACA-1805-659952BE8919}"/>
                </a:ext>
              </a:extLst>
            </p:cNvPr>
            <p:cNvSpPr/>
            <p:nvPr/>
          </p:nvSpPr>
          <p:spPr>
            <a:xfrm>
              <a:off x="240487" y="1222820"/>
              <a:ext cx="8454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1" name="Rectangle 140">
              <a:extLst>
                <a:ext uri="{FF2B5EF4-FFF2-40B4-BE49-F238E27FC236}">
                  <a16:creationId xmlns:a16="http://schemas.microsoft.com/office/drawing/2014/main" id="{97A98A9F-4C31-4C7C-DDD8-44B1C5FF87CA}"/>
                </a:ext>
              </a:extLst>
            </p:cNvPr>
            <p:cNvSpPr/>
            <p:nvPr/>
          </p:nvSpPr>
          <p:spPr>
            <a:xfrm>
              <a:off x="241402" y="1015555"/>
              <a:ext cx="8454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2" name="Rectangle 141">
              <a:extLst>
                <a:ext uri="{FF2B5EF4-FFF2-40B4-BE49-F238E27FC236}">
                  <a16:creationId xmlns:a16="http://schemas.microsoft.com/office/drawing/2014/main" id="{9ED6E7B7-ABBC-904E-B0DE-4494FEB11544}"/>
                </a:ext>
              </a:extLst>
            </p:cNvPr>
            <p:cNvSpPr/>
            <p:nvPr/>
          </p:nvSpPr>
          <p:spPr>
            <a:xfrm>
              <a:off x="241402" y="808038"/>
              <a:ext cx="8454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3" name="Rectangle 142">
              <a:extLst>
                <a:ext uri="{FF2B5EF4-FFF2-40B4-BE49-F238E27FC236}">
                  <a16:creationId xmlns:a16="http://schemas.microsoft.com/office/drawing/2014/main" id="{C5F9E983-664E-409E-83F9-0801E7DF8664}"/>
                </a:ext>
              </a:extLst>
            </p:cNvPr>
            <p:cNvSpPr/>
            <p:nvPr/>
          </p:nvSpPr>
          <p:spPr>
            <a:xfrm>
              <a:off x="177394" y="600774"/>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4" name="Rectangle 143">
              <a:extLst>
                <a:ext uri="{FF2B5EF4-FFF2-40B4-BE49-F238E27FC236}">
                  <a16:creationId xmlns:a16="http://schemas.microsoft.com/office/drawing/2014/main" id="{A418D608-AC44-5CDE-2A27-8E5424FC70C0}"/>
                </a:ext>
              </a:extLst>
            </p:cNvPr>
            <p:cNvSpPr/>
            <p:nvPr/>
          </p:nvSpPr>
          <p:spPr>
            <a:xfrm>
              <a:off x="177394" y="393129"/>
              <a:ext cx="169676"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5" name="Rectangle 144">
              <a:extLst>
                <a:ext uri="{FF2B5EF4-FFF2-40B4-BE49-F238E27FC236}">
                  <a16:creationId xmlns:a16="http://schemas.microsoft.com/office/drawing/2014/main" id="{9699E6BC-E6FA-AE3F-B461-9841F166E49C}"/>
                </a:ext>
              </a:extLst>
            </p:cNvPr>
            <p:cNvSpPr/>
            <p:nvPr/>
          </p:nvSpPr>
          <p:spPr>
            <a:xfrm>
              <a:off x="457200" y="1195134"/>
              <a:ext cx="422613"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Taken</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6" name="Rectangle 145">
              <a:extLst>
                <a:ext uri="{FF2B5EF4-FFF2-40B4-BE49-F238E27FC236}">
                  <a16:creationId xmlns:a16="http://schemas.microsoft.com/office/drawing/2014/main" id="{B77031D7-366E-1E20-E96C-A2F87D2A93ED}"/>
                </a:ext>
              </a:extLst>
            </p:cNvPr>
            <p:cNvSpPr/>
            <p:nvPr/>
          </p:nvSpPr>
          <p:spPr>
            <a:xfrm>
              <a:off x="874141"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10:30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7" name="Rectangle 146">
              <a:extLst>
                <a:ext uri="{FF2B5EF4-FFF2-40B4-BE49-F238E27FC236}">
                  <a16:creationId xmlns:a16="http://schemas.microsoft.com/office/drawing/2014/main" id="{D7F3A576-0F2D-09CB-77D2-42BB7896FAA7}"/>
                </a:ext>
              </a:extLst>
            </p:cNvPr>
            <p:cNvSpPr/>
            <p:nvPr/>
          </p:nvSpPr>
          <p:spPr>
            <a:xfrm>
              <a:off x="1275842"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10:45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8" name="Rectangle 147">
              <a:extLst>
                <a:ext uri="{FF2B5EF4-FFF2-40B4-BE49-F238E27FC236}">
                  <a16:creationId xmlns:a16="http://schemas.microsoft.com/office/drawing/2014/main" id="{C73ED82B-691D-2B0F-64D9-1B90EAD6E525}"/>
                </a:ext>
              </a:extLst>
            </p:cNvPr>
            <p:cNvSpPr/>
            <p:nvPr/>
          </p:nvSpPr>
          <p:spPr>
            <a:xfrm>
              <a:off x="1677670"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11:00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49" name="Rectangle 148">
              <a:extLst>
                <a:ext uri="{FF2B5EF4-FFF2-40B4-BE49-F238E27FC236}">
                  <a16:creationId xmlns:a16="http://schemas.microsoft.com/office/drawing/2014/main" id="{2D2DA77B-48CB-AE3C-8FD5-844F70781E85}"/>
                </a:ext>
              </a:extLst>
            </p:cNvPr>
            <p:cNvSpPr/>
            <p:nvPr/>
          </p:nvSpPr>
          <p:spPr>
            <a:xfrm>
              <a:off x="2079371"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11:15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0" name="Rectangle 149">
              <a:extLst>
                <a:ext uri="{FF2B5EF4-FFF2-40B4-BE49-F238E27FC236}">
                  <a16:creationId xmlns:a16="http://schemas.microsoft.com/office/drawing/2014/main" id="{4A791460-A813-7E0B-370D-E4EDB3EE8AB7}"/>
                </a:ext>
              </a:extLst>
            </p:cNvPr>
            <p:cNvSpPr/>
            <p:nvPr/>
          </p:nvSpPr>
          <p:spPr>
            <a:xfrm>
              <a:off x="2481072"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11:30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1" name="Rectangle 150">
              <a:extLst>
                <a:ext uri="{FF2B5EF4-FFF2-40B4-BE49-F238E27FC236}">
                  <a16:creationId xmlns:a16="http://schemas.microsoft.com/office/drawing/2014/main" id="{CB541B90-86EF-5DB5-867C-882EB40D2294}"/>
                </a:ext>
              </a:extLst>
            </p:cNvPr>
            <p:cNvSpPr/>
            <p:nvPr/>
          </p:nvSpPr>
          <p:spPr>
            <a:xfrm>
              <a:off x="2882773"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11:45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2" name="Rectangle 151">
              <a:extLst>
                <a:ext uri="{FF2B5EF4-FFF2-40B4-BE49-F238E27FC236}">
                  <a16:creationId xmlns:a16="http://schemas.microsoft.com/office/drawing/2014/main" id="{E71EEBCC-3233-ECEB-70B1-2637FD3FE6AD}"/>
                </a:ext>
              </a:extLst>
            </p:cNvPr>
            <p:cNvSpPr/>
            <p:nvPr/>
          </p:nvSpPr>
          <p:spPr>
            <a:xfrm>
              <a:off x="3284474"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12:00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3" name="Rectangle 152">
              <a:extLst>
                <a:ext uri="{FF2B5EF4-FFF2-40B4-BE49-F238E27FC236}">
                  <a16:creationId xmlns:a16="http://schemas.microsoft.com/office/drawing/2014/main" id="{950998D6-FD50-6245-851F-E88DAC9A9218}"/>
                </a:ext>
              </a:extLst>
            </p:cNvPr>
            <p:cNvSpPr/>
            <p:nvPr/>
          </p:nvSpPr>
          <p:spPr>
            <a:xfrm>
              <a:off x="3686302"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12:15</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4" name="Rectangle 153">
              <a:extLst>
                <a:ext uri="{FF2B5EF4-FFF2-40B4-BE49-F238E27FC236}">
                  <a16:creationId xmlns:a16="http://schemas.microsoft.com/office/drawing/2014/main" id="{F0117A2D-0124-8ADC-6502-1545DA21FA0A}"/>
                </a:ext>
              </a:extLst>
            </p:cNvPr>
            <p:cNvSpPr/>
            <p:nvPr/>
          </p:nvSpPr>
          <p:spPr>
            <a:xfrm>
              <a:off x="4088003" y="1195134"/>
              <a:ext cx="382024"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u="sng" kern="100">
                  <a:solidFill>
                    <a:srgbClr val="595959"/>
                  </a:solidFill>
                  <a:effectLst/>
                  <a:uFill>
                    <a:solidFill>
                      <a:srgbClr val="D9D9D9"/>
                    </a:solidFill>
                  </a:uFill>
                  <a:latin typeface="Arial" panose="020B0604020202020204" pitchFamily="34" charset="0"/>
                  <a:ea typeface="Arial" panose="020B0604020202020204" pitchFamily="34" charset="0"/>
                </a:rPr>
                <a:t>12:30</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5" name="Rectangle 154">
              <a:extLst>
                <a:ext uri="{FF2B5EF4-FFF2-40B4-BE49-F238E27FC236}">
                  <a16:creationId xmlns:a16="http://schemas.microsoft.com/office/drawing/2014/main" id="{A5A8DF75-A397-6019-922D-7BCBA3BEAE61}"/>
                </a:ext>
              </a:extLst>
            </p:cNvPr>
            <p:cNvSpPr/>
            <p:nvPr/>
          </p:nvSpPr>
          <p:spPr>
            <a:xfrm>
              <a:off x="1110107" y="100505"/>
              <a:ext cx="3127803" cy="264422"/>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1400" kern="100">
                  <a:solidFill>
                    <a:srgbClr val="595959"/>
                  </a:solidFill>
                  <a:effectLst/>
                  <a:latin typeface="Arial" panose="020B0604020202020204" pitchFamily="34" charset="0"/>
                  <a:ea typeface="Arial" panose="020B0604020202020204" pitchFamily="34" charset="0"/>
                </a:rPr>
                <a:t>Time Evaporator Temperature</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6" name="Shape 5897">
              <a:extLst>
                <a:ext uri="{FF2B5EF4-FFF2-40B4-BE49-F238E27FC236}">
                  <a16:creationId xmlns:a16="http://schemas.microsoft.com/office/drawing/2014/main" id="{5CC19ED7-0A08-993A-8DFC-59E112762003}"/>
                </a:ext>
              </a:extLst>
            </p:cNvPr>
            <p:cNvSpPr/>
            <p:nvPr/>
          </p:nvSpPr>
          <p:spPr>
            <a:xfrm>
              <a:off x="2046732" y="2565909"/>
              <a:ext cx="243840" cy="0"/>
            </a:xfrm>
            <a:custGeom>
              <a:avLst/>
              <a:gdLst/>
              <a:ahLst/>
              <a:cxnLst/>
              <a:rect l="0" t="0" r="0" b="0"/>
              <a:pathLst>
                <a:path w="243840">
                  <a:moveTo>
                    <a:pt x="0" y="0"/>
                  </a:moveTo>
                  <a:lnTo>
                    <a:pt x="243840" y="0"/>
                  </a:lnTo>
                </a:path>
              </a:pathLst>
            </a:custGeom>
            <a:ln w="21336" cap="rnd">
              <a:round/>
            </a:ln>
          </p:spPr>
          <p:style>
            <a:lnRef idx="1">
              <a:srgbClr val="156082"/>
            </a:lnRef>
            <a:fillRef idx="0">
              <a:srgbClr val="000000">
                <a:alpha val="0"/>
              </a:srgbClr>
            </a:fillRef>
            <a:effectRef idx="0">
              <a:scrgbClr r="0" g="0" b="0"/>
            </a:effectRef>
            <a:fontRef idx="none"/>
          </p:style>
          <p:txBody>
            <a:bodyPr/>
            <a:lstStyle/>
            <a:p>
              <a:endParaRPr lang="en-US"/>
            </a:p>
          </p:txBody>
        </p:sp>
        <p:sp>
          <p:nvSpPr>
            <p:cNvPr id="157" name="Rectangle 156">
              <a:extLst>
                <a:ext uri="{FF2B5EF4-FFF2-40B4-BE49-F238E27FC236}">
                  <a16:creationId xmlns:a16="http://schemas.microsoft.com/office/drawing/2014/main" id="{2F6CF8DE-419C-796F-E94A-940DCA597A3C}"/>
                </a:ext>
              </a:extLst>
            </p:cNvPr>
            <p:cNvSpPr/>
            <p:nvPr/>
          </p:nvSpPr>
          <p:spPr>
            <a:xfrm>
              <a:off x="2316734" y="2502726"/>
              <a:ext cx="337657" cy="169501"/>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900" kern="100">
                  <a:solidFill>
                    <a:srgbClr val="595959"/>
                  </a:solidFill>
                  <a:effectLst/>
                  <a:latin typeface="Arial" panose="020B0604020202020204" pitchFamily="34" charset="0"/>
                  <a:ea typeface="Arial" panose="020B0604020202020204" pitchFamily="34" charset="0"/>
                </a:rPr>
                <a:t>Time</a:t>
              </a:r>
              <a:endParaRPr lang="en-US" sz="1200" kern="100">
                <a:solidFill>
                  <a:srgbClr val="000000"/>
                </a:solidFill>
                <a:effectLst/>
                <a:latin typeface="Times New Roman" panose="02020603050405020304" pitchFamily="18" charset="0"/>
                <a:ea typeface="Times New Roman" panose="02020603050405020304" pitchFamily="18" charset="0"/>
              </a:endParaRPr>
            </a:p>
          </p:txBody>
        </p:sp>
        <p:sp>
          <p:nvSpPr>
            <p:cNvPr id="158" name="Shape 5899">
              <a:extLst>
                <a:ext uri="{FF2B5EF4-FFF2-40B4-BE49-F238E27FC236}">
                  <a16:creationId xmlns:a16="http://schemas.microsoft.com/office/drawing/2014/main" id="{CEAA0D17-B278-33C2-9FF2-AFD8E3DEC38C}"/>
                </a:ext>
              </a:extLst>
            </p:cNvPr>
            <p:cNvSpPr/>
            <p:nvPr/>
          </p:nvSpPr>
          <p:spPr>
            <a:xfrm>
              <a:off x="0" y="0"/>
              <a:ext cx="4572000" cy="2742756"/>
            </a:xfrm>
            <a:custGeom>
              <a:avLst/>
              <a:gdLst/>
              <a:ahLst/>
              <a:cxnLst/>
              <a:rect l="0" t="0" r="0" b="0"/>
              <a:pathLst>
                <a:path w="4572000" h="2742756">
                  <a:moveTo>
                    <a:pt x="0" y="2742756"/>
                  </a:moveTo>
                  <a:lnTo>
                    <a:pt x="0" y="0"/>
                  </a:lnTo>
                  <a:lnTo>
                    <a:pt x="4572000" y="0"/>
                  </a:lnTo>
                  <a:lnTo>
                    <a:pt x="4572000" y="2742756"/>
                  </a:lnTo>
                </a:path>
              </a:pathLst>
            </a:custGeom>
            <a:ln w="12700" cap="flat">
              <a:round/>
            </a:ln>
          </p:spPr>
          <p:style>
            <a:lnRef idx="1">
              <a:srgbClr val="D9D9D9"/>
            </a:lnRef>
            <a:fillRef idx="0">
              <a:srgbClr val="000000">
                <a:alpha val="0"/>
              </a:srgbClr>
            </a:fillRef>
            <a:effectRef idx="0">
              <a:scrgbClr r="0" g="0" b="0"/>
            </a:effectRef>
            <a:fontRef idx="none"/>
          </p:style>
          <p:txBody>
            <a:bodyPr/>
            <a:lstStyle/>
            <a:p>
              <a:endParaRPr lang="en-US"/>
            </a:p>
          </p:txBody>
        </p:sp>
      </p:grpSp>
      <p:sp>
        <p:nvSpPr>
          <p:cNvPr id="161" name="TextBox 160">
            <a:extLst>
              <a:ext uri="{FF2B5EF4-FFF2-40B4-BE49-F238E27FC236}">
                <a16:creationId xmlns:a16="http://schemas.microsoft.com/office/drawing/2014/main" id="{BE39FB52-FAE6-550F-9AE2-E81AE02FA552}"/>
              </a:ext>
            </a:extLst>
          </p:cNvPr>
          <p:cNvSpPr txBox="1"/>
          <p:nvPr/>
        </p:nvSpPr>
        <p:spPr>
          <a:xfrm>
            <a:off x="-162898" y="4924100"/>
            <a:ext cx="6094784" cy="368691"/>
          </a:xfrm>
          <a:prstGeom prst="rect">
            <a:avLst/>
          </a:prstGeom>
          <a:noFill/>
        </p:spPr>
        <p:txBody>
          <a:bodyPr wrap="square">
            <a:spAutoFit/>
          </a:bodyPr>
          <a:lstStyle/>
          <a:p>
            <a:pPr marL="93980" marR="0" indent="-6350" algn="ctr">
              <a:lnSpc>
                <a:spcPct val="107000"/>
              </a:lnSpc>
              <a:spcBef>
                <a:spcPts val="0"/>
              </a:spcBef>
              <a:spcAft>
                <a:spcPts val="0"/>
              </a:spcAft>
            </a:pPr>
            <a:r>
              <a:rPr lang="en-US" sz="1800" kern="100" dirty="0">
                <a:solidFill>
                  <a:srgbClr val="000000"/>
                </a:solidFill>
                <a:effectLst/>
                <a:latin typeface="Times New Roman" panose="02020603050405020304" pitchFamily="18" charset="0"/>
                <a:ea typeface="Times New Roman" panose="02020603050405020304" pitchFamily="18" charset="0"/>
              </a:rPr>
              <a:t>(Compressor Outlet) </a:t>
            </a:r>
            <a:endParaRPr lang="en-US" sz="2800" kern="100" dirty="0">
              <a:solidFill>
                <a:srgbClr val="000000"/>
              </a:solidFill>
              <a:effectLst/>
              <a:latin typeface="Times New Roman" panose="02020603050405020304" pitchFamily="18" charset="0"/>
              <a:ea typeface="Times New Roman" panose="02020603050405020304" pitchFamily="18" charset="0"/>
            </a:endParaRPr>
          </a:p>
        </p:txBody>
      </p:sp>
      <p:sp>
        <p:nvSpPr>
          <p:cNvPr id="163" name="TextBox 162">
            <a:extLst>
              <a:ext uri="{FF2B5EF4-FFF2-40B4-BE49-F238E27FC236}">
                <a16:creationId xmlns:a16="http://schemas.microsoft.com/office/drawing/2014/main" id="{3DF670A5-0190-1990-B82C-54713C0C2E1B}"/>
              </a:ext>
            </a:extLst>
          </p:cNvPr>
          <p:cNvSpPr txBox="1"/>
          <p:nvPr/>
        </p:nvSpPr>
        <p:spPr>
          <a:xfrm>
            <a:off x="6030522" y="4888229"/>
            <a:ext cx="6173778" cy="368691"/>
          </a:xfrm>
          <a:prstGeom prst="rect">
            <a:avLst/>
          </a:prstGeom>
          <a:noFill/>
        </p:spPr>
        <p:txBody>
          <a:bodyPr wrap="square">
            <a:spAutoFit/>
          </a:bodyPr>
          <a:lstStyle/>
          <a:p>
            <a:pPr marL="93980" marR="2540" indent="-6350" algn="ctr">
              <a:lnSpc>
                <a:spcPct val="107000"/>
              </a:lnSpc>
              <a:spcBef>
                <a:spcPts val="0"/>
              </a:spcBef>
              <a:spcAft>
                <a:spcPts val="0"/>
              </a:spcAft>
            </a:pPr>
            <a:r>
              <a:rPr lang="en-US" sz="1800" kern="100" dirty="0">
                <a:solidFill>
                  <a:srgbClr val="000000"/>
                </a:solidFill>
                <a:effectLst/>
                <a:latin typeface="Times New Roman" panose="02020603050405020304" pitchFamily="18" charset="0"/>
                <a:ea typeface="Times New Roman" panose="02020603050405020304" pitchFamily="18" charset="0"/>
              </a:rPr>
              <a:t>(Evaporator Temperature) </a:t>
            </a:r>
            <a:endParaRPr lang="en-US" sz="2800" kern="1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70613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C5A5EEAD-E470-AAFC-86E7-A5AD9A58561B}"/>
              </a:ext>
            </a:extLst>
          </p:cNvPr>
          <p:cNvGraphicFramePr/>
          <p:nvPr>
            <p:extLst>
              <p:ext uri="{D42A27DB-BD31-4B8C-83A1-F6EECF244321}">
                <p14:modId xmlns:p14="http://schemas.microsoft.com/office/powerpoint/2010/main" val="3948569723"/>
              </p:ext>
            </p:extLst>
          </p:nvPr>
        </p:nvGraphicFramePr>
        <p:xfrm>
          <a:off x="263770" y="1067260"/>
          <a:ext cx="5436039" cy="37089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DDA1A8FB-54FE-D96F-F8D0-6DC14C0FAD69}"/>
              </a:ext>
            </a:extLst>
          </p:cNvPr>
          <p:cNvGraphicFramePr/>
          <p:nvPr>
            <p:extLst>
              <p:ext uri="{D42A27DB-BD31-4B8C-83A1-F6EECF244321}">
                <p14:modId xmlns:p14="http://schemas.microsoft.com/office/powerpoint/2010/main" val="3214388675"/>
              </p:ext>
            </p:extLst>
          </p:nvPr>
        </p:nvGraphicFramePr>
        <p:xfrm>
          <a:off x="6237318" y="1067260"/>
          <a:ext cx="5365492" cy="355092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23E0B1B4-4449-023C-CC28-7BA567476B24}"/>
              </a:ext>
            </a:extLst>
          </p:cNvPr>
          <p:cNvSpPr txBox="1"/>
          <p:nvPr/>
        </p:nvSpPr>
        <p:spPr>
          <a:xfrm rot="10800000" flipV="1">
            <a:off x="263770" y="5142897"/>
            <a:ext cx="5608690" cy="646331"/>
          </a:xfrm>
          <a:prstGeom prst="rect">
            <a:avLst/>
          </a:prstGeom>
          <a:noFill/>
        </p:spPr>
        <p:txBody>
          <a:bodyPr wrap="square" rtlCol="0">
            <a:spAutoFit/>
          </a:bodyPr>
          <a:lstStyle/>
          <a:p>
            <a:pPr algn="l"/>
            <a:r>
              <a:rPr lang="en-US" dirty="0"/>
              <a:t>In this graph all the different type of bottles started at the same temperature point but went parabolic while inclining</a:t>
            </a:r>
          </a:p>
        </p:txBody>
      </p:sp>
      <p:sp>
        <p:nvSpPr>
          <p:cNvPr id="9" name="TextBox 8">
            <a:extLst>
              <a:ext uri="{FF2B5EF4-FFF2-40B4-BE49-F238E27FC236}">
                <a16:creationId xmlns:a16="http://schemas.microsoft.com/office/drawing/2014/main" id="{4A344644-E1CF-2FB1-C7DB-8692D6670006}"/>
              </a:ext>
            </a:extLst>
          </p:cNvPr>
          <p:cNvSpPr txBox="1"/>
          <p:nvPr/>
        </p:nvSpPr>
        <p:spPr>
          <a:xfrm>
            <a:off x="6096000" y="5142897"/>
            <a:ext cx="6341798" cy="646331"/>
          </a:xfrm>
          <a:prstGeom prst="rect">
            <a:avLst/>
          </a:prstGeom>
          <a:noFill/>
        </p:spPr>
        <p:txBody>
          <a:bodyPr wrap="square" rtlCol="0">
            <a:spAutoFit/>
          </a:bodyPr>
          <a:lstStyle/>
          <a:p>
            <a:pPr algn="l"/>
            <a:r>
              <a:rPr lang="en-US" dirty="0"/>
              <a:t>In this graph all the different type of bottles started at the same temperature point but followed almost a straight linear path</a:t>
            </a:r>
          </a:p>
        </p:txBody>
      </p:sp>
    </p:spTree>
    <p:extLst>
      <p:ext uri="{BB962C8B-B14F-4D97-AF65-F5344CB8AC3E}">
        <p14:creationId xmlns:p14="http://schemas.microsoft.com/office/powerpoint/2010/main" val="2165805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97A3007A-72E4-F35C-2D90-BFEF72BFAA6E}"/>
              </a:ext>
            </a:extLst>
          </p:cNvPr>
          <p:cNvGraphicFramePr/>
          <p:nvPr>
            <p:extLst>
              <p:ext uri="{D42A27DB-BD31-4B8C-83A1-F6EECF244321}">
                <p14:modId xmlns:p14="http://schemas.microsoft.com/office/powerpoint/2010/main" val="661236529"/>
              </p:ext>
            </p:extLst>
          </p:nvPr>
        </p:nvGraphicFramePr>
        <p:xfrm>
          <a:off x="1135626" y="693420"/>
          <a:ext cx="5083810" cy="27355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F6D0BF3C-5CA8-62E3-1ECD-89592D069DA9}"/>
              </a:ext>
            </a:extLst>
          </p:cNvPr>
          <p:cNvGraphicFramePr/>
          <p:nvPr>
            <p:extLst>
              <p:ext uri="{D42A27DB-BD31-4B8C-83A1-F6EECF244321}">
                <p14:modId xmlns:p14="http://schemas.microsoft.com/office/powerpoint/2010/main" val="1041943070"/>
              </p:ext>
            </p:extLst>
          </p:nvPr>
        </p:nvGraphicFramePr>
        <p:xfrm>
          <a:off x="6613697" y="598170"/>
          <a:ext cx="5405755" cy="283083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B7295A84-4F53-AD7E-2E7B-D4D4B04A4161}"/>
              </a:ext>
            </a:extLst>
          </p:cNvPr>
          <p:cNvSpPr txBox="1"/>
          <p:nvPr/>
        </p:nvSpPr>
        <p:spPr>
          <a:xfrm>
            <a:off x="1135626" y="3222619"/>
            <a:ext cx="6094784" cy="1628074"/>
          </a:xfrm>
          <a:prstGeom prst="rect">
            <a:avLst/>
          </a:prstGeom>
          <a:noFill/>
        </p:spPr>
        <p:txBody>
          <a:bodyPr wrap="square">
            <a:spAutoFit/>
          </a:bodyPr>
          <a:lstStyle/>
          <a:p>
            <a:pPr marL="0" marR="885190" indent="0" algn="just">
              <a:lnSpc>
                <a:spcPct val="147000"/>
              </a:lnSpc>
              <a:spcBef>
                <a:spcPts val="0"/>
              </a:spcBef>
              <a:spcAft>
                <a:spcPts val="1030"/>
              </a:spcAft>
            </a:pPr>
            <a:br>
              <a:rPr lang="en-US" sz="1600" kern="100" dirty="0">
                <a:solidFill>
                  <a:srgbClr val="000000"/>
                </a:solidFill>
                <a:effectLst/>
                <a:latin typeface="Times New Roman" panose="02020603050405020304" pitchFamily="18" charset="0"/>
                <a:ea typeface="Times New Roman" panose="02020603050405020304" pitchFamily="18" charset="0"/>
              </a:rPr>
            </a:br>
            <a:r>
              <a:rPr lang="en-US" sz="1800" kern="100" dirty="0">
                <a:solidFill>
                  <a:srgbClr val="000000"/>
                </a:solidFill>
                <a:effectLst/>
                <a:latin typeface="Times New Roman" panose="02020603050405020304" pitchFamily="18" charset="0"/>
                <a:ea typeface="Times New Roman" panose="02020603050405020304" pitchFamily="18" charset="0"/>
              </a:rPr>
              <a:t>In this graph all the different type of bottles started at the same temperature point but went parabolic while inclining</a:t>
            </a:r>
            <a:endParaRPr lang="en-US" sz="1600" kern="100" dirty="0">
              <a:solidFill>
                <a:srgbClr val="000000"/>
              </a:solidFill>
              <a:effectLst/>
              <a:latin typeface="Times New Roman" panose="02020603050405020304" pitchFamily="18" charset="0"/>
              <a:ea typeface="Times New Roman" panose="02020603050405020304" pitchFamily="18" charset="0"/>
            </a:endParaRPr>
          </a:p>
        </p:txBody>
      </p:sp>
      <p:sp>
        <p:nvSpPr>
          <p:cNvPr id="14" name="TextBox 13">
            <a:extLst>
              <a:ext uri="{FF2B5EF4-FFF2-40B4-BE49-F238E27FC236}">
                <a16:creationId xmlns:a16="http://schemas.microsoft.com/office/drawing/2014/main" id="{493C7667-DFC2-0363-68E3-36641DDBEAC0}"/>
              </a:ext>
            </a:extLst>
          </p:cNvPr>
          <p:cNvSpPr txBox="1"/>
          <p:nvPr/>
        </p:nvSpPr>
        <p:spPr>
          <a:xfrm>
            <a:off x="6613697" y="3611297"/>
            <a:ext cx="5083810" cy="1469890"/>
          </a:xfrm>
          <a:prstGeom prst="rect">
            <a:avLst/>
          </a:prstGeom>
          <a:noFill/>
        </p:spPr>
        <p:txBody>
          <a:bodyPr wrap="square">
            <a:spAutoFit/>
          </a:bodyPr>
          <a:lstStyle/>
          <a:p>
            <a:pPr marL="0" marR="0" indent="0" algn="l">
              <a:lnSpc>
                <a:spcPct val="107000"/>
              </a:lnSpc>
              <a:spcBef>
                <a:spcPts val="0"/>
              </a:spcBef>
              <a:spcAft>
                <a:spcPts val="1775"/>
              </a:spcAft>
            </a:pPr>
            <a:r>
              <a:rPr lang="en-US" sz="1800" kern="100" dirty="0">
                <a:solidFill>
                  <a:srgbClr val="000000"/>
                </a:solidFill>
                <a:effectLst/>
                <a:latin typeface="Times New Roman" panose="02020603050405020304" pitchFamily="18" charset="0"/>
                <a:ea typeface="Times New Roman" panose="02020603050405020304" pitchFamily="18" charset="0"/>
              </a:rPr>
              <a:t>In this graph all the different type of bottles started at different temperature </a:t>
            </a:r>
            <a:endParaRPr lang="en-US" sz="1400" kern="100" dirty="0">
              <a:solidFill>
                <a:srgbClr val="000000"/>
              </a:solidFill>
              <a:effectLst/>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point but followed linear path but at a point some inclined some stayed straight</a:t>
            </a:r>
            <a:endParaRPr lang="en-US" dirty="0"/>
          </a:p>
        </p:txBody>
      </p:sp>
    </p:spTree>
    <p:extLst>
      <p:ext uri="{BB962C8B-B14F-4D97-AF65-F5344CB8AC3E}">
        <p14:creationId xmlns:p14="http://schemas.microsoft.com/office/powerpoint/2010/main" val="3272708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41B794E-917E-78A9-E8E8-CB53E08BB72F}"/>
              </a:ext>
            </a:extLst>
          </p:cNvPr>
          <p:cNvSpPr txBox="1"/>
          <p:nvPr/>
        </p:nvSpPr>
        <p:spPr>
          <a:xfrm>
            <a:off x="775975" y="538261"/>
            <a:ext cx="11316370" cy="6510543"/>
          </a:xfrm>
          <a:prstGeom prst="rect">
            <a:avLst/>
          </a:prstGeom>
          <a:noFill/>
        </p:spPr>
        <p:txBody>
          <a:bodyPr wrap="square">
            <a:spAutoFit/>
          </a:bodyPr>
          <a:lstStyle/>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It is found that from the experiment, the minimum wall temperature in the refrigerator was around 3.5 degree Celsius at the back wall while the side walls had a temperature of 20 degrees. It was found the water bottles experimented reached almost similar temperature to the side walls within around an hour. This shows that the system performance is satisfactory and efficient. From the figure 5.1 and 5.3, we observe a constant reduction in temperature with time. The graph follows linear pattern for fall of temperature in terms of refrigerator.</a:t>
            </a:r>
          </a:p>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 </a:t>
            </a:r>
          </a:p>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In case of the freezer, it was noticed that, the fall of temperature is more significant with time. Since the wall temperatures of the freezer remains below 0 °C, the heat transfer rate in this case is higher. It allows the temperature of the water bottles to reach below the freezing point within a time period of one and a half hours approximately. The pattern followed for the freezer is not linear and inconsistent. Moreover, parabolic pattern is also observed for the freezer segment.</a:t>
            </a:r>
          </a:p>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 </a:t>
            </a:r>
          </a:p>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The results also revealed that 250 mL water bottle is cooled faster compared to other specimens and 2L bottle required the maximum time to cool. It is due to the volume difference of the bottles which allows a higher rate of cooling in smaller volume. In the refrigerator, a temperature fall of 8.5 degrees is found whereas in the freezer the temperature difference noticed is more than 20°C for the same experimental period. </a:t>
            </a:r>
          </a:p>
          <a:p>
            <a:pPr marL="0" marR="889635" indent="0" algn="just">
              <a:lnSpc>
                <a:spcPct val="107000"/>
              </a:lnSpc>
              <a:spcBef>
                <a:spcPts val="0"/>
              </a:spcBef>
              <a:spcAft>
                <a:spcPts val="0"/>
              </a:spcAft>
            </a:pPr>
            <a:r>
              <a:rPr lang="en-US" sz="2000" kern="100" dirty="0">
                <a:solidFill>
                  <a:srgbClr val="000000"/>
                </a:solidFill>
                <a:effectLst/>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1474061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AC4B25-9B23-CFA8-8C71-A9460F81B74B}"/>
              </a:ext>
            </a:extLst>
          </p:cNvPr>
          <p:cNvSpPr txBox="1"/>
          <p:nvPr/>
        </p:nvSpPr>
        <p:spPr>
          <a:xfrm>
            <a:off x="2513870" y="194223"/>
            <a:ext cx="7366607" cy="875250"/>
          </a:xfrm>
          <a:prstGeom prst="rect">
            <a:avLst/>
          </a:prstGeom>
          <a:noFill/>
        </p:spPr>
        <p:txBody>
          <a:bodyPr wrap="square">
            <a:spAutoFit/>
          </a:bodyPr>
          <a:lstStyle/>
          <a:p>
            <a:pPr marL="6350" marR="889635" indent="-6350" algn="ctr">
              <a:lnSpc>
                <a:spcPct val="107000"/>
              </a:lnSpc>
              <a:spcBef>
                <a:spcPts val="0"/>
              </a:spcBef>
              <a:spcAft>
                <a:spcPts val="0"/>
              </a:spcAft>
            </a:pPr>
            <a:r>
              <a:rPr lang="en-US" sz="4800" b="1" kern="100" dirty="0">
                <a:solidFill>
                  <a:srgbClr val="000000"/>
                </a:solidFill>
                <a:effectLst/>
                <a:latin typeface="+mj-lt"/>
                <a:ea typeface="Times New Roman" panose="02020603050405020304" pitchFamily="18" charset="0"/>
              </a:rPr>
              <a:t>RECOMMENDATIONS</a:t>
            </a:r>
          </a:p>
        </p:txBody>
      </p:sp>
      <p:sp>
        <p:nvSpPr>
          <p:cNvPr id="7" name="TextBox 6">
            <a:extLst>
              <a:ext uri="{FF2B5EF4-FFF2-40B4-BE49-F238E27FC236}">
                <a16:creationId xmlns:a16="http://schemas.microsoft.com/office/drawing/2014/main" id="{4DAF01C0-DE5F-77F6-539A-9CE01863505A}"/>
              </a:ext>
            </a:extLst>
          </p:cNvPr>
          <p:cNvSpPr txBox="1"/>
          <p:nvPr/>
        </p:nvSpPr>
        <p:spPr>
          <a:xfrm>
            <a:off x="1939733" y="1178935"/>
            <a:ext cx="10103999" cy="5940088"/>
          </a:xfrm>
          <a:prstGeom prst="rect">
            <a:avLst/>
          </a:prstGeom>
          <a:noFill/>
        </p:spPr>
        <p:txBody>
          <a:bodyPr wrap="square" rtlCol="0">
            <a:spAutoFit/>
          </a:bodyPr>
          <a:lstStyle/>
          <a:p>
            <a:pPr algn="l"/>
            <a:r>
              <a:rPr lang="en-US" sz="2000" dirty="0"/>
              <a:t>•May contain sensor based doors for auto open or close like lift door. </a:t>
            </a:r>
          </a:p>
          <a:p>
            <a:pPr algn="l"/>
            <a:r>
              <a:rPr lang="en-US" sz="2000" dirty="0"/>
              <a:t>
•Brighter and more efficient chamber LED lights can be added. </a:t>
            </a:r>
          </a:p>
          <a:p>
            <a:pPr algn="l"/>
            <a:r>
              <a:rPr lang="en-US" sz="2000" dirty="0"/>
              <a:t>
•Electronic touch controls may be incorporated in the system. </a:t>
            </a:r>
          </a:p>
          <a:p>
            <a:pPr algn="l"/>
            <a:r>
              <a:rPr lang="en-US" sz="2000" dirty="0"/>
              <a:t>
•More efficient chilling technology. </a:t>
            </a:r>
          </a:p>
          <a:p>
            <a:pPr algn="l"/>
            <a:r>
              <a:rPr lang="en-US" sz="2000" dirty="0"/>
              <a:t>
•Out looking can be developed by using proper tools and architectural designs. </a:t>
            </a:r>
          </a:p>
          <a:p>
            <a:pPr algn="l"/>
            <a:r>
              <a:rPr lang="en-US" sz="2000" dirty="0"/>
              <a:t>
•Models with three doors and a freezer on the bottom may be introduced. </a:t>
            </a:r>
          </a:p>
          <a:p>
            <a:pPr algn="l"/>
            <a:r>
              <a:rPr lang="en-US" sz="2000" dirty="0"/>
              <a:t>
•Thinner, more effective insulation. </a:t>
            </a:r>
          </a:p>
          <a:p>
            <a:pPr algn="l"/>
            <a:r>
              <a:rPr lang="en-US" sz="2000" dirty="0"/>
              <a:t>
•Radio devices that make them Internet and smart-grid ready to take advantage of </a:t>
            </a:r>
          </a:p>
          <a:p>
            <a:pPr algn="l"/>
            <a:r>
              <a:rPr lang="en-US" sz="2000" dirty="0"/>
              <a:t>
  future improvements in convenience and efficiency. </a:t>
            </a:r>
          </a:p>
          <a:p>
            <a:pPr algn="l"/>
            <a:r>
              <a:rPr lang="en-US" sz="2000" dirty="0"/>
              <a:t>
</a:t>
            </a:r>
          </a:p>
        </p:txBody>
      </p:sp>
    </p:spTree>
    <p:extLst>
      <p:ext uri="{BB962C8B-B14F-4D97-AF65-F5344CB8AC3E}">
        <p14:creationId xmlns:p14="http://schemas.microsoft.com/office/powerpoint/2010/main" val="3815955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2C292EE-801B-26B1-80B2-9BEDD7283F2C}"/>
              </a:ext>
            </a:extLst>
          </p:cNvPr>
          <p:cNvSpPr txBox="1"/>
          <p:nvPr/>
        </p:nvSpPr>
        <p:spPr>
          <a:xfrm>
            <a:off x="1747010" y="1373917"/>
            <a:ext cx="7501508" cy="2862322"/>
          </a:xfrm>
          <a:prstGeom prst="rect">
            <a:avLst/>
          </a:prstGeom>
          <a:noFill/>
        </p:spPr>
        <p:txBody>
          <a:bodyPr wrap="square">
            <a:spAutoFit/>
          </a:bodyPr>
          <a:lstStyle/>
          <a:p>
            <a:pPr algn="l"/>
            <a:r>
              <a:rPr lang="en-US" sz="2000" dirty="0"/>
              <a:t>•Identifying cooling load automatically and serve properly based on that. </a:t>
            </a:r>
          </a:p>
          <a:p>
            <a:pPr algn="l"/>
            <a:r>
              <a:rPr lang="en-US" sz="2000" dirty="0"/>
              <a:t>
•Advanced defrost sensor may be added which minimize frost build-up to maintain evaporator  coil efficiency. </a:t>
            </a:r>
          </a:p>
          <a:p>
            <a:pPr algn="l"/>
            <a:r>
              <a:rPr lang="en-US" sz="2000" dirty="0"/>
              <a:t>
•Battery backup can be attached to assure control panel function during power failure. </a:t>
            </a:r>
          </a:p>
          <a:p>
            <a:pPr algn="l"/>
            <a:endParaRPr lang="en-US" sz="2000" dirty="0"/>
          </a:p>
        </p:txBody>
      </p:sp>
    </p:spTree>
    <p:extLst>
      <p:ext uri="{BB962C8B-B14F-4D97-AF65-F5344CB8AC3E}">
        <p14:creationId xmlns:p14="http://schemas.microsoft.com/office/powerpoint/2010/main" val="33690760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DE8D050-6560-5B8C-D61A-FA5A2DDE29C7}"/>
              </a:ext>
            </a:extLst>
          </p:cNvPr>
          <p:cNvSpPr txBox="1"/>
          <p:nvPr/>
        </p:nvSpPr>
        <p:spPr>
          <a:xfrm>
            <a:off x="4020857" y="315435"/>
            <a:ext cx="6094784" cy="830997"/>
          </a:xfrm>
          <a:prstGeom prst="rect">
            <a:avLst/>
          </a:prstGeom>
          <a:noFill/>
        </p:spPr>
        <p:txBody>
          <a:bodyPr wrap="square">
            <a:spAutoFit/>
          </a:bodyPr>
          <a:lstStyle/>
          <a:p>
            <a:r>
              <a:rPr lang="en-US" sz="4800" dirty="0">
                <a:solidFill>
                  <a:srgbClr val="000000"/>
                </a:solidFill>
                <a:effectLst/>
                <a:latin typeface="+mj-lt"/>
                <a:ea typeface="Times New Roman" panose="02020603050405020304" pitchFamily="18" charset="0"/>
              </a:rPr>
              <a:t>CONCLUSIONS</a:t>
            </a:r>
            <a:endParaRPr lang="en-US" sz="4800" dirty="0">
              <a:latin typeface="+mj-lt"/>
            </a:endParaRPr>
          </a:p>
        </p:txBody>
      </p:sp>
      <p:sp>
        <p:nvSpPr>
          <p:cNvPr id="5" name="TextBox 4">
            <a:extLst>
              <a:ext uri="{FF2B5EF4-FFF2-40B4-BE49-F238E27FC236}">
                <a16:creationId xmlns:a16="http://schemas.microsoft.com/office/drawing/2014/main" id="{81E0BF88-73EA-B881-FA06-6311B41049A1}"/>
              </a:ext>
            </a:extLst>
          </p:cNvPr>
          <p:cNvSpPr txBox="1"/>
          <p:nvPr/>
        </p:nvSpPr>
        <p:spPr>
          <a:xfrm>
            <a:off x="1407938" y="1288097"/>
            <a:ext cx="10101058" cy="4918141"/>
          </a:xfrm>
          <a:prstGeom prst="rect">
            <a:avLst/>
          </a:prstGeom>
          <a:noFill/>
        </p:spPr>
        <p:txBody>
          <a:bodyPr wrap="square">
            <a:spAutoFit/>
          </a:bodyPr>
          <a:lstStyle/>
          <a:p>
            <a:pPr marL="6350" marR="885190" indent="-6350" algn="just">
              <a:lnSpc>
                <a:spcPct val="148000"/>
              </a:lnSpc>
              <a:spcBef>
                <a:spcPts val="0"/>
              </a:spcBef>
              <a:spcAft>
                <a:spcPts val="25"/>
              </a:spcAft>
            </a:pPr>
            <a:r>
              <a:rPr lang="en-US" sz="1800" kern="100" dirty="0">
                <a:solidFill>
                  <a:srgbClr val="000000"/>
                </a:solidFill>
                <a:effectLst/>
                <a:latin typeface="Times New Roman" panose="02020603050405020304" pitchFamily="18" charset="0"/>
                <a:ea typeface="Times New Roman" panose="02020603050405020304" pitchFamily="18" charset="0"/>
              </a:rPr>
              <a:t>This experiment was carried out in order to observe and analyses the performance of simple vapor compression refrigeration cycle in its normal condition. Temperature measurements were taken with special care. The cooling performance was observed by using water bottles of various sizing. The conclusions that could be taken from this experiment are as follows: </a:t>
            </a:r>
          </a:p>
          <a:p>
            <a:pPr marL="342900" marR="0" lvl="0" indent="-342900" algn="l">
              <a:lnSpc>
                <a:spcPct val="107000"/>
              </a:lnSpc>
              <a:spcBef>
                <a:spcPts val="0"/>
              </a:spcBef>
              <a:spcAft>
                <a:spcPts val="585"/>
              </a:spcAft>
              <a:buFont typeface="Symbol" pitchFamily="2" charset="2"/>
              <a:buChar char=""/>
            </a:pPr>
            <a:r>
              <a:rPr lang="en-US" sz="1800" kern="100" dirty="0">
                <a:solidFill>
                  <a:srgbClr val="000000"/>
                </a:solidFill>
                <a:effectLst/>
                <a:latin typeface="Times New Roman" panose="02020603050405020304" pitchFamily="18" charset="0"/>
                <a:ea typeface="Times New Roman" panose="02020603050405020304" pitchFamily="18" charset="0"/>
              </a:rPr>
              <a:t>Refrigerant R 600a is HFC Free to on Environment friendly refrigerant gas the remove the </a:t>
            </a:r>
          </a:p>
          <a:p>
            <a:pPr marL="457200" marR="0" indent="0" algn="l">
              <a:lnSpc>
                <a:spcPct val="107000"/>
              </a:lnSpc>
              <a:spcBef>
                <a:spcPts val="0"/>
              </a:spcBef>
              <a:spcAft>
                <a:spcPts val="585"/>
              </a:spcAft>
            </a:pPr>
            <a:r>
              <a:rPr lang="en-US" sz="1800" kern="100" dirty="0">
                <a:solidFill>
                  <a:srgbClr val="000000"/>
                </a:solidFill>
                <a:effectLst/>
                <a:latin typeface="Times New Roman" panose="02020603050405020304" pitchFamily="18" charset="0"/>
                <a:ea typeface="Times New Roman" panose="02020603050405020304" pitchFamily="18" charset="0"/>
              </a:rPr>
              <a:t>global warming to mains component of carbon dioxide (CO2) remove to save the greenhouse </a:t>
            </a:r>
          </a:p>
          <a:p>
            <a:pPr marL="457200" marR="0" indent="0" algn="l">
              <a:lnSpc>
                <a:spcPct val="107000"/>
              </a:lnSpc>
              <a:spcBef>
                <a:spcPts val="0"/>
              </a:spcBef>
              <a:spcAft>
                <a:spcPts val="585"/>
              </a:spcAft>
            </a:pPr>
            <a:r>
              <a:rPr lang="en-US" sz="1800" kern="100" dirty="0">
                <a:solidFill>
                  <a:srgbClr val="000000"/>
                </a:solidFill>
                <a:effectLst/>
                <a:latin typeface="Times New Roman" panose="02020603050405020304" pitchFamily="18" charset="0"/>
                <a:ea typeface="Times New Roman" panose="02020603050405020304" pitchFamily="18" charset="0"/>
              </a:rPr>
              <a:t>and great high security global warming potential the power less compressor used to save </a:t>
            </a:r>
          </a:p>
          <a:p>
            <a:pPr marL="457200" marR="0" indent="0" algn="l">
              <a:lnSpc>
                <a:spcPct val="107000"/>
              </a:lnSpc>
              <a:spcBef>
                <a:spcPts val="0"/>
              </a:spcBef>
              <a:spcAft>
                <a:spcPts val="585"/>
              </a:spcAft>
            </a:pPr>
            <a:r>
              <a:rPr lang="en-US" sz="1800" kern="100" dirty="0">
                <a:solidFill>
                  <a:srgbClr val="000000"/>
                </a:solidFill>
                <a:effectLst/>
                <a:latin typeface="Times New Roman" panose="02020603050405020304" pitchFamily="18" charset="0"/>
                <a:ea typeface="Times New Roman" panose="02020603050405020304" pitchFamily="18" charset="0"/>
              </a:rPr>
              <a:t>energy to the energy to regulated the future generation to stock fossil fuel.</a:t>
            </a:r>
          </a:p>
          <a:p>
            <a:pPr marL="342900" marR="0" lvl="0" indent="-342900" algn="l">
              <a:lnSpc>
                <a:spcPct val="107000"/>
              </a:lnSpc>
              <a:spcBef>
                <a:spcPts val="0"/>
              </a:spcBef>
              <a:spcAft>
                <a:spcPts val="585"/>
              </a:spcAft>
              <a:buFont typeface="Symbol" pitchFamily="2" charset="2"/>
              <a:buChar char=""/>
            </a:pPr>
            <a:r>
              <a:rPr lang="en-US" sz="1800" kern="100" dirty="0">
                <a:solidFill>
                  <a:srgbClr val="000000"/>
                </a:solidFill>
                <a:effectLst/>
                <a:latin typeface="Times New Roman" panose="02020603050405020304" pitchFamily="18" charset="0"/>
                <a:ea typeface="Times New Roman" panose="02020603050405020304" pitchFamily="18" charset="0"/>
              </a:rPr>
              <a:t>Food storage the importance of refrigeration storing food at cold temperature relative humidity </a:t>
            </a:r>
          </a:p>
          <a:p>
            <a:pPr marL="457200" marR="0" indent="0" algn="l">
              <a:lnSpc>
                <a:spcPct val="107000"/>
              </a:lnSpc>
              <a:spcBef>
                <a:spcPts val="0"/>
              </a:spcBef>
              <a:spcAft>
                <a:spcPts val="585"/>
              </a:spcAft>
            </a:pPr>
            <a:r>
              <a:rPr lang="en-US" sz="1800" kern="100" dirty="0">
                <a:solidFill>
                  <a:srgbClr val="000000"/>
                </a:solidFill>
                <a:effectLst/>
                <a:latin typeface="Times New Roman" panose="02020603050405020304" pitchFamily="18" charset="0"/>
                <a:ea typeface="Times New Roman" panose="02020603050405020304" pitchFamily="18" charset="0"/>
              </a:rPr>
              <a:t>slows are the growth of microorganisms there by limited food poisoning while preserving foods nutritional qualities and good test.</a:t>
            </a:r>
          </a:p>
          <a:p>
            <a:pPr marL="342900" marR="0" lvl="0" indent="-342900" algn="l">
              <a:lnSpc>
                <a:spcPct val="107000"/>
              </a:lnSpc>
              <a:spcBef>
                <a:spcPts val="0"/>
              </a:spcBef>
              <a:spcAft>
                <a:spcPts val="585"/>
              </a:spcAft>
              <a:buFont typeface="Symbol" pitchFamily="2" charset="2"/>
              <a:buChar char=""/>
            </a:pPr>
            <a:r>
              <a:rPr lang="en-US" sz="1800" kern="100" dirty="0">
                <a:solidFill>
                  <a:srgbClr val="000000"/>
                </a:solidFill>
                <a:effectLst/>
                <a:latin typeface="Times New Roman" panose="02020603050405020304" pitchFamily="18" charset="0"/>
                <a:ea typeface="Times New Roman" panose="02020603050405020304" pitchFamily="18" charset="0"/>
              </a:rPr>
              <a:t>The performance of the refrigerator is satisfactory as temperature reached near wall temperature</a:t>
            </a:r>
          </a:p>
          <a:p>
            <a:pPr marL="457200" marR="0" indent="0" algn="l">
              <a:lnSpc>
                <a:spcPct val="107000"/>
              </a:lnSpc>
              <a:spcBef>
                <a:spcPts val="0"/>
              </a:spcBef>
              <a:spcAft>
                <a:spcPts val="585"/>
              </a:spcAft>
            </a:pPr>
            <a:r>
              <a:rPr lang="en-US" sz="1800" kern="100" dirty="0">
                <a:solidFill>
                  <a:srgbClr val="000000"/>
                </a:solidFill>
                <a:effectLst/>
                <a:latin typeface="Times New Roman" panose="02020603050405020304" pitchFamily="18" charset="0"/>
                <a:ea typeface="Times New Roman" panose="02020603050405020304" pitchFamily="18" charset="0"/>
              </a:rPr>
              <a:t>in case of the experimented samples.</a:t>
            </a:r>
          </a:p>
        </p:txBody>
      </p:sp>
    </p:spTree>
    <p:extLst>
      <p:ext uri="{BB962C8B-B14F-4D97-AF65-F5344CB8AC3E}">
        <p14:creationId xmlns:p14="http://schemas.microsoft.com/office/powerpoint/2010/main" val="2682415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054801-AEE0-3B97-665A-3BE1A000E2E7}"/>
              </a:ext>
            </a:extLst>
          </p:cNvPr>
          <p:cNvSpPr txBox="1"/>
          <p:nvPr/>
        </p:nvSpPr>
        <p:spPr>
          <a:xfrm rot="10800000" flipV="1">
            <a:off x="2500257" y="146067"/>
            <a:ext cx="8115120" cy="830997"/>
          </a:xfrm>
          <a:prstGeom prst="rect">
            <a:avLst/>
          </a:prstGeom>
          <a:noFill/>
        </p:spPr>
        <p:txBody>
          <a:bodyPr wrap="square" rtlCol="0">
            <a:spAutoFit/>
          </a:bodyPr>
          <a:lstStyle/>
          <a:p>
            <a:pPr algn="l"/>
            <a:r>
              <a:rPr lang="en-US" sz="4800" dirty="0"/>
              <a:t>Thesis presentation outline</a:t>
            </a:r>
          </a:p>
        </p:txBody>
      </p:sp>
      <p:sp>
        <p:nvSpPr>
          <p:cNvPr id="3" name="TextBox 2">
            <a:extLst>
              <a:ext uri="{FF2B5EF4-FFF2-40B4-BE49-F238E27FC236}">
                <a16:creationId xmlns:a16="http://schemas.microsoft.com/office/drawing/2014/main" id="{7A673175-C6B3-79C7-1290-B48A85F4CD45}"/>
              </a:ext>
            </a:extLst>
          </p:cNvPr>
          <p:cNvSpPr txBox="1"/>
          <p:nvPr/>
        </p:nvSpPr>
        <p:spPr>
          <a:xfrm rot="10800000" flipV="1">
            <a:off x="1856142" y="977065"/>
            <a:ext cx="8479715" cy="5632311"/>
          </a:xfrm>
          <a:prstGeom prst="rect">
            <a:avLst/>
          </a:prstGeom>
          <a:noFill/>
        </p:spPr>
        <p:txBody>
          <a:bodyPr wrap="square" rtlCol="0">
            <a:spAutoFit/>
          </a:bodyPr>
          <a:lstStyle/>
          <a:p>
            <a:pPr algn="l"/>
            <a:r>
              <a:rPr lang="en-US" sz="3600" dirty="0"/>
              <a:t>Introduction                                        4-5      </a:t>
            </a:r>
          </a:p>
          <a:p>
            <a:pPr algn="l"/>
            <a:r>
              <a:rPr lang="en-US" sz="3600" dirty="0"/>
              <a:t>Problem statement                                 6</a:t>
            </a:r>
          </a:p>
          <a:p>
            <a:pPr algn="l"/>
            <a:r>
              <a:rPr lang="en-US" sz="3600" dirty="0"/>
              <a:t>Objective of research                            7</a:t>
            </a:r>
          </a:p>
          <a:p>
            <a:pPr algn="l"/>
            <a:r>
              <a:rPr lang="en-US" sz="3600" dirty="0"/>
              <a:t>Literature review                                   8</a:t>
            </a:r>
          </a:p>
          <a:p>
            <a:pPr algn="l"/>
            <a:r>
              <a:rPr lang="en-US" sz="3600" dirty="0"/>
              <a:t>Design and component                      9-12</a:t>
            </a:r>
          </a:p>
          <a:p>
            <a:pPr algn="l"/>
            <a:r>
              <a:rPr lang="en-US" sz="3600" dirty="0"/>
              <a:t>Experimental procedure                  13-15   </a:t>
            </a:r>
          </a:p>
          <a:p>
            <a:pPr algn="l"/>
            <a:r>
              <a:rPr lang="en-US" sz="3600" dirty="0"/>
              <a:t>Data collection &amp; Calculation           16-20</a:t>
            </a:r>
          </a:p>
          <a:p>
            <a:pPr algn="l"/>
            <a:r>
              <a:rPr lang="en-US" sz="3600" dirty="0"/>
              <a:t>Results and Discussion                      21-26</a:t>
            </a:r>
          </a:p>
          <a:p>
            <a:pPr algn="l"/>
            <a:r>
              <a:rPr lang="en-US" sz="3600" dirty="0"/>
              <a:t>Recommendation                             27-28</a:t>
            </a:r>
          </a:p>
          <a:p>
            <a:pPr algn="l"/>
            <a:r>
              <a:rPr lang="en-US" sz="3600" dirty="0"/>
              <a:t>Conclusion                                           29</a:t>
            </a:r>
          </a:p>
        </p:txBody>
      </p:sp>
    </p:spTree>
    <p:extLst>
      <p:ext uri="{BB962C8B-B14F-4D97-AF65-F5344CB8AC3E}">
        <p14:creationId xmlns:p14="http://schemas.microsoft.com/office/powerpoint/2010/main" val="407279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EC93F3-27D4-831D-86A7-72DBD06CFAA1}"/>
              </a:ext>
            </a:extLst>
          </p:cNvPr>
          <p:cNvSpPr txBox="1"/>
          <p:nvPr/>
        </p:nvSpPr>
        <p:spPr>
          <a:xfrm>
            <a:off x="4217126" y="450588"/>
            <a:ext cx="4241439" cy="830997"/>
          </a:xfrm>
          <a:prstGeom prst="rect">
            <a:avLst/>
          </a:prstGeom>
          <a:noFill/>
        </p:spPr>
        <p:txBody>
          <a:bodyPr wrap="square" rtlCol="0">
            <a:spAutoFit/>
          </a:bodyPr>
          <a:lstStyle/>
          <a:p>
            <a:pPr algn="l"/>
            <a:r>
              <a:rPr lang="en-US" sz="4800" dirty="0"/>
              <a:t>Introduction</a:t>
            </a:r>
          </a:p>
        </p:txBody>
      </p:sp>
      <p:sp>
        <p:nvSpPr>
          <p:cNvPr id="3" name="TextBox 2">
            <a:extLst>
              <a:ext uri="{FF2B5EF4-FFF2-40B4-BE49-F238E27FC236}">
                <a16:creationId xmlns:a16="http://schemas.microsoft.com/office/drawing/2014/main" id="{3DBBD764-5798-4A88-7E6B-728B144728D6}"/>
              </a:ext>
            </a:extLst>
          </p:cNvPr>
          <p:cNvSpPr txBox="1"/>
          <p:nvPr/>
        </p:nvSpPr>
        <p:spPr>
          <a:xfrm>
            <a:off x="1083202" y="1518130"/>
            <a:ext cx="9537036" cy="1323439"/>
          </a:xfrm>
          <a:prstGeom prst="rect">
            <a:avLst/>
          </a:prstGeom>
          <a:noFill/>
          <a:ln>
            <a:noFill/>
          </a:ln>
        </p:spPr>
        <p:txBody>
          <a:bodyPr wrap="square" rtlCol="0">
            <a:spAutoFit/>
          </a:bodyPr>
          <a:lstStyle/>
          <a:p>
            <a:pPr algn="l"/>
            <a:r>
              <a:rPr lang="en-US" sz="2000" dirty="0"/>
              <a:t>• Refrigeration is the process in which heat is removed from a enclosed space at a temperature lower than its surrounding temperature. This is done by continuous extraction of heat from the enclosed space whereas the temperature </a:t>
            </a:r>
          </a:p>
          <a:p>
            <a:pPr algn="l"/>
            <a:r>
              <a:rPr lang="en-US" sz="2000" dirty="0"/>
              <a:t>is below than that of the surrounding temperature by Using Refrigerant </a:t>
            </a:r>
          </a:p>
        </p:txBody>
      </p:sp>
      <p:sp>
        <p:nvSpPr>
          <p:cNvPr id="5" name="TextBox 4">
            <a:extLst>
              <a:ext uri="{FF2B5EF4-FFF2-40B4-BE49-F238E27FC236}">
                <a16:creationId xmlns:a16="http://schemas.microsoft.com/office/drawing/2014/main" id="{46F3407E-1FE3-8D21-E2A5-55C55B02E9FB}"/>
              </a:ext>
            </a:extLst>
          </p:cNvPr>
          <p:cNvSpPr txBox="1"/>
          <p:nvPr/>
        </p:nvSpPr>
        <p:spPr>
          <a:xfrm>
            <a:off x="1083202" y="3134133"/>
            <a:ext cx="9537036" cy="707886"/>
          </a:xfrm>
          <a:prstGeom prst="rect">
            <a:avLst/>
          </a:prstGeom>
          <a:noFill/>
        </p:spPr>
        <p:txBody>
          <a:bodyPr wrap="square" rtlCol="0">
            <a:spAutoFit/>
          </a:bodyPr>
          <a:lstStyle/>
          <a:p>
            <a:pPr algn="l"/>
            <a:r>
              <a:rPr lang="en-US" sz="2000" dirty="0"/>
              <a:t>• Now a days refrigeration place a big part in our everyday life industrially and domestically </a:t>
            </a:r>
          </a:p>
        </p:txBody>
      </p:sp>
      <p:sp>
        <p:nvSpPr>
          <p:cNvPr id="6" name="TextBox 5">
            <a:extLst>
              <a:ext uri="{FF2B5EF4-FFF2-40B4-BE49-F238E27FC236}">
                <a16:creationId xmlns:a16="http://schemas.microsoft.com/office/drawing/2014/main" id="{161EB27B-10C8-C849-0A3F-D9EA168EA411}"/>
              </a:ext>
            </a:extLst>
          </p:cNvPr>
          <p:cNvSpPr txBox="1"/>
          <p:nvPr/>
        </p:nvSpPr>
        <p:spPr>
          <a:xfrm>
            <a:off x="1083202" y="4016432"/>
            <a:ext cx="9537036" cy="707886"/>
          </a:xfrm>
          <a:prstGeom prst="rect">
            <a:avLst/>
          </a:prstGeom>
          <a:noFill/>
        </p:spPr>
        <p:txBody>
          <a:bodyPr wrap="square" rtlCol="0">
            <a:spAutoFit/>
          </a:bodyPr>
          <a:lstStyle/>
          <a:p>
            <a:pPr algn="l"/>
            <a:r>
              <a:rPr lang="en-US" sz="2000" dirty="0"/>
              <a:t>• In domestic refrigeration system different type of refrigeration system is used but vapor compression refrigeration system is the most commonly used</a:t>
            </a:r>
          </a:p>
        </p:txBody>
      </p:sp>
      <p:sp>
        <p:nvSpPr>
          <p:cNvPr id="7" name="TextBox 6">
            <a:extLst>
              <a:ext uri="{FF2B5EF4-FFF2-40B4-BE49-F238E27FC236}">
                <a16:creationId xmlns:a16="http://schemas.microsoft.com/office/drawing/2014/main" id="{A53A1E83-A6A7-BED8-E13F-5E281D8AE66A}"/>
              </a:ext>
            </a:extLst>
          </p:cNvPr>
          <p:cNvSpPr txBox="1"/>
          <p:nvPr/>
        </p:nvSpPr>
        <p:spPr>
          <a:xfrm>
            <a:off x="1083202" y="5016704"/>
            <a:ext cx="8941536" cy="707886"/>
          </a:xfrm>
          <a:prstGeom prst="rect">
            <a:avLst/>
          </a:prstGeom>
          <a:noFill/>
        </p:spPr>
        <p:txBody>
          <a:bodyPr wrap="square" rtlCol="0">
            <a:spAutoFit/>
          </a:bodyPr>
          <a:lstStyle/>
          <a:p>
            <a:pPr algn="l"/>
            <a:r>
              <a:rPr lang="en-US" sz="2000" dirty="0"/>
              <a:t>• There are some major components of vapor compression system which are </a:t>
            </a:r>
          </a:p>
          <a:p>
            <a:pPr algn="l"/>
            <a:r>
              <a:rPr lang="en-US" sz="2000" dirty="0"/>
              <a:t> 1. Compressor 2. Condenser 3. Expansion valve 4. Evaporator </a:t>
            </a:r>
          </a:p>
        </p:txBody>
      </p:sp>
    </p:spTree>
    <p:extLst>
      <p:ext uri="{BB962C8B-B14F-4D97-AF65-F5344CB8AC3E}">
        <p14:creationId xmlns:p14="http://schemas.microsoft.com/office/powerpoint/2010/main" val="194772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1C8DBF-9C25-FD88-B596-95842A9872BA}"/>
              </a:ext>
            </a:extLst>
          </p:cNvPr>
          <p:cNvSpPr txBox="1"/>
          <p:nvPr/>
        </p:nvSpPr>
        <p:spPr>
          <a:xfrm>
            <a:off x="1182011" y="543973"/>
            <a:ext cx="9695022" cy="4401205"/>
          </a:xfrm>
          <a:prstGeom prst="rect">
            <a:avLst/>
          </a:prstGeom>
          <a:noFill/>
        </p:spPr>
        <p:txBody>
          <a:bodyPr wrap="square" rtlCol="0">
            <a:spAutoFit/>
          </a:bodyPr>
          <a:lstStyle/>
          <a:p>
            <a:pPr algn="l"/>
            <a:r>
              <a:rPr lang="en-US" sz="2000" b="1" dirty="0"/>
              <a:t>Compression</a:t>
            </a:r>
            <a:r>
              <a:rPr lang="en-US" sz="2000" dirty="0"/>
              <a:t>: The refrigerant gas is compressed by the compressor, increasing its pressure and temperature.
</a:t>
            </a:r>
          </a:p>
          <a:p>
            <a:pPr algn="l"/>
            <a:r>
              <a:rPr lang="en-US" sz="2000" dirty="0"/>
              <a:t>
</a:t>
            </a:r>
            <a:r>
              <a:rPr lang="en-US" sz="2000" b="1" dirty="0"/>
              <a:t>Condensation</a:t>
            </a:r>
            <a:r>
              <a:rPr lang="en-US" sz="2000" dirty="0"/>
              <a:t>: The hot, high-pressure refrigerant gas flows into the condenser coils, where it releases heat to the surroundings and condenses into a liquid.
</a:t>
            </a:r>
          </a:p>
          <a:p>
            <a:pPr algn="l"/>
            <a:r>
              <a:rPr lang="en-US" sz="2000" dirty="0"/>
              <a:t>
</a:t>
            </a:r>
            <a:r>
              <a:rPr lang="en-US" sz="2000" b="1" dirty="0"/>
              <a:t>Expansion</a:t>
            </a:r>
            <a:r>
              <a:rPr lang="en-US" sz="2000" dirty="0"/>
              <a:t>: The high-pressure liquid refrigerant passes through an expansion valve or capillary tube, where its pressure and temperature drop significantly.
</a:t>
            </a:r>
          </a:p>
          <a:p>
            <a:pPr algn="l"/>
            <a:r>
              <a:rPr lang="en-US" sz="2000" dirty="0"/>
              <a:t>
</a:t>
            </a:r>
            <a:r>
              <a:rPr lang="en-US" sz="2000" b="1" dirty="0"/>
              <a:t>Evaporation</a:t>
            </a:r>
            <a:r>
              <a:rPr lang="en-US" sz="2000" dirty="0"/>
              <a:t>: The low-pressure liquid refrigerant enters the evaporator coils, where it absorbs heat from the surrounding area (e.g., inside a refrigerator or room), causing it to </a:t>
            </a:r>
            <a:r>
              <a:rPr lang="en-US" sz="2000" dirty="0" err="1"/>
              <a:t>evapor</a:t>
            </a:r>
            <a:endParaRPr lang="en-US" sz="2000" dirty="0"/>
          </a:p>
        </p:txBody>
      </p:sp>
    </p:spTree>
    <p:extLst>
      <p:ext uri="{BB962C8B-B14F-4D97-AF65-F5344CB8AC3E}">
        <p14:creationId xmlns:p14="http://schemas.microsoft.com/office/powerpoint/2010/main" val="175759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FB5418-7F8A-61BA-BA40-5C40C97D993D}"/>
              </a:ext>
            </a:extLst>
          </p:cNvPr>
          <p:cNvSpPr txBox="1"/>
          <p:nvPr/>
        </p:nvSpPr>
        <p:spPr>
          <a:xfrm>
            <a:off x="3624422" y="446748"/>
            <a:ext cx="5380669" cy="830997"/>
          </a:xfrm>
          <a:prstGeom prst="rect">
            <a:avLst/>
          </a:prstGeom>
          <a:noFill/>
        </p:spPr>
        <p:txBody>
          <a:bodyPr wrap="square" rtlCol="0">
            <a:spAutoFit/>
          </a:bodyPr>
          <a:lstStyle/>
          <a:p>
            <a:pPr algn="l"/>
            <a:r>
              <a:rPr lang="en-US" sz="4800" dirty="0">
                <a:solidFill>
                  <a:srgbClr val="000000"/>
                </a:solidFill>
                <a:effectLst/>
                <a:latin typeface="Times New Roman" panose="02020603050405020304" pitchFamily="18" charset="0"/>
                <a:ea typeface="Times New Roman" panose="02020603050405020304" pitchFamily="18" charset="0"/>
              </a:rPr>
              <a:t>Problem Statement </a:t>
            </a:r>
            <a:endParaRPr lang="en-US" sz="4800" dirty="0"/>
          </a:p>
        </p:txBody>
      </p:sp>
      <p:sp>
        <p:nvSpPr>
          <p:cNvPr id="3" name="TextBox 2">
            <a:extLst>
              <a:ext uri="{FF2B5EF4-FFF2-40B4-BE49-F238E27FC236}">
                <a16:creationId xmlns:a16="http://schemas.microsoft.com/office/drawing/2014/main" id="{C3170A11-4A99-AF63-BF23-9143CCBC208F}"/>
              </a:ext>
            </a:extLst>
          </p:cNvPr>
          <p:cNvSpPr txBox="1"/>
          <p:nvPr/>
        </p:nvSpPr>
        <p:spPr>
          <a:xfrm>
            <a:off x="1121244" y="1873401"/>
            <a:ext cx="9877321" cy="1015663"/>
          </a:xfrm>
          <a:prstGeom prst="rect">
            <a:avLst/>
          </a:prstGeom>
          <a:noFill/>
        </p:spPr>
        <p:txBody>
          <a:bodyPr wrap="square" rtlCol="0">
            <a:spAutoFit/>
          </a:bodyPr>
          <a:lstStyle/>
          <a:p>
            <a:pPr algn="l"/>
            <a:r>
              <a:rPr lang="en-US" sz="2000" dirty="0"/>
              <a:t>•Now-a-days, refrigeration system is important because it is widely used for domestic application. However, the actual performance of the refrigerator is still unknown. So, we need some research to analyze the actual performance of refrigerator.</a:t>
            </a:r>
          </a:p>
        </p:txBody>
      </p:sp>
      <p:sp>
        <p:nvSpPr>
          <p:cNvPr id="4" name="TextBox 3">
            <a:extLst>
              <a:ext uri="{FF2B5EF4-FFF2-40B4-BE49-F238E27FC236}">
                <a16:creationId xmlns:a16="http://schemas.microsoft.com/office/drawing/2014/main" id="{C5092868-F97A-3C11-5A41-1C5BA7C03670}"/>
              </a:ext>
            </a:extLst>
          </p:cNvPr>
          <p:cNvSpPr txBox="1"/>
          <p:nvPr/>
        </p:nvSpPr>
        <p:spPr>
          <a:xfrm>
            <a:off x="1121244" y="3429000"/>
            <a:ext cx="9755789" cy="707886"/>
          </a:xfrm>
          <a:prstGeom prst="rect">
            <a:avLst/>
          </a:prstGeom>
          <a:noFill/>
        </p:spPr>
        <p:txBody>
          <a:bodyPr wrap="square" rtlCol="0">
            <a:spAutoFit/>
          </a:bodyPr>
          <a:lstStyle/>
          <a:p>
            <a:pPr algn="l"/>
            <a:r>
              <a:rPr lang="en-US" sz="2000" dirty="0"/>
              <a:t>•At the same time, we need to analyze the coefficient of performance under usual condition and power. For this we have to a household refrigerator to find the coefficient of performance. </a:t>
            </a:r>
          </a:p>
        </p:txBody>
      </p:sp>
    </p:spTree>
    <p:extLst>
      <p:ext uri="{BB962C8B-B14F-4D97-AF65-F5344CB8AC3E}">
        <p14:creationId xmlns:p14="http://schemas.microsoft.com/office/powerpoint/2010/main" val="2685122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EE98CE-8A74-C0CC-7FFF-071CE6618CAD}"/>
              </a:ext>
            </a:extLst>
          </p:cNvPr>
          <p:cNvSpPr txBox="1"/>
          <p:nvPr/>
        </p:nvSpPr>
        <p:spPr>
          <a:xfrm>
            <a:off x="2866490" y="477130"/>
            <a:ext cx="7756967" cy="830997"/>
          </a:xfrm>
          <a:prstGeom prst="rect">
            <a:avLst/>
          </a:prstGeom>
          <a:noFill/>
        </p:spPr>
        <p:txBody>
          <a:bodyPr wrap="square" rtlCol="0">
            <a:spAutoFit/>
          </a:bodyPr>
          <a:lstStyle/>
          <a:p>
            <a:pPr algn="l"/>
            <a:r>
              <a:rPr lang="en-US" sz="4800" dirty="0"/>
              <a:t>Objectives of Research </a:t>
            </a:r>
          </a:p>
        </p:txBody>
      </p:sp>
      <p:sp>
        <p:nvSpPr>
          <p:cNvPr id="6" name="TextBox 5">
            <a:extLst>
              <a:ext uri="{FF2B5EF4-FFF2-40B4-BE49-F238E27FC236}">
                <a16:creationId xmlns:a16="http://schemas.microsoft.com/office/drawing/2014/main" id="{5CB74FD9-5A36-37A1-4E0E-BD5C5BB8F631}"/>
              </a:ext>
            </a:extLst>
          </p:cNvPr>
          <p:cNvSpPr txBox="1"/>
          <p:nvPr/>
        </p:nvSpPr>
        <p:spPr>
          <a:xfrm>
            <a:off x="2057034" y="1589141"/>
            <a:ext cx="8832153" cy="3693319"/>
          </a:xfrm>
          <a:prstGeom prst="rect">
            <a:avLst/>
          </a:prstGeom>
          <a:noFill/>
        </p:spPr>
        <p:txBody>
          <a:bodyPr wrap="square" rtlCol="0">
            <a:spAutoFit/>
          </a:bodyPr>
          <a:lstStyle/>
          <a:p>
            <a:pPr algn="l"/>
            <a:r>
              <a:rPr lang="en-US" dirty="0"/>
              <a:t>•To analyses the performance of the refrigeration system.</a:t>
            </a:r>
          </a:p>
          <a:p>
            <a:pPr algn="l"/>
            <a:r>
              <a:rPr lang="en-US" dirty="0"/>
              <a:t>
•To learn and understand the basic vapor compression refrigeration systems. </a:t>
            </a:r>
          </a:p>
          <a:p>
            <a:pPr algn="l"/>
            <a:r>
              <a:rPr lang="en-US" dirty="0"/>
              <a:t>
•To identify correctly the exact locations of points where the data for</a:t>
            </a:r>
          </a:p>
          <a:p>
            <a:pPr algn="l"/>
            <a:r>
              <a:rPr lang="en-US" dirty="0"/>
              <a:t>  temperature and pressure should be collected. </a:t>
            </a:r>
          </a:p>
          <a:p>
            <a:pPr algn="l"/>
            <a:r>
              <a:rPr lang="en-US" dirty="0"/>
              <a:t>
•To improve the •configuration of the refrigerator to a simpler form based on previous  </a:t>
            </a:r>
          </a:p>
          <a:p>
            <a:pPr algn="l"/>
            <a:r>
              <a:rPr lang="en-US" dirty="0"/>
              <a:t>  development and research on basic vapor compression cycle. </a:t>
            </a:r>
          </a:p>
          <a:p>
            <a:pPr algn="l"/>
            <a:r>
              <a:rPr lang="en-US" dirty="0"/>
              <a:t>
•To identify the scope to improvise the cycle performance for the future.  </a:t>
            </a:r>
          </a:p>
          <a:p>
            <a:pPr algn="l"/>
            <a:endParaRPr lang="en-US" dirty="0"/>
          </a:p>
          <a:p>
            <a:pPr algn="l"/>
            <a:endParaRPr lang="en-US" dirty="0"/>
          </a:p>
        </p:txBody>
      </p:sp>
    </p:spTree>
    <p:extLst>
      <p:ext uri="{BB962C8B-B14F-4D97-AF65-F5344CB8AC3E}">
        <p14:creationId xmlns:p14="http://schemas.microsoft.com/office/powerpoint/2010/main" val="647594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D7F19-AC71-AF6B-9EB1-5753BFD92703}"/>
              </a:ext>
            </a:extLst>
          </p:cNvPr>
          <p:cNvSpPr txBox="1"/>
          <p:nvPr/>
        </p:nvSpPr>
        <p:spPr>
          <a:xfrm>
            <a:off x="3628705" y="188115"/>
            <a:ext cx="5352443" cy="830997"/>
          </a:xfrm>
          <a:prstGeom prst="rect">
            <a:avLst/>
          </a:prstGeom>
          <a:noFill/>
        </p:spPr>
        <p:txBody>
          <a:bodyPr wrap="square" rtlCol="0">
            <a:spAutoFit/>
          </a:bodyPr>
          <a:lstStyle/>
          <a:p>
            <a:pPr algn="l"/>
            <a:r>
              <a:rPr lang="en-US" sz="4800" dirty="0"/>
              <a:t>Literature review</a:t>
            </a:r>
          </a:p>
        </p:txBody>
      </p:sp>
      <p:sp>
        <p:nvSpPr>
          <p:cNvPr id="3" name="TextBox 2">
            <a:extLst>
              <a:ext uri="{FF2B5EF4-FFF2-40B4-BE49-F238E27FC236}">
                <a16:creationId xmlns:a16="http://schemas.microsoft.com/office/drawing/2014/main" id="{E291B6A9-3C33-81B4-A736-187A50AF65F7}"/>
              </a:ext>
            </a:extLst>
          </p:cNvPr>
          <p:cNvSpPr txBox="1"/>
          <p:nvPr/>
        </p:nvSpPr>
        <p:spPr>
          <a:xfrm>
            <a:off x="1457941" y="1197102"/>
            <a:ext cx="9224637" cy="1015663"/>
          </a:xfrm>
          <a:prstGeom prst="rect">
            <a:avLst/>
          </a:prstGeom>
          <a:noFill/>
        </p:spPr>
        <p:txBody>
          <a:bodyPr wrap="square" rtlCol="0">
            <a:spAutoFit/>
          </a:bodyPr>
          <a:lstStyle/>
          <a:p>
            <a:r>
              <a:rPr lang="en-US" sz="2000" dirty="0"/>
              <a:t>• </a:t>
            </a:r>
            <a:r>
              <a:rPr lang="en-US" sz="2000" b="1" dirty="0"/>
              <a:t>Historical Evolution</a:t>
            </a:r>
            <a:r>
              <a:rPr lang="en-US" sz="2000" dirty="0"/>
              <a:t>: Reviewing the development of refrigeration technology from its early beginnings to modern systems, highlighting key milestones, breakthroughs, and notable contributors.</a:t>
            </a:r>
          </a:p>
        </p:txBody>
      </p:sp>
      <p:sp>
        <p:nvSpPr>
          <p:cNvPr id="4" name="TextBox 3">
            <a:extLst>
              <a:ext uri="{FF2B5EF4-FFF2-40B4-BE49-F238E27FC236}">
                <a16:creationId xmlns:a16="http://schemas.microsoft.com/office/drawing/2014/main" id="{86A69195-D104-21FB-1DB9-F22DF64329E0}"/>
              </a:ext>
            </a:extLst>
          </p:cNvPr>
          <p:cNvSpPr txBox="1"/>
          <p:nvPr/>
        </p:nvSpPr>
        <p:spPr>
          <a:xfrm>
            <a:off x="1457940" y="2186752"/>
            <a:ext cx="9224637" cy="1015663"/>
          </a:xfrm>
          <a:prstGeom prst="rect">
            <a:avLst/>
          </a:prstGeom>
          <a:noFill/>
        </p:spPr>
        <p:txBody>
          <a:bodyPr wrap="square" rtlCol="0">
            <a:spAutoFit/>
          </a:bodyPr>
          <a:lstStyle/>
          <a:p>
            <a:pPr algn="l"/>
            <a:r>
              <a:rPr lang="en-US" sz="2000" dirty="0"/>
              <a:t>• </a:t>
            </a:r>
            <a:r>
              <a:rPr lang="en-US" sz="2000" b="1" dirty="0"/>
              <a:t>Technological Advancements</a:t>
            </a:r>
            <a:r>
              <a:rPr lang="en-US" sz="2000" dirty="0"/>
              <a:t>: Examining recent innovations in refrigeration system design, components, and materials. This could include advancements in compressor technology, heat exchangers, control systems, and refrigerants.</a:t>
            </a:r>
          </a:p>
        </p:txBody>
      </p:sp>
      <p:sp>
        <p:nvSpPr>
          <p:cNvPr id="5" name="TextBox 4">
            <a:extLst>
              <a:ext uri="{FF2B5EF4-FFF2-40B4-BE49-F238E27FC236}">
                <a16:creationId xmlns:a16="http://schemas.microsoft.com/office/drawing/2014/main" id="{4B5EC3F0-9908-2FA1-73D9-726BB8A385A5}"/>
              </a:ext>
            </a:extLst>
          </p:cNvPr>
          <p:cNvSpPr txBox="1"/>
          <p:nvPr/>
        </p:nvSpPr>
        <p:spPr>
          <a:xfrm>
            <a:off x="1457939" y="3176402"/>
            <a:ext cx="9224637" cy="1323439"/>
          </a:xfrm>
          <a:prstGeom prst="rect">
            <a:avLst/>
          </a:prstGeom>
          <a:noFill/>
        </p:spPr>
        <p:txBody>
          <a:bodyPr wrap="square" rtlCol="0">
            <a:spAutoFit/>
          </a:bodyPr>
          <a:lstStyle/>
          <a:p>
            <a:pPr algn="l"/>
            <a:r>
              <a:rPr lang="en-US" sz="2000" b="1" dirty="0"/>
              <a:t>• Performance Optimization</a:t>
            </a:r>
            <a:r>
              <a:rPr lang="en-US" sz="2000" dirty="0"/>
              <a:t>: Discussing methods for improving the efficiency, reliability, and performance of refrigeration systems. This could involve optimizing system design, enhancing heat transfer processes, implementing energy-saving techniques, and integrating renewable energy sources.</a:t>
            </a:r>
          </a:p>
        </p:txBody>
      </p:sp>
      <p:sp>
        <p:nvSpPr>
          <p:cNvPr id="6" name="TextBox 5">
            <a:extLst>
              <a:ext uri="{FF2B5EF4-FFF2-40B4-BE49-F238E27FC236}">
                <a16:creationId xmlns:a16="http://schemas.microsoft.com/office/drawing/2014/main" id="{635601BC-A7DC-8201-BC44-4926C70106A9}"/>
              </a:ext>
            </a:extLst>
          </p:cNvPr>
          <p:cNvSpPr txBox="1"/>
          <p:nvPr/>
        </p:nvSpPr>
        <p:spPr>
          <a:xfrm>
            <a:off x="1457939" y="4555538"/>
            <a:ext cx="9224634" cy="1938992"/>
          </a:xfrm>
          <a:prstGeom prst="rect">
            <a:avLst/>
          </a:prstGeom>
          <a:noFill/>
        </p:spPr>
        <p:txBody>
          <a:bodyPr wrap="square" rtlCol="0">
            <a:spAutoFit/>
          </a:bodyPr>
          <a:lstStyle/>
          <a:p>
            <a:pPr algn="l"/>
            <a:r>
              <a:rPr lang="en-US" sz="2000" dirty="0"/>
              <a:t>• </a:t>
            </a:r>
            <a:r>
              <a:rPr lang="en-US" sz="2000" b="1" dirty="0"/>
              <a:t>Environmental Impact</a:t>
            </a:r>
            <a:r>
              <a:rPr lang="en-US" sz="2000" dirty="0"/>
              <a:t>: Assessing the environmental impact of refrigeration systems, particularly in terms of greenhouse gas emissions, ozone depletion, and energy consumption. This could involve reviewing the phase-out of ozone-depleting substances such as CFCs and HCFCs, as well as the transition to low-GWP (Global Warming Potential) refrigerants and the adoption of environmentally friendly technologies such as magnetic refrigeration and thermoelectric cooling.</a:t>
            </a:r>
          </a:p>
        </p:txBody>
      </p:sp>
    </p:spTree>
    <p:extLst>
      <p:ext uri="{BB962C8B-B14F-4D97-AF65-F5344CB8AC3E}">
        <p14:creationId xmlns:p14="http://schemas.microsoft.com/office/powerpoint/2010/main" val="2121953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8AD7CB-E52D-921C-7C83-905F5BE9011A}"/>
              </a:ext>
            </a:extLst>
          </p:cNvPr>
          <p:cNvSpPr txBox="1"/>
          <p:nvPr/>
        </p:nvSpPr>
        <p:spPr>
          <a:xfrm>
            <a:off x="2730986" y="337370"/>
            <a:ext cx="6730028" cy="830997"/>
          </a:xfrm>
          <a:prstGeom prst="rect">
            <a:avLst/>
          </a:prstGeom>
          <a:noFill/>
        </p:spPr>
        <p:txBody>
          <a:bodyPr wrap="square" rtlCol="0">
            <a:spAutoFit/>
          </a:bodyPr>
          <a:lstStyle/>
          <a:p>
            <a:pPr algn="l"/>
            <a:r>
              <a:rPr lang="en-US" sz="4800" dirty="0"/>
              <a:t>Design and Components</a:t>
            </a:r>
          </a:p>
        </p:txBody>
      </p:sp>
      <p:sp>
        <p:nvSpPr>
          <p:cNvPr id="3" name="TextBox 2">
            <a:extLst>
              <a:ext uri="{FF2B5EF4-FFF2-40B4-BE49-F238E27FC236}">
                <a16:creationId xmlns:a16="http://schemas.microsoft.com/office/drawing/2014/main" id="{3BACDEE2-916C-68B2-43D6-0C2A8538D8AE}"/>
              </a:ext>
            </a:extLst>
          </p:cNvPr>
          <p:cNvSpPr txBox="1"/>
          <p:nvPr/>
        </p:nvSpPr>
        <p:spPr>
          <a:xfrm>
            <a:off x="1267345" y="1329407"/>
            <a:ext cx="9819834" cy="2031325"/>
          </a:xfrm>
          <a:prstGeom prst="rect">
            <a:avLst/>
          </a:prstGeom>
          <a:noFill/>
        </p:spPr>
        <p:txBody>
          <a:bodyPr wrap="square" rtlCol="0">
            <a:spAutoFit/>
          </a:bodyPr>
          <a:lstStyle/>
          <a:p>
            <a:pPr algn="l"/>
            <a:r>
              <a:rPr lang="en-US" dirty="0"/>
              <a:t>• </a:t>
            </a:r>
            <a:r>
              <a:rPr lang="en-US" b="1" dirty="0"/>
              <a:t>Design</a:t>
            </a:r>
            <a:r>
              <a:rPr lang="en-US" dirty="0"/>
              <a:t> : A vapor refrigeration cycle is composed of several components. The main components are evaporator, compressor, condenser and capillary tube. The refrigerant has gone through three phases in this VCRC. In figure red, green and yellow shows three phases of refrigerant which are vapor, liquid and liquid-vapor respectively. In our design we have used four digital temperature meters for measuring temperature of delivery line, condenser, evaporator and surrounding. To measure the pressure of delivery line we have used high pressure gauge .Besides to measure the pressure of suction line we have used low pressure gauge. </a:t>
            </a:r>
          </a:p>
        </p:txBody>
      </p:sp>
      <p:grpSp>
        <p:nvGrpSpPr>
          <p:cNvPr id="12" name="Group 11" descr="C:\Users\ABS\Desktop\xxzz.JPG">
            <a:extLst>
              <a:ext uri="{FF2B5EF4-FFF2-40B4-BE49-F238E27FC236}">
                <a16:creationId xmlns:a16="http://schemas.microsoft.com/office/drawing/2014/main" id="{3928784F-8ED8-250E-C2BE-84C5425E6D39}"/>
              </a:ext>
            </a:extLst>
          </p:cNvPr>
          <p:cNvGrpSpPr/>
          <p:nvPr/>
        </p:nvGrpSpPr>
        <p:grpSpPr>
          <a:xfrm>
            <a:off x="1880269" y="3429000"/>
            <a:ext cx="8486334" cy="3091630"/>
            <a:chOff x="0" y="0"/>
            <a:chExt cx="5906770" cy="2279342"/>
          </a:xfrm>
        </p:grpSpPr>
        <p:sp>
          <p:nvSpPr>
            <p:cNvPr id="9" name="Rectangle 8">
              <a:extLst>
                <a:ext uri="{FF2B5EF4-FFF2-40B4-BE49-F238E27FC236}">
                  <a16:creationId xmlns:a16="http://schemas.microsoft.com/office/drawing/2014/main" id="{AA85DE90-748C-7BEE-0E39-211AB0339074}"/>
                </a:ext>
              </a:extLst>
            </p:cNvPr>
            <p:cNvSpPr/>
            <p:nvPr/>
          </p:nvSpPr>
          <p:spPr>
            <a:xfrm>
              <a:off x="2838323" y="2054962"/>
              <a:ext cx="202692" cy="224380"/>
            </a:xfrm>
            <a:prstGeom prst="rect">
              <a:avLst/>
            </a:prstGeom>
            <a:ln>
              <a:noFill/>
            </a:ln>
          </p:spPr>
          <p:txBody>
            <a:bodyPr vert="horz" lIns="0" tIns="0" rIns="0" bIns="0" rtlCol="0">
              <a:noAutofit/>
            </a:bodyPr>
            <a:lstStyle/>
            <a:p>
              <a:pPr marL="0" marR="0" indent="0" algn="l">
                <a:lnSpc>
                  <a:spcPct val="107000"/>
                </a:lnSpc>
                <a:spcBef>
                  <a:spcPts val="0"/>
                </a:spcBef>
                <a:spcAft>
                  <a:spcPts val="800"/>
                </a:spcAft>
              </a:pPr>
              <a:r>
                <a:rPr lang="en-US" sz="1200" kern="100">
                  <a:solidFill>
                    <a:srgbClr val="000000"/>
                  </a:solidFill>
                  <a:effectLst/>
                  <a:latin typeface="Times New Roman" panose="02020603050405020304" pitchFamily="18" charset="0"/>
                  <a:ea typeface="Times New Roman" panose="02020603050405020304" pitchFamily="18" charset="0"/>
                </a:rPr>
                <a:t>    </a:t>
              </a:r>
            </a:p>
          </p:txBody>
        </p:sp>
        <p:pic>
          <p:nvPicPr>
            <p:cNvPr id="10" name="Picture 9">
              <a:extLst>
                <a:ext uri="{FF2B5EF4-FFF2-40B4-BE49-F238E27FC236}">
                  <a16:creationId xmlns:a16="http://schemas.microsoft.com/office/drawing/2014/main" id="{09B21206-2D50-F40C-EECE-2DDB4C345998}"/>
                </a:ext>
              </a:extLst>
            </p:cNvPr>
            <p:cNvPicPr/>
            <p:nvPr/>
          </p:nvPicPr>
          <p:blipFill>
            <a:blip r:embed="rId2"/>
            <a:stretch>
              <a:fillRect/>
            </a:stretch>
          </p:blipFill>
          <p:spPr>
            <a:xfrm>
              <a:off x="0" y="0"/>
              <a:ext cx="2832100" cy="2181225"/>
            </a:xfrm>
            <a:prstGeom prst="rect">
              <a:avLst/>
            </a:prstGeom>
          </p:spPr>
        </p:pic>
        <p:pic>
          <p:nvPicPr>
            <p:cNvPr id="11" name="Picture 10">
              <a:extLst>
                <a:ext uri="{FF2B5EF4-FFF2-40B4-BE49-F238E27FC236}">
                  <a16:creationId xmlns:a16="http://schemas.microsoft.com/office/drawing/2014/main" id="{F35D19C1-4F27-296D-0C4C-9B4A1C50BB15}"/>
                </a:ext>
              </a:extLst>
            </p:cNvPr>
            <p:cNvPicPr/>
            <p:nvPr/>
          </p:nvPicPr>
          <p:blipFill>
            <a:blip r:embed="rId3"/>
            <a:stretch>
              <a:fillRect/>
            </a:stretch>
          </p:blipFill>
          <p:spPr>
            <a:xfrm>
              <a:off x="2990850" y="336550"/>
              <a:ext cx="2915920" cy="1854073"/>
            </a:xfrm>
            <a:prstGeom prst="rect">
              <a:avLst/>
            </a:prstGeom>
          </p:spPr>
        </p:pic>
      </p:grpSp>
    </p:spTree>
    <p:extLst>
      <p:ext uri="{BB962C8B-B14F-4D97-AF65-F5344CB8AC3E}">
        <p14:creationId xmlns:p14="http://schemas.microsoft.com/office/powerpoint/2010/main" val="2956805516"/>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29</Slides>
  <Notes>0</Notes>
  <HiddenSlides>0</HiddenSlide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raselahamed emon</dc:creator>
  <cp:lastModifiedBy>raselahamed emon</cp:lastModifiedBy>
  <cp:revision>14</cp:revision>
  <dcterms:created xsi:type="dcterms:W3CDTF">2024-05-14T08:21:29Z</dcterms:created>
  <dcterms:modified xsi:type="dcterms:W3CDTF">2024-05-24T14:00:10Z</dcterms:modified>
</cp:coreProperties>
</file>