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21"/>
  </p:notesMasterIdLst>
  <p:sldIdLst>
    <p:sldId id="293" r:id="rId2"/>
    <p:sldId id="318" r:id="rId3"/>
    <p:sldId id="303" r:id="rId4"/>
    <p:sldId id="304" r:id="rId5"/>
    <p:sldId id="307" r:id="rId6"/>
    <p:sldId id="330" r:id="rId7"/>
    <p:sldId id="309" r:id="rId8"/>
    <p:sldId id="308" r:id="rId9"/>
    <p:sldId id="331" r:id="rId10"/>
    <p:sldId id="337" r:id="rId11"/>
    <p:sldId id="311" r:id="rId12"/>
    <p:sldId id="339" r:id="rId13"/>
    <p:sldId id="323" r:id="rId14"/>
    <p:sldId id="335" r:id="rId15"/>
    <p:sldId id="320" r:id="rId16"/>
    <p:sldId id="321" r:id="rId17"/>
    <p:sldId id="334" r:id="rId18"/>
    <p:sldId id="333" r:id="rId19"/>
    <p:sldId id="338"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81" autoAdjust="0"/>
    <p:restoredTop sz="94660"/>
  </p:normalViewPr>
  <p:slideViewPr>
    <p:cSldViewPr snapToGrid="0">
      <p:cViewPr varScale="1">
        <p:scale>
          <a:sx n="57" d="100"/>
          <a:sy n="57" d="100"/>
        </p:scale>
        <p:origin x="725"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FE5F66-DDCD-41C3-A05F-38CC1F6120DA}" type="datetimeFigureOut">
              <a:rPr lang="en-US" smtClean="0"/>
              <a:t>1/9/2025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FEE60B-9A3C-4014-BB0A-188F9ED31864}" type="slidenum">
              <a:rPr lang="en-US" smtClean="0"/>
              <a:t>‹#›</a:t>
            </a:fld>
            <a:endParaRPr lang="en-US"/>
          </a:p>
        </p:txBody>
      </p:sp>
    </p:spTree>
    <p:extLst>
      <p:ext uri="{BB962C8B-B14F-4D97-AF65-F5344CB8AC3E}">
        <p14:creationId xmlns:p14="http://schemas.microsoft.com/office/powerpoint/2010/main" val="4008133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9E93888-C3A7-49E4-A01C-4C7DD84C76D1}" type="datetime1">
              <a:rPr lang="en-US" smtClean="0"/>
              <a:t>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2AAD-4B30-41E9-8315-7EE90CCBD05C}" type="slidenum">
              <a:rPr lang="en-US" smtClean="0"/>
              <a:pPr/>
              <a:t>‹#›</a:t>
            </a:fld>
            <a:endParaRPr lang="en-US"/>
          </a:p>
        </p:txBody>
      </p:sp>
    </p:spTree>
    <p:extLst>
      <p:ext uri="{BB962C8B-B14F-4D97-AF65-F5344CB8AC3E}">
        <p14:creationId xmlns:p14="http://schemas.microsoft.com/office/powerpoint/2010/main" val="3695463004"/>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EF0F227-F7A6-403D-A927-295C905FD72B}" type="datetime1">
              <a:rPr lang="en-US" smtClean="0"/>
              <a:t>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2AAD-4B30-41E9-8315-7EE90CCBD05C}" type="slidenum">
              <a:rPr lang="en-US" smtClean="0"/>
              <a:pPr/>
              <a:t>‹#›</a:t>
            </a:fld>
            <a:endParaRPr lang="en-US"/>
          </a:p>
        </p:txBody>
      </p:sp>
    </p:spTree>
    <p:extLst>
      <p:ext uri="{BB962C8B-B14F-4D97-AF65-F5344CB8AC3E}">
        <p14:creationId xmlns:p14="http://schemas.microsoft.com/office/powerpoint/2010/main" val="17928701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EF0F227-F7A6-403D-A927-295C905FD72B}" type="datetime1">
              <a:rPr lang="en-US" smtClean="0"/>
              <a:t>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2AAD-4B30-41E9-8315-7EE90CCBD05C}" type="slidenum">
              <a:rPr lang="en-US" smtClean="0"/>
              <a:pPr/>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12020948"/>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EF0F227-F7A6-403D-A927-295C905FD72B}" type="datetime1">
              <a:rPr lang="en-US" smtClean="0"/>
              <a:t>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2AAD-4B30-41E9-8315-7EE90CCBD05C}" type="slidenum">
              <a:rPr lang="en-US" smtClean="0"/>
              <a:pPr/>
              <a:t>‹#›</a:t>
            </a:fld>
            <a:endParaRPr lang="en-US"/>
          </a:p>
        </p:txBody>
      </p:sp>
    </p:spTree>
    <p:extLst>
      <p:ext uri="{BB962C8B-B14F-4D97-AF65-F5344CB8AC3E}">
        <p14:creationId xmlns:p14="http://schemas.microsoft.com/office/powerpoint/2010/main" val="3186231132"/>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EF0F227-F7A6-403D-A927-295C905FD72B}" type="datetime1">
              <a:rPr lang="en-US" smtClean="0"/>
              <a:t>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2AAD-4B30-41E9-8315-7EE90CCBD05C}"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99892296"/>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EF0F227-F7A6-403D-A927-295C905FD72B}" type="datetime1">
              <a:rPr lang="en-US" smtClean="0"/>
              <a:t>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2AAD-4B30-41E9-8315-7EE90CCBD05C}" type="slidenum">
              <a:rPr lang="en-US" smtClean="0"/>
              <a:pPr/>
              <a:t>‹#›</a:t>
            </a:fld>
            <a:endParaRPr lang="en-US"/>
          </a:p>
        </p:txBody>
      </p:sp>
    </p:spTree>
    <p:extLst>
      <p:ext uri="{BB962C8B-B14F-4D97-AF65-F5344CB8AC3E}">
        <p14:creationId xmlns:p14="http://schemas.microsoft.com/office/powerpoint/2010/main" val="1696343422"/>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6BAA79A-E4E9-455F-86AC-540693D6104E}" type="datetime1">
              <a:rPr lang="en-US" smtClean="0"/>
              <a:t>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2AAD-4B30-41E9-8315-7EE90CCBD05C}" type="slidenum">
              <a:rPr lang="en-US" smtClean="0"/>
              <a:pPr/>
              <a:t>‹#›</a:t>
            </a:fld>
            <a:endParaRPr lang="en-US"/>
          </a:p>
        </p:txBody>
      </p:sp>
    </p:spTree>
    <p:extLst>
      <p:ext uri="{BB962C8B-B14F-4D97-AF65-F5344CB8AC3E}">
        <p14:creationId xmlns:p14="http://schemas.microsoft.com/office/powerpoint/2010/main" val="4013201832"/>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4A8303-C457-4857-8EFA-3ED8BD324028}" type="datetime1">
              <a:rPr lang="en-US" smtClean="0"/>
              <a:t>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2AAD-4B30-41E9-8315-7EE90CCBD05C}" type="slidenum">
              <a:rPr lang="en-US" smtClean="0"/>
              <a:pPr/>
              <a:t>‹#›</a:t>
            </a:fld>
            <a:endParaRPr lang="en-US"/>
          </a:p>
        </p:txBody>
      </p:sp>
    </p:spTree>
    <p:extLst>
      <p:ext uri="{BB962C8B-B14F-4D97-AF65-F5344CB8AC3E}">
        <p14:creationId xmlns:p14="http://schemas.microsoft.com/office/powerpoint/2010/main" val="454182105"/>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BFCC01-94A1-451A-A137-17129C851E01}" type="datetime1">
              <a:rPr lang="en-US" smtClean="0"/>
              <a:t>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2AAD-4B30-41E9-8315-7EE90CCBD05C}" type="slidenum">
              <a:rPr lang="en-US" smtClean="0"/>
              <a:pPr/>
              <a:t>‹#›</a:t>
            </a:fld>
            <a:endParaRPr lang="en-US"/>
          </a:p>
        </p:txBody>
      </p:sp>
    </p:spTree>
    <p:extLst>
      <p:ext uri="{BB962C8B-B14F-4D97-AF65-F5344CB8AC3E}">
        <p14:creationId xmlns:p14="http://schemas.microsoft.com/office/powerpoint/2010/main" val="70361681"/>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6168C28-0EB2-402B-B093-06D6D8F26766}" type="datetime1">
              <a:rPr lang="en-US" smtClean="0"/>
              <a:t>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2AAD-4B30-41E9-8315-7EE90CCBD05C}" type="slidenum">
              <a:rPr lang="en-US" smtClean="0"/>
              <a:pPr/>
              <a:t>‹#›</a:t>
            </a:fld>
            <a:endParaRPr lang="en-US"/>
          </a:p>
        </p:txBody>
      </p:sp>
    </p:spTree>
    <p:extLst>
      <p:ext uri="{BB962C8B-B14F-4D97-AF65-F5344CB8AC3E}">
        <p14:creationId xmlns:p14="http://schemas.microsoft.com/office/powerpoint/2010/main" val="318451854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603CA59-CDB1-48A3-8C9D-A1BDF2587A0E}" type="datetime1">
              <a:rPr lang="en-US" smtClean="0"/>
              <a:t>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FD2AAD-4B30-41E9-8315-7EE90CCBD05C}" type="slidenum">
              <a:rPr lang="en-US" smtClean="0"/>
              <a:pPr/>
              <a:t>‹#›</a:t>
            </a:fld>
            <a:endParaRPr lang="en-US"/>
          </a:p>
        </p:txBody>
      </p:sp>
    </p:spTree>
    <p:extLst>
      <p:ext uri="{BB962C8B-B14F-4D97-AF65-F5344CB8AC3E}">
        <p14:creationId xmlns:p14="http://schemas.microsoft.com/office/powerpoint/2010/main" val="827095841"/>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D3E732D-12CD-4748-9E5D-579C566D9DB0}" type="datetime1">
              <a:rPr lang="en-US" smtClean="0"/>
              <a:t>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FD2AAD-4B30-41E9-8315-7EE90CCBD05C}" type="slidenum">
              <a:rPr lang="en-US" smtClean="0"/>
              <a:pPr/>
              <a:t>‹#›</a:t>
            </a:fld>
            <a:endParaRPr lang="en-US"/>
          </a:p>
        </p:txBody>
      </p:sp>
    </p:spTree>
    <p:extLst>
      <p:ext uri="{BB962C8B-B14F-4D97-AF65-F5344CB8AC3E}">
        <p14:creationId xmlns:p14="http://schemas.microsoft.com/office/powerpoint/2010/main" val="3595781368"/>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5AB6776-4373-4B42-B141-875558540295}" type="datetime1">
              <a:rPr lang="en-US" smtClean="0"/>
              <a:t>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FD2AAD-4B30-41E9-8315-7EE90CCBD05C}" type="slidenum">
              <a:rPr lang="en-US" smtClean="0"/>
              <a:pPr/>
              <a:t>‹#›</a:t>
            </a:fld>
            <a:endParaRPr lang="en-US"/>
          </a:p>
        </p:txBody>
      </p:sp>
    </p:spTree>
    <p:extLst>
      <p:ext uri="{BB962C8B-B14F-4D97-AF65-F5344CB8AC3E}">
        <p14:creationId xmlns:p14="http://schemas.microsoft.com/office/powerpoint/2010/main" val="24283533"/>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A602A6-A7A2-40B8-8FBF-26729045C32A}" type="datetime1">
              <a:rPr lang="en-US" smtClean="0"/>
              <a:t>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FD2AAD-4B30-41E9-8315-7EE90CCBD05C}" type="slidenum">
              <a:rPr lang="en-US" smtClean="0"/>
              <a:pPr/>
              <a:t>‹#›</a:t>
            </a:fld>
            <a:endParaRPr lang="en-US"/>
          </a:p>
        </p:txBody>
      </p:sp>
    </p:spTree>
    <p:extLst>
      <p:ext uri="{BB962C8B-B14F-4D97-AF65-F5344CB8AC3E}">
        <p14:creationId xmlns:p14="http://schemas.microsoft.com/office/powerpoint/2010/main" val="2939982959"/>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2D22BD-FB37-41CC-A356-20707045182C}" type="datetime1">
              <a:rPr lang="en-US" smtClean="0"/>
              <a:t>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FD2AAD-4B30-41E9-8315-7EE90CCBD05C}" type="slidenum">
              <a:rPr lang="en-US" smtClean="0"/>
              <a:pPr/>
              <a:t>‹#›</a:t>
            </a:fld>
            <a:endParaRPr lang="en-US"/>
          </a:p>
        </p:txBody>
      </p:sp>
    </p:spTree>
    <p:extLst>
      <p:ext uri="{BB962C8B-B14F-4D97-AF65-F5344CB8AC3E}">
        <p14:creationId xmlns:p14="http://schemas.microsoft.com/office/powerpoint/2010/main" val="4001226993"/>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1401154-D2A5-48CE-85C6-E09C3E1FD82C}" type="datetime1">
              <a:rPr lang="en-US" smtClean="0"/>
              <a:t>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FD2AAD-4B30-41E9-8315-7EE90CCBD05C}" type="slidenum">
              <a:rPr lang="en-US" smtClean="0"/>
              <a:pPr/>
              <a:t>‹#›</a:t>
            </a:fld>
            <a:endParaRPr lang="en-US"/>
          </a:p>
        </p:txBody>
      </p:sp>
    </p:spTree>
    <p:extLst>
      <p:ext uri="{BB962C8B-B14F-4D97-AF65-F5344CB8AC3E}">
        <p14:creationId xmlns:p14="http://schemas.microsoft.com/office/powerpoint/2010/main" val="1141977834"/>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EF0F227-F7A6-403D-A927-295C905FD72B}" type="datetime1">
              <a:rPr lang="en-US" smtClean="0"/>
              <a:t>1/9/2025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7FD2AAD-4B30-41E9-8315-7EE90CCBD05C}" type="slidenum">
              <a:rPr lang="en-US" smtClean="0"/>
              <a:pPr/>
              <a:t>‹#›</a:t>
            </a:fld>
            <a:endParaRPr lang="en-US"/>
          </a:p>
        </p:txBody>
      </p:sp>
    </p:spTree>
    <p:extLst>
      <p:ext uri="{BB962C8B-B14F-4D97-AF65-F5344CB8AC3E}">
        <p14:creationId xmlns:p14="http://schemas.microsoft.com/office/powerpoint/2010/main" val="379060560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Lst>
  <p:transition spd="slow">
    <p:push dir="u"/>
  </p:transition>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2"/>
          <p:cNvSpPr txBox="1"/>
          <p:nvPr/>
        </p:nvSpPr>
        <p:spPr>
          <a:xfrm>
            <a:off x="272511" y="1904023"/>
            <a:ext cx="11646975" cy="500971"/>
          </a:xfrm>
          <a:prstGeom prst="rect">
            <a:avLst/>
          </a:prstGeom>
        </p:spPr>
        <p:txBody>
          <a:bodyPr vert="horz" wrap="square" lIns="0" tIns="0" rIns="0" bIns="0" rtlCol="0">
            <a:spAutoFit/>
          </a:bodyPr>
          <a:lstStyle/>
          <a:p>
            <a:pPr marL="0" marR="0" algn="ctr">
              <a:lnSpc>
                <a:spcPct val="107000"/>
              </a:lnSpc>
              <a:spcBef>
                <a:spcPts val="0"/>
              </a:spcBef>
              <a:spcAft>
                <a:spcPts val="800"/>
              </a:spcAft>
            </a:pPr>
            <a:r>
              <a:rPr lang="en-US" sz="3200" b="1" dirty="0" smtClean="0">
                <a:effectLst/>
                <a:latin typeface="Times New Roman" panose="02020603050405020304" pitchFamily="18" charset="0"/>
                <a:ea typeface="Calibri" panose="020F0502020204030204" pitchFamily="34" charset="0"/>
                <a:cs typeface="Times New Roman" panose="02020603050405020304" pitchFamily="18" charset="0"/>
              </a:rPr>
              <a:t>Automatic Load and Power Monitoring</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angle 1"/>
          <p:cNvSpPr/>
          <p:nvPr/>
        </p:nvSpPr>
        <p:spPr>
          <a:xfrm>
            <a:off x="2649747" y="313853"/>
            <a:ext cx="6892505" cy="584775"/>
          </a:xfrm>
          <a:prstGeom prst="rect">
            <a:avLst/>
          </a:prstGeom>
        </p:spPr>
        <p:txBody>
          <a:bodyPr wrap="square">
            <a:spAutoFit/>
          </a:bodyPr>
          <a:lstStyle/>
          <a:p>
            <a:pPr algn="ctr"/>
            <a:r>
              <a:rPr lang="en-US" sz="3200" b="1" dirty="0" smtClean="0">
                <a:latin typeface="Times New Roman" panose="02020603050405020304" pitchFamily="18" charset="0"/>
                <a:cs typeface="Times New Roman" panose="02020603050405020304" pitchFamily="18" charset="0"/>
              </a:rPr>
              <a:t>SONARGAON UNIVERSITY</a:t>
            </a:r>
            <a:endParaRPr lang="en-US" sz="3200" b="1" dirty="0">
              <a:latin typeface="Times New Roman" panose="02020603050405020304" pitchFamily="18" charset="0"/>
              <a:cs typeface="Times New Roman" panose="02020603050405020304" pitchFamily="18" charset="0"/>
            </a:endParaRPr>
          </a:p>
        </p:txBody>
      </p:sp>
      <p:sp>
        <p:nvSpPr>
          <p:cNvPr id="7" name="Subtitle 2">
            <a:extLst>
              <a:ext uri="{FF2B5EF4-FFF2-40B4-BE49-F238E27FC236}">
                <a16:creationId xmlns:a16="http://schemas.microsoft.com/office/drawing/2014/main" xmlns="" id="{C6694FE3-7701-47E3-8E66-BB571C64CCC9}"/>
              </a:ext>
            </a:extLst>
          </p:cNvPr>
          <p:cNvSpPr>
            <a:spLocks noGrp="1"/>
          </p:cNvSpPr>
          <p:nvPr>
            <p:ph type="subTitle" idx="1"/>
          </p:nvPr>
        </p:nvSpPr>
        <p:spPr>
          <a:xfrm>
            <a:off x="6027036" y="4350775"/>
            <a:ext cx="5687984" cy="1690587"/>
          </a:xfrm>
        </p:spPr>
        <p:txBody>
          <a:bodyPr>
            <a:normAutofit lnSpcReduction="10000"/>
          </a:bodyPr>
          <a:lstStyle/>
          <a:p>
            <a:pPr marL="0" marR="0" algn="ctr">
              <a:lnSpc>
                <a:spcPct val="110000"/>
              </a:lnSpc>
              <a:spcBef>
                <a:spcPts val="0"/>
              </a:spcBef>
              <a:spcAft>
                <a:spcPts val="0"/>
              </a:spcAft>
            </a:pPr>
            <a:r>
              <a:rPr lang="en-US" sz="2200" b="1" dirty="0" smtClean="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Swadesh </a:t>
            </a:r>
            <a:r>
              <a:rPr lang="en-US" sz="2200" b="1" dirty="0" err="1" smtClean="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Vhakta</a:t>
            </a:r>
            <a:endParaRPr lang="en-US" sz="22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0000"/>
              </a:lnSpc>
            </a:pPr>
            <a:r>
              <a:rPr lang="en-US" sz="2200" b="1" dirty="0">
                <a:solidFill>
                  <a:schemeClr val="accent2">
                    <a:lumMod val="50000"/>
                  </a:schemeClr>
                </a:solidFill>
                <a:latin typeface="Times New Roman" panose="02020603050405020304" pitchFamily="18" charset="0"/>
                <a:cs typeface="Times New Roman" panose="02020603050405020304" pitchFamily="18" charset="0"/>
              </a:rPr>
              <a:t>Lecturer</a:t>
            </a:r>
          </a:p>
          <a:p>
            <a:pPr algn="ctr">
              <a:lnSpc>
                <a:spcPct val="110000"/>
              </a:lnSpc>
              <a:spcBef>
                <a:spcPts val="0"/>
              </a:spcBef>
            </a:pPr>
            <a:r>
              <a:rPr lang="en-GB" sz="2200" b="1" cap="none" dirty="0" smtClean="0">
                <a:solidFill>
                  <a:schemeClr val="accent2">
                    <a:lumMod val="50000"/>
                  </a:schemeClr>
                </a:solidFill>
                <a:latin typeface="Times New Roman" panose="02020603050405020304" pitchFamily="18" charset="0"/>
                <a:cs typeface="Times New Roman" panose="02020603050405020304" pitchFamily="18" charset="0"/>
              </a:rPr>
              <a:t>Department </a:t>
            </a:r>
            <a:r>
              <a:rPr lang="en-GB" sz="2200" b="1" cap="none" dirty="0">
                <a:solidFill>
                  <a:schemeClr val="accent2">
                    <a:lumMod val="50000"/>
                  </a:schemeClr>
                </a:solidFill>
                <a:latin typeface="Times New Roman" panose="02020603050405020304" pitchFamily="18" charset="0"/>
                <a:cs typeface="Times New Roman" panose="02020603050405020304" pitchFamily="18" charset="0"/>
              </a:rPr>
              <a:t>of EEE</a:t>
            </a:r>
          </a:p>
          <a:p>
            <a:pPr algn="ctr">
              <a:lnSpc>
                <a:spcPct val="110000"/>
              </a:lnSpc>
              <a:spcBef>
                <a:spcPts val="0"/>
              </a:spcBef>
            </a:pPr>
            <a:r>
              <a:rPr lang="en-GB" sz="2200" b="1" cap="none" dirty="0" err="1" smtClean="0">
                <a:solidFill>
                  <a:schemeClr val="accent2">
                    <a:lumMod val="50000"/>
                  </a:schemeClr>
                </a:solidFill>
                <a:latin typeface="Times New Roman" panose="02020603050405020304" pitchFamily="18" charset="0"/>
                <a:cs typeface="Times New Roman" panose="02020603050405020304" pitchFamily="18" charset="0"/>
              </a:rPr>
              <a:t>Sonargaon</a:t>
            </a:r>
            <a:r>
              <a:rPr lang="en-GB" sz="2200" b="1" cap="none" dirty="0" smtClean="0">
                <a:solidFill>
                  <a:schemeClr val="accent2">
                    <a:lumMod val="50000"/>
                  </a:schemeClr>
                </a:solidFill>
                <a:latin typeface="Times New Roman" panose="02020603050405020304" pitchFamily="18" charset="0"/>
                <a:cs typeface="Times New Roman" panose="02020603050405020304" pitchFamily="18" charset="0"/>
              </a:rPr>
              <a:t> University</a:t>
            </a:r>
            <a:r>
              <a:rPr lang="en-GB" sz="2200" b="1" cap="none" dirty="0">
                <a:solidFill>
                  <a:schemeClr val="accent2">
                    <a:lumMod val="50000"/>
                  </a:schemeClr>
                </a:solidFill>
                <a:latin typeface="Times New Roman" panose="02020603050405020304" pitchFamily="18" charset="0"/>
                <a:cs typeface="Times New Roman" panose="02020603050405020304" pitchFamily="18" charset="0"/>
              </a:rPr>
              <a:t>, Bangladesh</a:t>
            </a:r>
            <a:endParaRPr lang="en-US" sz="2200" b="1" cap="none"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xmlns="" id="{AC71586B-C7BE-4950-B7AE-EA76031E492A}"/>
              </a:ext>
            </a:extLst>
          </p:cNvPr>
          <p:cNvSpPr txBox="1"/>
          <p:nvPr/>
        </p:nvSpPr>
        <p:spPr>
          <a:xfrm>
            <a:off x="7029937" y="3695354"/>
            <a:ext cx="3682183" cy="461665"/>
          </a:xfrm>
          <a:prstGeom prst="rect">
            <a:avLst/>
          </a:prstGeom>
          <a:noFill/>
        </p:spPr>
        <p:txBody>
          <a:bodyPr wrap="square">
            <a:spAutoFit/>
          </a:bodyPr>
          <a:lstStyle/>
          <a:p>
            <a:pPr algn="ctr">
              <a:lnSpc>
                <a:spcPct val="100000"/>
              </a:lnSpc>
              <a:spcBef>
                <a:spcPts val="0"/>
              </a:spcBef>
            </a:pPr>
            <a:r>
              <a:rPr lang="en-US" sz="2400" b="1" cap="none" dirty="0">
                <a:latin typeface="Times New Roman" panose="02020603050405020304" pitchFamily="18" charset="0"/>
                <a:cs typeface="Times New Roman" panose="02020603050405020304" pitchFamily="18" charset="0"/>
              </a:rPr>
              <a:t>Supervised By</a:t>
            </a:r>
          </a:p>
        </p:txBody>
      </p:sp>
      <p:graphicFrame>
        <p:nvGraphicFramePr>
          <p:cNvPr id="9" name="Table 8">
            <a:extLst>
              <a:ext uri="{FF2B5EF4-FFF2-40B4-BE49-F238E27FC236}">
                <a16:creationId xmlns:a16="http://schemas.microsoft.com/office/drawing/2014/main" xmlns="" id="{80A8417C-1AFA-55FA-668C-D711513A461B}"/>
              </a:ext>
            </a:extLst>
          </p:cNvPr>
          <p:cNvGraphicFramePr>
            <a:graphicFrameLocks noGrp="1"/>
          </p:cNvGraphicFramePr>
          <p:nvPr>
            <p:extLst>
              <p:ext uri="{D42A27DB-BD31-4B8C-83A1-F6EECF244321}">
                <p14:modId xmlns:p14="http://schemas.microsoft.com/office/powerpoint/2010/main" val="1773848448"/>
              </p:ext>
            </p:extLst>
          </p:nvPr>
        </p:nvGraphicFramePr>
        <p:xfrm>
          <a:off x="296901" y="4350775"/>
          <a:ext cx="5502319" cy="2082035"/>
        </p:xfrm>
        <a:graphic>
          <a:graphicData uri="http://schemas.openxmlformats.org/drawingml/2006/table">
            <a:tbl>
              <a:tblPr firstRow="1" firstCol="1" bandRow="1">
                <a:tableStyleId>{5C22544A-7EE6-4342-B048-85BDC9FD1C3A}</a:tableStyleId>
              </a:tblPr>
              <a:tblGrid>
                <a:gridCol w="2759119">
                  <a:extLst>
                    <a:ext uri="{9D8B030D-6E8A-4147-A177-3AD203B41FA5}">
                      <a16:colId xmlns:a16="http://schemas.microsoft.com/office/drawing/2014/main" xmlns="" val="20000"/>
                    </a:ext>
                  </a:extLst>
                </a:gridCol>
                <a:gridCol w="2743200">
                  <a:extLst>
                    <a:ext uri="{9D8B030D-6E8A-4147-A177-3AD203B41FA5}">
                      <a16:colId xmlns:a16="http://schemas.microsoft.com/office/drawing/2014/main" xmlns="" val="1686547301"/>
                    </a:ext>
                  </a:extLst>
                </a:gridCol>
              </a:tblGrid>
              <a:tr h="433136">
                <a:tc>
                  <a:txBody>
                    <a:bodyPr/>
                    <a:lstStyle/>
                    <a:p>
                      <a:r>
                        <a:rPr lang="en-US" sz="1800" b="1" kern="1200" dirty="0" err="1" smtClean="0">
                          <a:solidFill>
                            <a:schemeClr val="lt1"/>
                          </a:solidFill>
                          <a:effectLst/>
                          <a:latin typeface="+mn-lt"/>
                          <a:ea typeface="+mn-ea"/>
                          <a:cs typeface="+mn-cs"/>
                        </a:rPr>
                        <a:t>Md.Azizul</a:t>
                      </a:r>
                      <a:r>
                        <a:rPr lang="en-US" sz="1800" b="1" kern="1200" dirty="0" smtClean="0">
                          <a:solidFill>
                            <a:schemeClr val="lt1"/>
                          </a:solidFill>
                          <a:effectLst/>
                          <a:latin typeface="+mn-lt"/>
                          <a:ea typeface="+mn-ea"/>
                          <a:cs typeface="+mn-cs"/>
                        </a:rPr>
                        <a:t> </a:t>
                      </a:r>
                      <a:r>
                        <a:rPr lang="en-US" sz="1800" b="1" kern="1200" dirty="0" err="1" smtClean="0">
                          <a:solidFill>
                            <a:schemeClr val="lt1"/>
                          </a:solidFill>
                          <a:effectLst/>
                          <a:latin typeface="+mn-lt"/>
                          <a:ea typeface="+mn-ea"/>
                          <a:cs typeface="+mn-cs"/>
                        </a:rPr>
                        <a:t>Haque</a:t>
                      </a:r>
                      <a:r>
                        <a:rPr lang="en-US" sz="1800" b="1" kern="1200" dirty="0" smtClean="0">
                          <a:solidFill>
                            <a:schemeClr val="lt1"/>
                          </a:solidFill>
                          <a:effectLst/>
                          <a:latin typeface="+mn-lt"/>
                          <a:ea typeface="+mn-ea"/>
                          <a:cs typeface="+mn-cs"/>
                        </a:rPr>
                        <a:t> </a:t>
                      </a:r>
                      <a:r>
                        <a:rPr lang="en-US" sz="1800" b="1" kern="1200" dirty="0" err="1" smtClean="0">
                          <a:solidFill>
                            <a:schemeClr val="lt1"/>
                          </a:solidFill>
                          <a:effectLst/>
                          <a:latin typeface="+mn-lt"/>
                          <a:ea typeface="+mn-ea"/>
                          <a:cs typeface="+mn-cs"/>
                        </a:rPr>
                        <a:t>Shakil</a:t>
                      </a:r>
                      <a:endParaRPr lang="en-US" sz="1800" b="1" kern="1200" dirty="0">
                        <a:solidFill>
                          <a:schemeClr val="lt1"/>
                        </a:solidFill>
                        <a:effectLst/>
                        <a:latin typeface="+mn-lt"/>
                        <a:ea typeface="+mn-ea"/>
                        <a:cs typeface="+mn-cs"/>
                      </a:endParaRPr>
                    </a:p>
                  </a:txBody>
                  <a:tcPr marL="68580" marR="68580" marT="0" marB="0">
                    <a:lnR w="12700" cap="flat" cmpd="sng" algn="ctr">
                      <a:solidFill>
                        <a:schemeClr val="tx1"/>
                      </a:solidFill>
                      <a:prstDash val="solid"/>
                      <a:round/>
                      <a:headEnd type="none" w="med" len="med"/>
                      <a:tailEnd type="none" w="med" len="med"/>
                    </a:lnR>
                  </a:tcPr>
                </a:tc>
                <a:tc>
                  <a:txBody>
                    <a:bodyPr/>
                    <a:lstStyle/>
                    <a:p>
                      <a:r>
                        <a:rPr lang="en-US" sz="1800" b="1" kern="1200" dirty="0">
                          <a:solidFill>
                            <a:schemeClr val="tx1"/>
                          </a:solidFill>
                          <a:effectLst/>
                          <a:latin typeface="+mn-lt"/>
                          <a:ea typeface="+mn-ea"/>
                          <a:cs typeface="+mn-cs"/>
                        </a:rPr>
                        <a:t>ID No: </a:t>
                      </a:r>
                      <a:r>
                        <a:rPr lang="en-US" sz="1800" b="1" kern="1200" dirty="0" smtClean="0">
                          <a:solidFill>
                            <a:schemeClr val="tx1"/>
                          </a:solidFill>
                          <a:effectLst/>
                          <a:latin typeface="+mn-lt"/>
                          <a:ea typeface="+mn-ea"/>
                          <a:cs typeface="+mn-cs"/>
                        </a:rPr>
                        <a:t>EEE-2102023006</a:t>
                      </a:r>
                      <a:endParaRPr lang="en-US" sz="1800" b="1" kern="1200" dirty="0">
                        <a:solidFill>
                          <a:schemeClr val="tx1"/>
                        </a:solidFill>
                        <a:effectLst/>
                        <a:latin typeface="+mn-lt"/>
                        <a:ea typeface="+mn-ea"/>
                        <a:cs typeface="+mn-cs"/>
                      </a:endParaRPr>
                    </a:p>
                  </a:txBody>
                  <a:tcPr marL="68580" marR="68580" marT="0" marB="0">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2"/>
                  </a:ext>
                </a:extLst>
              </a:tr>
              <a:tr h="38501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Md. Abu </a:t>
                      </a:r>
                      <a:r>
                        <a:rPr lang="en-US" sz="1800" b="1" kern="1200" dirty="0" err="1" smtClean="0">
                          <a:solidFill>
                            <a:schemeClr val="lt1"/>
                          </a:solidFill>
                          <a:effectLst/>
                          <a:latin typeface="+mn-lt"/>
                          <a:ea typeface="+mn-ea"/>
                          <a:cs typeface="+mn-cs"/>
                        </a:rPr>
                        <a:t>Sayem</a:t>
                      </a:r>
                      <a:r>
                        <a:rPr lang="en-US" sz="1800" b="1" kern="1200" dirty="0" smtClean="0">
                          <a:solidFill>
                            <a:schemeClr val="lt1"/>
                          </a:solidFill>
                          <a:effectLst/>
                          <a:latin typeface="+mn-lt"/>
                          <a:ea typeface="+mn-ea"/>
                          <a:cs typeface="+mn-cs"/>
                        </a:rPr>
                        <a:t> </a:t>
                      </a:r>
                    </a:p>
                  </a:txBody>
                  <a:tcPr marL="68580" marR="68580" marT="0" marB="0">
                    <a:lnR w="12700" cap="flat" cmpd="sng" algn="ctr">
                      <a:solidFill>
                        <a:schemeClr val="tx1"/>
                      </a:solidFill>
                      <a:prstDash val="solid"/>
                      <a:round/>
                      <a:headEnd type="none" w="med" len="med"/>
                      <a:tailEnd type="none" w="med" len="med"/>
                    </a:lnR>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tx1"/>
                          </a:solidFill>
                          <a:effectLst/>
                          <a:latin typeface="+mn-lt"/>
                          <a:ea typeface="+mn-ea"/>
                          <a:cs typeface="+mn-cs"/>
                        </a:rPr>
                        <a:t>ID No:</a:t>
                      </a:r>
                      <a:r>
                        <a:rPr lang="en-US" sz="1800" b="1" kern="1200" baseline="0" dirty="0" smtClean="0">
                          <a:solidFill>
                            <a:schemeClr val="tx1"/>
                          </a:solidFill>
                          <a:effectLst/>
                          <a:latin typeface="+mn-lt"/>
                          <a:ea typeface="+mn-ea"/>
                          <a:cs typeface="+mn-cs"/>
                        </a:rPr>
                        <a:t> EEE-2102023121</a:t>
                      </a:r>
                      <a:endParaRPr lang="en-US" sz="1800" b="1" kern="1200" dirty="0" smtClean="0">
                        <a:solidFill>
                          <a:schemeClr val="tx1"/>
                        </a:solidFill>
                        <a:effectLst/>
                        <a:latin typeface="+mn-lt"/>
                        <a:ea typeface="+mn-ea"/>
                        <a:cs typeface="+mn-cs"/>
                      </a:endParaRPr>
                    </a:p>
                  </a:txBody>
                  <a:tcPr marL="68580" marR="68580" marT="0" marB="0">
                    <a:lnL w="12700" cap="flat" cmpd="sng" algn="ctr">
                      <a:solidFill>
                        <a:schemeClr val="tx1"/>
                      </a:solidFill>
                      <a:prstDash val="solid"/>
                      <a:round/>
                      <a:headEnd type="none" w="med" len="med"/>
                      <a:tailEnd type="none" w="med" len="med"/>
                    </a:lnL>
                  </a:tcPr>
                </a:tc>
              </a:tr>
              <a:tr h="366906">
                <a:tc>
                  <a:txBody>
                    <a:bodyPr/>
                    <a:lstStyle/>
                    <a:p>
                      <a:r>
                        <a:rPr lang="en-US" sz="1800" b="1" kern="1200" dirty="0" err="1" smtClean="0">
                          <a:solidFill>
                            <a:schemeClr val="lt1"/>
                          </a:solidFill>
                          <a:effectLst/>
                          <a:latin typeface="+mn-lt"/>
                          <a:ea typeface="+mn-ea"/>
                          <a:cs typeface="+mn-cs"/>
                        </a:rPr>
                        <a:t>Nazmun</a:t>
                      </a:r>
                      <a:r>
                        <a:rPr lang="en-US" sz="1800" b="1" kern="1200" dirty="0" smtClean="0">
                          <a:solidFill>
                            <a:schemeClr val="lt1"/>
                          </a:solidFill>
                          <a:effectLst/>
                          <a:latin typeface="+mn-lt"/>
                          <a:ea typeface="+mn-ea"/>
                          <a:cs typeface="+mn-cs"/>
                        </a:rPr>
                        <a:t> </a:t>
                      </a:r>
                      <a:r>
                        <a:rPr lang="en-US" sz="1800" b="1" kern="1200" dirty="0" err="1" smtClean="0">
                          <a:solidFill>
                            <a:schemeClr val="lt1"/>
                          </a:solidFill>
                          <a:effectLst/>
                          <a:latin typeface="+mn-lt"/>
                          <a:ea typeface="+mn-ea"/>
                          <a:cs typeface="+mn-cs"/>
                        </a:rPr>
                        <a:t>Nahar</a:t>
                      </a:r>
                      <a:endParaRPr lang="en-US" sz="1800" b="1" kern="1200" dirty="0">
                        <a:solidFill>
                          <a:schemeClr val="lt1"/>
                        </a:solidFill>
                        <a:effectLst/>
                        <a:latin typeface="+mn-lt"/>
                        <a:ea typeface="+mn-ea"/>
                        <a:cs typeface="+mn-cs"/>
                      </a:endParaRPr>
                    </a:p>
                  </a:txBody>
                  <a:tcPr marL="68580" marR="68580" marT="0" marB="0">
                    <a:lnR w="12700" cap="flat" cmpd="sng" algn="ctr">
                      <a:solidFill>
                        <a:schemeClr val="tx1"/>
                      </a:solidFill>
                      <a:prstDash val="solid"/>
                      <a:round/>
                      <a:headEnd type="none" w="med" len="med"/>
                      <a:tailEnd type="none" w="med" len="med"/>
                    </a:lnR>
                  </a:tcPr>
                </a:tc>
                <a:tc>
                  <a:txBody>
                    <a:bodyPr/>
                    <a:lstStyle/>
                    <a:p>
                      <a:r>
                        <a:rPr lang="en-US" sz="1800" b="1" kern="1200" dirty="0" smtClean="0">
                          <a:solidFill>
                            <a:schemeClr val="tx1"/>
                          </a:solidFill>
                          <a:effectLst/>
                          <a:latin typeface="+mn-lt"/>
                          <a:ea typeface="+mn-ea"/>
                          <a:cs typeface="+mn-cs"/>
                        </a:rPr>
                        <a:t>ID No: EEE-2102023090</a:t>
                      </a:r>
                      <a:endParaRPr lang="en-US" sz="1800" b="1" kern="1200" dirty="0">
                        <a:solidFill>
                          <a:schemeClr val="tx1"/>
                        </a:solidFill>
                        <a:effectLst/>
                        <a:latin typeface="+mn-lt"/>
                        <a:ea typeface="+mn-ea"/>
                        <a:cs typeface="+mn-cs"/>
                      </a:endParaRPr>
                    </a:p>
                  </a:txBody>
                  <a:tcPr marL="68580" marR="68580" marT="0" marB="0">
                    <a:lnL w="12700" cap="flat" cmpd="sng" algn="ctr">
                      <a:solidFill>
                        <a:schemeClr val="tx1"/>
                      </a:solidFill>
                      <a:prstDash val="solid"/>
                      <a:round/>
                      <a:headEnd type="none" w="med" len="med"/>
                      <a:tailEnd type="none" w="med" len="med"/>
                    </a:lnL>
                  </a:tcPr>
                </a:tc>
              </a:tr>
              <a:tr h="348343">
                <a:tc>
                  <a:txBody>
                    <a:bodyPr/>
                    <a:lstStyle/>
                    <a:p>
                      <a:r>
                        <a:rPr lang="en-US" sz="1800" b="1" kern="1200" dirty="0" err="1" smtClean="0">
                          <a:solidFill>
                            <a:schemeClr val="lt1"/>
                          </a:solidFill>
                          <a:effectLst/>
                          <a:latin typeface="+mn-lt"/>
                          <a:ea typeface="+mn-ea"/>
                          <a:cs typeface="+mn-cs"/>
                        </a:rPr>
                        <a:t>Ariful</a:t>
                      </a:r>
                      <a:r>
                        <a:rPr lang="en-US" sz="1800" b="1" kern="1200" dirty="0" smtClean="0">
                          <a:solidFill>
                            <a:schemeClr val="lt1"/>
                          </a:solidFill>
                          <a:effectLst/>
                          <a:latin typeface="+mn-lt"/>
                          <a:ea typeface="+mn-ea"/>
                          <a:cs typeface="+mn-cs"/>
                        </a:rPr>
                        <a:t> Islam </a:t>
                      </a:r>
                      <a:endParaRPr lang="en-US" sz="1800" b="1" kern="1200" dirty="0">
                        <a:solidFill>
                          <a:schemeClr val="lt1"/>
                        </a:solidFill>
                        <a:effectLst/>
                        <a:latin typeface="+mn-lt"/>
                        <a:ea typeface="+mn-ea"/>
                        <a:cs typeface="+mn-cs"/>
                      </a:endParaRPr>
                    </a:p>
                  </a:txBody>
                  <a:tcPr marL="68580" marR="68580" marT="0" marB="0">
                    <a:lnR w="12700" cap="flat" cmpd="sng" algn="ctr">
                      <a:solidFill>
                        <a:schemeClr val="tx1"/>
                      </a:solidFill>
                      <a:prstDash val="solid"/>
                      <a:round/>
                      <a:headEnd type="none" w="med" len="med"/>
                      <a:tailEnd type="none" w="med" len="med"/>
                    </a:lnR>
                  </a:tcPr>
                </a:tc>
                <a:tc>
                  <a:txBody>
                    <a:bodyPr/>
                    <a:lstStyle/>
                    <a:p>
                      <a:r>
                        <a:rPr lang="en-US" sz="1800" b="1" kern="1200" dirty="0" smtClean="0">
                          <a:solidFill>
                            <a:schemeClr val="tx1"/>
                          </a:solidFill>
                          <a:effectLst/>
                          <a:latin typeface="+mn-lt"/>
                          <a:ea typeface="+mn-ea"/>
                          <a:cs typeface="+mn-cs"/>
                        </a:rPr>
                        <a:t>ID No: EEE-2102023108</a:t>
                      </a:r>
                      <a:endParaRPr lang="en-US" sz="1800" b="1" kern="1200" dirty="0">
                        <a:solidFill>
                          <a:schemeClr val="tx1"/>
                        </a:solidFill>
                        <a:effectLst/>
                        <a:latin typeface="+mn-lt"/>
                        <a:ea typeface="+mn-ea"/>
                        <a:cs typeface="+mn-cs"/>
                      </a:endParaRPr>
                    </a:p>
                  </a:txBody>
                  <a:tcPr marL="68580" marR="68580" marT="0" marB="0">
                    <a:lnL w="12700" cap="flat" cmpd="sng" algn="ctr">
                      <a:solidFill>
                        <a:schemeClr val="tx1"/>
                      </a:solidFill>
                      <a:prstDash val="solid"/>
                      <a:round/>
                      <a:headEnd type="none" w="med" len="med"/>
                      <a:tailEnd type="none" w="med" len="med"/>
                    </a:lnL>
                  </a:tcPr>
                </a:tc>
              </a:tr>
              <a:tr h="452388">
                <a:tc>
                  <a:txBody>
                    <a:bodyPr/>
                    <a:lstStyle/>
                    <a:p>
                      <a:r>
                        <a:rPr lang="en-US" sz="1800" b="1" kern="1200" dirty="0" smtClean="0">
                          <a:solidFill>
                            <a:schemeClr val="lt1"/>
                          </a:solidFill>
                          <a:effectLst/>
                          <a:latin typeface="+mn-lt"/>
                          <a:ea typeface="+mn-ea"/>
                          <a:cs typeface="+mn-cs"/>
                        </a:rPr>
                        <a:t>MD. </a:t>
                      </a:r>
                      <a:r>
                        <a:rPr lang="en-US" sz="1800" b="1" kern="1200" dirty="0" err="1" smtClean="0">
                          <a:solidFill>
                            <a:schemeClr val="lt1"/>
                          </a:solidFill>
                          <a:effectLst/>
                          <a:latin typeface="+mn-lt"/>
                          <a:ea typeface="+mn-ea"/>
                          <a:cs typeface="+mn-cs"/>
                        </a:rPr>
                        <a:t>Mohatashim</a:t>
                      </a:r>
                      <a:r>
                        <a:rPr lang="en-US" sz="1800" b="1" kern="1200" dirty="0" smtClean="0">
                          <a:solidFill>
                            <a:schemeClr val="lt1"/>
                          </a:solidFill>
                          <a:effectLst/>
                          <a:latin typeface="+mn-lt"/>
                          <a:ea typeface="+mn-ea"/>
                          <a:cs typeface="+mn-cs"/>
                        </a:rPr>
                        <a:t> </a:t>
                      </a:r>
                      <a:r>
                        <a:rPr lang="en-US" sz="1800" b="1" kern="1200" dirty="0" err="1" smtClean="0">
                          <a:solidFill>
                            <a:schemeClr val="lt1"/>
                          </a:solidFill>
                          <a:effectLst/>
                          <a:latin typeface="+mn-lt"/>
                          <a:ea typeface="+mn-ea"/>
                          <a:cs typeface="+mn-cs"/>
                        </a:rPr>
                        <a:t>billa</a:t>
                      </a:r>
                      <a:r>
                        <a:rPr lang="en-US" sz="1800" b="1" kern="1200" dirty="0" smtClean="0">
                          <a:solidFill>
                            <a:schemeClr val="lt1"/>
                          </a:solidFill>
                          <a:effectLst/>
                          <a:latin typeface="+mn-lt"/>
                          <a:ea typeface="+mn-ea"/>
                          <a:cs typeface="+mn-cs"/>
                        </a:rPr>
                        <a:t> </a:t>
                      </a:r>
                      <a:r>
                        <a:rPr lang="en-US" sz="1800" b="1" kern="1200" dirty="0" err="1" smtClean="0">
                          <a:solidFill>
                            <a:schemeClr val="lt1"/>
                          </a:solidFill>
                          <a:effectLst/>
                          <a:latin typeface="+mn-lt"/>
                          <a:ea typeface="+mn-ea"/>
                          <a:cs typeface="+mn-cs"/>
                        </a:rPr>
                        <a:t>ferdouse</a:t>
                      </a:r>
                      <a:r>
                        <a:rPr lang="en-US" sz="1800" b="1" kern="1200" dirty="0" smtClean="0">
                          <a:solidFill>
                            <a:schemeClr val="lt1"/>
                          </a:solidFill>
                          <a:effectLst/>
                          <a:latin typeface="+mn-lt"/>
                          <a:ea typeface="+mn-ea"/>
                          <a:cs typeface="+mn-cs"/>
                        </a:rPr>
                        <a:t> </a:t>
                      </a:r>
                      <a:endParaRPr lang="en-US" sz="1800" b="1" kern="1200" dirty="0">
                        <a:solidFill>
                          <a:schemeClr val="lt1"/>
                        </a:solidFill>
                        <a:effectLst/>
                        <a:latin typeface="+mn-lt"/>
                        <a:ea typeface="+mn-ea"/>
                        <a:cs typeface="+mn-cs"/>
                      </a:endParaRPr>
                    </a:p>
                  </a:txBody>
                  <a:tcPr marL="68580" marR="68580" marT="0" marB="0">
                    <a:lnR w="12700" cap="flat" cmpd="sng" algn="ctr">
                      <a:solidFill>
                        <a:schemeClr val="tx1"/>
                      </a:solidFill>
                      <a:prstDash val="solid"/>
                      <a:round/>
                      <a:headEnd type="none" w="med" len="med"/>
                      <a:tailEnd type="none" w="med" len="med"/>
                    </a:lnR>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tx1"/>
                          </a:solidFill>
                          <a:effectLst/>
                          <a:latin typeface="+mn-lt"/>
                          <a:ea typeface="+mn-ea"/>
                          <a:cs typeface="+mn-cs"/>
                        </a:rPr>
                        <a:t>ID No: EEE-2102023095</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800" b="1" kern="1200" dirty="0" smtClean="0">
                        <a:solidFill>
                          <a:schemeClr val="lt1"/>
                        </a:solidFill>
                        <a:effectLst/>
                        <a:latin typeface="+mn-lt"/>
                        <a:ea typeface="+mn-ea"/>
                        <a:cs typeface="+mn-cs"/>
                      </a:endParaRPr>
                    </a:p>
                  </a:txBody>
                  <a:tcPr marL="68580" marR="68580" marT="0" marB="0">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520872327"/>
                  </a:ext>
                </a:extLst>
              </a:tr>
            </a:tbl>
          </a:graphicData>
        </a:graphic>
      </p:graphicFrame>
      <p:sp>
        <p:nvSpPr>
          <p:cNvPr id="10" name="Rectangle 9"/>
          <p:cNvSpPr/>
          <p:nvPr/>
        </p:nvSpPr>
        <p:spPr>
          <a:xfrm>
            <a:off x="1719202" y="3695354"/>
            <a:ext cx="2657716" cy="461665"/>
          </a:xfrm>
          <a:prstGeom prst="rect">
            <a:avLst/>
          </a:prstGeom>
        </p:spPr>
        <p:txBody>
          <a:bodyPr wrap="square">
            <a:spAutoFit/>
          </a:bodyPr>
          <a:lstStyle/>
          <a:p>
            <a:pPr marL="58419" algn="ctr">
              <a:lnSpc>
                <a:spcPct val="100000"/>
              </a:lnSpc>
            </a:pPr>
            <a:r>
              <a:rPr lang="en-US" sz="2400" b="1" dirty="0">
                <a:latin typeface="Times New Roman" pitchFamily="18" charset="0"/>
                <a:cs typeface="Times New Roman" pitchFamily="18" charset="0"/>
              </a:rPr>
              <a:t>Su</a:t>
            </a:r>
            <a:r>
              <a:rPr lang="en-US" sz="2400" b="1" spc="5" dirty="0">
                <a:latin typeface="Times New Roman" pitchFamily="18" charset="0"/>
                <a:cs typeface="Times New Roman" pitchFamily="18" charset="0"/>
              </a:rPr>
              <a:t>b</a:t>
            </a:r>
            <a:r>
              <a:rPr lang="en-US" sz="2400" b="1" spc="-5" dirty="0">
                <a:latin typeface="Times New Roman" pitchFamily="18" charset="0"/>
                <a:cs typeface="Times New Roman" pitchFamily="18" charset="0"/>
              </a:rPr>
              <a:t>mi</a:t>
            </a:r>
            <a:r>
              <a:rPr lang="en-US" sz="2400" b="1" spc="-20" dirty="0">
                <a:latin typeface="Times New Roman" pitchFamily="18" charset="0"/>
                <a:cs typeface="Times New Roman" pitchFamily="18" charset="0"/>
              </a:rPr>
              <a:t>t</a:t>
            </a:r>
            <a:r>
              <a:rPr lang="en-US" sz="2400" b="1" spc="-25" dirty="0">
                <a:latin typeface="Times New Roman" pitchFamily="18" charset="0"/>
                <a:cs typeface="Times New Roman" pitchFamily="18" charset="0"/>
              </a:rPr>
              <a:t>t</a:t>
            </a:r>
            <a:r>
              <a:rPr lang="en-US" sz="2400" b="1" spc="-5" dirty="0">
                <a:latin typeface="Times New Roman" pitchFamily="18" charset="0"/>
                <a:cs typeface="Times New Roman" pitchFamily="18" charset="0"/>
              </a:rPr>
              <a:t>e</a:t>
            </a:r>
            <a:r>
              <a:rPr lang="en-US" sz="2400" b="1" dirty="0">
                <a:latin typeface="Times New Roman" pitchFamily="18" charset="0"/>
                <a:cs typeface="Times New Roman" pitchFamily="18" charset="0"/>
              </a:rPr>
              <a:t>d</a:t>
            </a:r>
            <a:r>
              <a:rPr lang="en-US" sz="2400" b="1" spc="-80" dirty="0">
                <a:latin typeface="Times New Roman" pitchFamily="18" charset="0"/>
                <a:cs typeface="Times New Roman" pitchFamily="18" charset="0"/>
              </a:rPr>
              <a:t> </a:t>
            </a:r>
            <a:r>
              <a:rPr lang="en-US" sz="2400" b="1" spc="-20" dirty="0">
                <a:latin typeface="Times New Roman" pitchFamily="18" charset="0"/>
                <a:cs typeface="Times New Roman" pitchFamily="18" charset="0"/>
              </a:rPr>
              <a:t>B</a:t>
            </a:r>
            <a:r>
              <a:rPr lang="en-US" sz="2400" b="1" dirty="0">
                <a:latin typeface="Times New Roman" pitchFamily="18" charset="0"/>
                <a:cs typeface="Times New Roman" pitchFamily="18" charset="0"/>
              </a:rPr>
              <a:t>y</a:t>
            </a:r>
          </a:p>
        </p:txBody>
      </p:sp>
      <p:pic>
        <p:nvPicPr>
          <p:cNvPr id="6" name="Picture 5"/>
          <p:cNvPicPr>
            <a:picLocks noChangeAspect="1"/>
          </p:cNvPicPr>
          <p:nvPr/>
        </p:nvPicPr>
        <p:blipFill>
          <a:blip r:embed="rId2"/>
          <a:stretch>
            <a:fillRect/>
          </a:stretch>
        </p:blipFill>
        <p:spPr>
          <a:xfrm>
            <a:off x="10695407" y="167845"/>
            <a:ext cx="1371719" cy="1542422"/>
          </a:xfrm>
          <a:prstGeom prst="rect">
            <a:avLst/>
          </a:prstGeom>
        </p:spPr>
      </p:pic>
    </p:spTree>
    <p:extLst>
      <p:ext uri="{BB962C8B-B14F-4D97-AF65-F5344CB8AC3E}">
        <p14:creationId xmlns:p14="http://schemas.microsoft.com/office/powerpoint/2010/main" val="1416222588"/>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9272" y="369308"/>
            <a:ext cx="7809488" cy="620527"/>
          </a:xfrm>
        </p:spPr>
        <p:txBody>
          <a:bodyPr>
            <a:noAutofit/>
          </a:bodyPr>
          <a:lstStyle/>
          <a:p>
            <a:pPr algn="ctr"/>
            <a:r>
              <a:rPr lang="en-US" sz="4000" b="1" dirty="0">
                <a:latin typeface="Times New Roman" pitchFamily="18" charset="0"/>
                <a:cs typeface="Times New Roman" pitchFamily="18" charset="0"/>
              </a:rPr>
              <a:t>Main Controller ESP 8266</a:t>
            </a:r>
          </a:p>
        </p:txBody>
      </p:sp>
      <p:sp>
        <p:nvSpPr>
          <p:cNvPr id="8" name="Content Placeholder 2">
            <a:extLst>
              <a:ext uri="{FF2B5EF4-FFF2-40B4-BE49-F238E27FC236}">
                <a16:creationId xmlns:a16="http://schemas.microsoft.com/office/drawing/2014/main" xmlns="" id="{11BD1FEE-894D-F511-4B9B-4A16F7D6E19C}"/>
              </a:ext>
            </a:extLst>
          </p:cNvPr>
          <p:cNvSpPr>
            <a:spLocks noGrp="1"/>
          </p:cNvSpPr>
          <p:nvPr>
            <p:ph idx="1"/>
          </p:nvPr>
        </p:nvSpPr>
        <p:spPr>
          <a:xfrm>
            <a:off x="493802" y="1451840"/>
            <a:ext cx="5100173" cy="4247920"/>
          </a:xfrm>
          <a:prstGeom prst="rect">
            <a:avLst/>
          </a:prstGeom>
        </p:spPr>
        <p:txBody>
          <a:bodyPr>
            <a:noAutofit/>
          </a:bodyPr>
          <a:lstStyle/>
          <a:p>
            <a:pPr marL="331470" indent="-285750">
              <a:buFont typeface="Wingdings" panose="05000000000000000000" pitchFamily="2" charset="2"/>
              <a:buChar char="§"/>
            </a:pPr>
            <a:r>
              <a:rPr lang="it-IT" sz="1800" dirty="0">
                <a:latin typeface="Times New Roman" pitchFamily="18" charset="0"/>
                <a:cs typeface="Times New Roman" pitchFamily="18" charset="0"/>
              </a:rPr>
              <a:t>Microcontroller: Tensilica 32-bit RISC CPU Xtensa LX106</a:t>
            </a:r>
            <a:r>
              <a:rPr lang="en-US" sz="1800" dirty="0">
                <a:latin typeface="Times New Roman" pitchFamily="18" charset="0"/>
                <a:cs typeface="Times New Roman" pitchFamily="18" charset="0"/>
              </a:rPr>
              <a:t>54 Digital I/O terminals (14 of which have programmable PWM outputs).</a:t>
            </a:r>
          </a:p>
          <a:p>
            <a:pPr marL="331470" indent="-285750">
              <a:buFont typeface="Wingdings" panose="05000000000000000000" pitchFamily="2" charset="2"/>
              <a:buChar char="§"/>
            </a:pPr>
            <a:r>
              <a:rPr lang="en-US" sz="1800" dirty="0">
                <a:latin typeface="Times New Roman" pitchFamily="18" charset="0"/>
                <a:cs typeface="Times New Roman" pitchFamily="18" charset="0"/>
              </a:rPr>
              <a:t>Operating Voltage: 3.3V4 UARTs (hardware serial ports).</a:t>
            </a:r>
          </a:p>
          <a:p>
            <a:pPr marL="331470" indent="-285750">
              <a:buFont typeface="Wingdings" panose="05000000000000000000" pitchFamily="2" charset="2"/>
              <a:buChar char="§"/>
            </a:pPr>
            <a:r>
              <a:rPr lang="en-US" sz="1800" dirty="0">
                <a:latin typeface="Times New Roman" pitchFamily="18" charset="0"/>
                <a:cs typeface="Times New Roman" pitchFamily="18" charset="0"/>
              </a:rPr>
              <a:t>Digital I/O Pins (DIO): 16</a:t>
            </a:r>
          </a:p>
          <a:p>
            <a:pPr marL="331470" indent="-285750">
              <a:buFont typeface="Wingdings" panose="05000000000000000000" pitchFamily="2" charset="2"/>
              <a:buChar char="§"/>
            </a:pPr>
            <a:r>
              <a:rPr lang="en-US" sz="1800" dirty="0">
                <a:latin typeface="Times New Roman" pitchFamily="18" charset="0"/>
                <a:cs typeface="Times New Roman" pitchFamily="18" charset="0"/>
              </a:rPr>
              <a:t>Analog Input Pins (ADC): 1</a:t>
            </a:r>
          </a:p>
          <a:p>
            <a:pPr marL="331470" indent="-285750">
              <a:buFont typeface="Wingdings" panose="05000000000000000000" pitchFamily="2" charset="2"/>
              <a:buChar char="§"/>
            </a:pPr>
            <a:r>
              <a:rPr lang="en-US" sz="1800" dirty="0">
                <a:latin typeface="Times New Roman" pitchFamily="18" charset="0"/>
                <a:cs typeface="Times New Roman" pitchFamily="18" charset="0"/>
              </a:rPr>
              <a:t>Clock Speed: 80 MHz</a:t>
            </a:r>
          </a:p>
          <a:p>
            <a:pPr marL="331470" indent="-285750">
              <a:buFont typeface="Wingdings" panose="05000000000000000000" pitchFamily="2" charset="2"/>
              <a:buChar char="§"/>
            </a:pPr>
            <a:r>
              <a:rPr lang="en-US" sz="1800" dirty="0">
                <a:latin typeface="Times New Roman" pitchFamily="18" charset="0"/>
                <a:cs typeface="Times New Roman" pitchFamily="18" charset="0"/>
              </a:rPr>
              <a:t>Small Sized module to fit smartly inside your IoT project</a:t>
            </a:r>
          </a:p>
          <a:p>
            <a:pPr marL="331470" indent="-285750">
              <a:buFont typeface="Wingdings" panose="05000000000000000000" pitchFamily="2" charset="2"/>
              <a:buChar char="§"/>
            </a:pPr>
            <a:r>
              <a:rPr lang="en-US" sz="1800" dirty="0">
                <a:latin typeface="Times New Roman" pitchFamily="18" charset="0"/>
                <a:cs typeface="Times New Roman" pitchFamily="18" charset="0"/>
              </a:rPr>
              <a:t>Flash Memory: 4 MB</a:t>
            </a:r>
          </a:p>
        </p:txBody>
      </p:sp>
      <p:sp>
        <p:nvSpPr>
          <p:cNvPr id="4" name="Slide Number Placeholder 3"/>
          <p:cNvSpPr>
            <a:spLocks noGrp="1"/>
          </p:cNvSpPr>
          <p:nvPr>
            <p:ph type="sldNum" sz="quarter" idx="12"/>
          </p:nvPr>
        </p:nvSpPr>
        <p:spPr/>
        <p:txBody>
          <a:bodyPr>
            <a:normAutofit/>
          </a:bodyPr>
          <a:lstStyle/>
          <a:p>
            <a:fld id="{B7FD2AAD-4B30-41E9-8315-7EE90CCBD05C}" type="slidenum">
              <a:rPr lang="en-US" smtClean="0"/>
              <a:pPr/>
              <a:t>10</a:t>
            </a:fld>
            <a:endParaRPr lang="en-US"/>
          </a:p>
        </p:txBody>
      </p:sp>
      <p:pic>
        <p:nvPicPr>
          <p:cNvPr id="5" name="Picture 4">
            <a:extLst>
              <a:ext uri="{FF2B5EF4-FFF2-40B4-BE49-F238E27FC236}">
                <a16:creationId xmlns:a16="http://schemas.microsoft.com/office/drawing/2014/main" xmlns="" id="{61E84758-0B5D-3E2F-6B67-58885934F5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3975" y="2092553"/>
            <a:ext cx="5982303" cy="3836152"/>
          </a:xfrm>
          <a:prstGeom prst="rect">
            <a:avLst/>
          </a:prstGeom>
        </p:spPr>
      </p:pic>
    </p:spTree>
    <p:extLst>
      <p:ext uri="{BB962C8B-B14F-4D97-AF65-F5344CB8AC3E}">
        <p14:creationId xmlns:p14="http://schemas.microsoft.com/office/powerpoint/2010/main" val="577224228"/>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898" y="247789"/>
            <a:ext cx="8027126" cy="729673"/>
          </a:xfrm>
        </p:spPr>
        <p:txBody>
          <a:bodyPr>
            <a:noAutofit/>
          </a:bodyPr>
          <a:lstStyle/>
          <a:p>
            <a:r>
              <a:rPr lang="en-US" sz="4400" b="1" dirty="0">
                <a:latin typeface="Times New Roman" pitchFamily="18" charset="0"/>
                <a:cs typeface="Times New Roman" pitchFamily="18" charset="0"/>
              </a:rPr>
              <a:t>Project</a:t>
            </a:r>
            <a:r>
              <a:rPr lang="en-US" sz="4800" b="1" dirty="0">
                <a:latin typeface="Times New Roman" pitchFamily="18" charset="0"/>
                <a:cs typeface="Times New Roman" pitchFamily="18" charset="0"/>
              </a:rPr>
              <a:t> </a:t>
            </a:r>
            <a:r>
              <a:rPr lang="en-US" sz="4000" b="1" dirty="0">
                <a:latin typeface="Times New Roman" pitchFamily="18" charset="0"/>
                <a:cs typeface="Times New Roman" pitchFamily="18" charset="0"/>
              </a:rPr>
              <a:t>Picture</a:t>
            </a:r>
          </a:p>
        </p:txBody>
      </p:sp>
      <p:sp>
        <p:nvSpPr>
          <p:cNvPr id="6" name="Slide Number Placeholder 5"/>
          <p:cNvSpPr>
            <a:spLocks noGrp="1"/>
          </p:cNvSpPr>
          <p:nvPr>
            <p:ph type="sldNum" sz="quarter" idx="12"/>
          </p:nvPr>
        </p:nvSpPr>
        <p:spPr/>
        <p:txBody>
          <a:bodyPr/>
          <a:lstStyle/>
          <a:p>
            <a:fld id="{B7FD2AAD-4B30-41E9-8315-7EE90CCBD05C}" type="slidenum">
              <a:rPr lang="en-US" b="1" smtClean="0"/>
              <a:pPr/>
              <a:t>11</a:t>
            </a:fld>
            <a:endParaRPr lang="en-US" b="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6488" y="1182414"/>
            <a:ext cx="6634480" cy="5549461"/>
          </a:xfrm>
          <a:prstGeom prst="rect">
            <a:avLst/>
          </a:prstGeom>
        </p:spPr>
      </p:pic>
    </p:spTree>
    <p:extLst>
      <p:ext uri="{BB962C8B-B14F-4D97-AF65-F5344CB8AC3E}">
        <p14:creationId xmlns:p14="http://schemas.microsoft.com/office/powerpoint/2010/main" val="3948886164"/>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529255"/>
            <a:ext cx="8596668" cy="4512107"/>
          </a:xfrm>
        </p:spPr>
        <p:txBody>
          <a:bodyPr/>
          <a:lstStyle/>
          <a:p>
            <a:pPr marL="0" indent="0">
              <a:buNone/>
            </a:pPr>
            <a:r>
              <a:rPr lang="en-US" sz="2000" b="1" dirty="0" smtClean="0"/>
              <a:t>Data Calculation</a:t>
            </a:r>
          </a:p>
          <a:p>
            <a:pPr marL="0" indent="0">
              <a:buNone/>
            </a:pPr>
            <a:endParaRPr lang="en-US" sz="2000" dirty="0"/>
          </a:p>
          <a:p>
            <a:pPr marL="0" indent="0">
              <a:buNone/>
            </a:pPr>
            <a:r>
              <a:rPr lang="en-US" dirty="0"/>
              <a:t>Voltage, V = 220 V</a:t>
            </a:r>
          </a:p>
          <a:p>
            <a:pPr marL="0" indent="0">
              <a:buNone/>
            </a:pPr>
            <a:r>
              <a:rPr lang="en-US" dirty="0"/>
              <a:t>Current, I = Current sensor measured Amp.</a:t>
            </a:r>
          </a:p>
          <a:p>
            <a:pPr marL="0" indent="0">
              <a:buNone/>
            </a:pPr>
            <a:r>
              <a:rPr lang="en-US" dirty="0"/>
              <a:t>We know, </a:t>
            </a:r>
            <a:endParaRPr lang="en-US" dirty="0" smtClean="0"/>
          </a:p>
          <a:p>
            <a:pPr marL="0" indent="0">
              <a:buNone/>
            </a:pPr>
            <a:r>
              <a:rPr lang="en-US" dirty="0"/>
              <a:t>	</a:t>
            </a:r>
            <a:r>
              <a:rPr lang="en-US" dirty="0" smtClean="0"/>
              <a:t>	1kWh </a:t>
            </a:r>
            <a:r>
              <a:rPr lang="en-US" dirty="0"/>
              <a:t>= 1Unit</a:t>
            </a:r>
          </a:p>
          <a:p>
            <a:pPr marL="0" indent="0">
              <a:buNone/>
            </a:pPr>
            <a:r>
              <a:rPr lang="en-US" dirty="0"/>
              <a:t>Power, P = V*I=220 * .45455 = 100 Watt = .1 KW = .1 kWh = .1 / 60 </a:t>
            </a:r>
            <a:r>
              <a:rPr lang="en-US" dirty="0" smtClean="0"/>
              <a:t>unit</a:t>
            </a:r>
          </a:p>
          <a:p>
            <a:pPr marL="0" indent="0">
              <a:buNone/>
            </a:pPr>
            <a:endParaRPr lang="en-US" dirty="0"/>
          </a:p>
          <a:p>
            <a:pPr marL="0" indent="0">
              <a:buNone/>
            </a:pPr>
            <a:r>
              <a:rPr lang="en-US" dirty="0"/>
              <a:t>Here we calculate Per-minute Power Consumption</a:t>
            </a:r>
          </a:p>
          <a:p>
            <a:pPr marL="0" indent="0">
              <a:buNone/>
            </a:pPr>
            <a:r>
              <a:rPr lang="en-US" dirty="0"/>
              <a:t>Electric bill per unit = 6.42 Taka = 642 coins</a:t>
            </a:r>
          </a:p>
          <a:p>
            <a:pPr marL="0" indent="0">
              <a:buNone/>
            </a:pPr>
            <a:r>
              <a:rPr lang="en-US" dirty="0"/>
              <a:t>Electric bill per minute = P * 400 = (.1/60) * 642 = 1.07 coins per minute</a:t>
            </a:r>
          </a:p>
          <a:p>
            <a:endParaRPr lang="en-US" dirty="0"/>
          </a:p>
        </p:txBody>
      </p:sp>
      <p:sp>
        <p:nvSpPr>
          <p:cNvPr id="4" name="Slide Number Placeholder 3"/>
          <p:cNvSpPr>
            <a:spLocks noGrp="1"/>
          </p:cNvSpPr>
          <p:nvPr>
            <p:ph type="sldNum" sz="quarter" idx="12"/>
          </p:nvPr>
        </p:nvSpPr>
        <p:spPr/>
        <p:txBody>
          <a:bodyPr/>
          <a:lstStyle/>
          <a:p>
            <a:fld id="{B7FD2AAD-4B30-41E9-8315-7EE90CCBD05C}" type="slidenum">
              <a:rPr lang="en-US" smtClean="0"/>
              <a:pPr/>
              <a:t>12</a:t>
            </a:fld>
            <a:endParaRPr lang="en-US"/>
          </a:p>
        </p:txBody>
      </p:sp>
      <p:sp>
        <p:nvSpPr>
          <p:cNvPr id="5" name="Title 1"/>
          <p:cNvSpPr>
            <a:spLocks noGrp="1"/>
          </p:cNvSpPr>
          <p:nvPr>
            <p:ph type="title"/>
          </p:nvPr>
        </p:nvSpPr>
        <p:spPr>
          <a:xfrm>
            <a:off x="677334" y="499241"/>
            <a:ext cx="8596668" cy="667407"/>
          </a:xfrm>
        </p:spPr>
        <p:txBody>
          <a:bodyPr>
            <a:noAutofit/>
          </a:bodyPr>
          <a:lstStyle/>
          <a:p>
            <a:r>
              <a:rPr lang="en-US" sz="4000" b="1" dirty="0" smtClean="0">
                <a:latin typeface="Times New Roman" pitchFamily="18" charset="0"/>
                <a:cs typeface="Times New Roman" pitchFamily="18" charset="0"/>
              </a:rPr>
              <a:t>Calculation</a:t>
            </a:r>
            <a:endParaRPr lang="en-US" sz="4000" b="1" dirty="0">
              <a:latin typeface="Times New Roman" pitchFamily="18" charset="0"/>
              <a:cs typeface="Times New Roman" pitchFamily="18" charset="0"/>
            </a:endParaRPr>
          </a:p>
        </p:txBody>
      </p:sp>
    </p:spTree>
    <p:extLst>
      <p:ext uri="{BB962C8B-B14F-4D97-AF65-F5344CB8AC3E}">
        <p14:creationId xmlns:p14="http://schemas.microsoft.com/office/powerpoint/2010/main" val="1728909223"/>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903" y="206818"/>
            <a:ext cx="5943600" cy="729673"/>
          </a:xfrm>
        </p:spPr>
        <p:txBody>
          <a:bodyPr>
            <a:noAutofit/>
          </a:bodyPr>
          <a:lstStyle/>
          <a:p>
            <a:r>
              <a:rPr lang="en-US" sz="4000" b="1" dirty="0">
                <a:latin typeface="Times New Roman" pitchFamily="18" charset="0"/>
                <a:cs typeface="Times New Roman" pitchFamily="18" charset="0"/>
              </a:rPr>
              <a:t>Result</a:t>
            </a:r>
          </a:p>
        </p:txBody>
      </p:sp>
      <p:sp>
        <p:nvSpPr>
          <p:cNvPr id="6" name="Slide Number Placeholder 5"/>
          <p:cNvSpPr>
            <a:spLocks noGrp="1"/>
          </p:cNvSpPr>
          <p:nvPr>
            <p:ph type="sldNum" sz="quarter" idx="12"/>
          </p:nvPr>
        </p:nvSpPr>
        <p:spPr/>
        <p:txBody>
          <a:bodyPr/>
          <a:lstStyle/>
          <a:p>
            <a:fld id="{B7FD2AAD-4B30-41E9-8315-7EE90CCBD05C}" type="slidenum">
              <a:rPr lang="en-US" b="1" smtClean="0"/>
              <a:pPr/>
              <a:t>13</a:t>
            </a:fld>
            <a:endParaRPr lang="en-US" b="1" dirty="0"/>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2091558" y="936491"/>
            <a:ext cx="5302470" cy="5716557"/>
          </a:xfrm>
          <a:prstGeom prst="rect">
            <a:avLst/>
          </a:prstGeom>
        </p:spPr>
      </p:pic>
    </p:spTree>
    <p:extLst>
      <p:ext uri="{BB962C8B-B14F-4D97-AF65-F5344CB8AC3E}">
        <p14:creationId xmlns:p14="http://schemas.microsoft.com/office/powerpoint/2010/main" val="2021681009"/>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799" y="264826"/>
            <a:ext cx="9404723" cy="840436"/>
          </a:xfrm>
        </p:spPr>
        <p:txBody>
          <a:bodyPr/>
          <a:lstStyle/>
          <a:p>
            <a:r>
              <a:rPr lang="en-US" sz="4000" b="1" dirty="0">
                <a:latin typeface="Times New Roman" pitchFamily="18" charset="0"/>
                <a:cs typeface="Times New Roman" pitchFamily="18" charset="0"/>
              </a:rPr>
              <a:t>Appl</a:t>
            </a:r>
            <a:r>
              <a:rPr lang="en-US" sz="4000" b="1" spc="-10" dirty="0">
                <a:latin typeface="Times New Roman" pitchFamily="18" charset="0"/>
                <a:cs typeface="Times New Roman" pitchFamily="18" charset="0"/>
              </a:rPr>
              <a:t>i</a:t>
            </a:r>
            <a:r>
              <a:rPr lang="en-US" sz="4000" b="1" spc="-20" dirty="0">
                <a:latin typeface="Times New Roman" pitchFamily="18" charset="0"/>
                <a:cs typeface="Times New Roman" pitchFamily="18" charset="0"/>
              </a:rPr>
              <a:t>c</a:t>
            </a:r>
            <a:r>
              <a:rPr lang="en-US" sz="4000" b="1" spc="-40" dirty="0">
                <a:latin typeface="Times New Roman" pitchFamily="18" charset="0"/>
                <a:cs typeface="Times New Roman" pitchFamily="18" charset="0"/>
              </a:rPr>
              <a:t>a</a:t>
            </a:r>
            <a:r>
              <a:rPr lang="en-US" sz="4000" b="1" dirty="0">
                <a:latin typeface="Times New Roman" pitchFamily="18" charset="0"/>
                <a:cs typeface="Times New Roman" pitchFamily="18" charset="0"/>
              </a:rPr>
              <a:t>tio</a:t>
            </a:r>
            <a:r>
              <a:rPr lang="en-US" sz="4000" b="1" spc="-15" dirty="0">
                <a:latin typeface="Times New Roman" pitchFamily="18" charset="0"/>
                <a:cs typeface="Times New Roman" pitchFamily="18" charset="0"/>
              </a:rPr>
              <a:t>n</a:t>
            </a:r>
            <a:r>
              <a:rPr lang="en-US" sz="4000" b="1" dirty="0">
                <a:latin typeface="Times New Roman" pitchFamily="18" charset="0"/>
                <a:cs typeface="Times New Roman" pitchFamily="18" charset="0"/>
              </a:rPr>
              <a:t>s</a:t>
            </a:r>
            <a:endParaRPr lang="en-US" sz="4000" dirty="0"/>
          </a:p>
        </p:txBody>
      </p:sp>
      <p:sp>
        <p:nvSpPr>
          <p:cNvPr id="3" name="Content Placeholder 2"/>
          <p:cNvSpPr>
            <a:spLocks noGrp="1"/>
          </p:cNvSpPr>
          <p:nvPr>
            <p:ph idx="1"/>
          </p:nvPr>
        </p:nvSpPr>
        <p:spPr>
          <a:xfrm>
            <a:off x="430799" y="1267733"/>
            <a:ext cx="10463174" cy="4773629"/>
          </a:xfrm>
        </p:spPr>
        <p:txBody>
          <a:bodyPr>
            <a:noAutofit/>
          </a:bodyPr>
          <a:lstStyle/>
          <a:p>
            <a:pPr algn="just">
              <a:lnSpc>
                <a:spcPct val="150000"/>
              </a:lnSpc>
              <a:buFont typeface="Wingdings" panose="05000000000000000000" pitchFamily="2" charset="2"/>
              <a:buChar char="§"/>
            </a:pPr>
            <a:r>
              <a:rPr lang="en-US" sz="2200" dirty="0">
                <a:latin typeface="Times New Roman" pitchFamily="18" charset="0"/>
                <a:cs typeface="Times New Roman" pitchFamily="18" charset="0"/>
              </a:rPr>
              <a:t>The equipment and machinery used to make production more efficient are referred to as automation in the textile industry. Automation has several advantages, including fewer work hours for the same amount of output, better working conditions, and a higher-quality product.</a:t>
            </a:r>
          </a:p>
          <a:p>
            <a:pPr algn="just">
              <a:lnSpc>
                <a:spcPct val="150000"/>
              </a:lnSpc>
              <a:buFont typeface="Wingdings" panose="05000000000000000000" pitchFamily="2" charset="2"/>
              <a:buChar char="§"/>
            </a:pPr>
            <a:r>
              <a:rPr lang="en-US" sz="2200" dirty="0">
                <a:latin typeface="Times New Roman" pitchFamily="18" charset="0"/>
                <a:cs typeface="Times New Roman" pitchFamily="18" charset="0"/>
              </a:rPr>
              <a:t>Automation, also known as automatic control, is the use of various control systems to operate equipment such as machinery, factory processes, boilers, heat-treating ovens, telephone network switching, ship steering and stabilization, and other applications and vehicles with minimal or no human intervention.</a:t>
            </a:r>
          </a:p>
          <a:p>
            <a:pPr algn="just">
              <a:lnSpc>
                <a:spcPct val="150000"/>
              </a:lnSpc>
              <a:buFont typeface="Wingdings" panose="05000000000000000000" pitchFamily="2" charset="2"/>
              <a:buChar char="§"/>
            </a:pPr>
            <a:r>
              <a:rPr lang="en-US" sz="2200" dirty="0">
                <a:latin typeface="Times New Roman" pitchFamily="18" charset="0"/>
                <a:cs typeface="Times New Roman" pitchFamily="18" charset="0"/>
              </a:rPr>
              <a:t>This system is more compact and reliable as compared to the electrical power system.</a:t>
            </a:r>
            <a:endParaRPr lang="en-US" sz="2200" dirty="0"/>
          </a:p>
        </p:txBody>
      </p:sp>
      <p:sp>
        <p:nvSpPr>
          <p:cNvPr id="4" name="Slide Number Placeholder 3"/>
          <p:cNvSpPr>
            <a:spLocks noGrp="1"/>
          </p:cNvSpPr>
          <p:nvPr>
            <p:ph type="sldNum" sz="quarter" idx="12"/>
          </p:nvPr>
        </p:nvSpPr>
        <p:spPr/>
        <p:txBody>
          <a:bodyPr/>
          <a:lstStyle/>
          <a:p>
            <a:fld id="{B7FD2AAD-4B30-41E9-8315-7EE90CCBD05C}" type="slidenum">
              <a:rPr lang="en-US" smtClean="0"/>
              <a:pPr/>
              <a:t>14</a:t>
            </a:fld>
            <a:endParaRPr lang="en-US"/>
          </a:p>
        </p:txBody>
      </p:sp>
    </p:spTree>
    <p:extLst>
      <p:ext uri="{BB962C8B-B14F-4D97-AF65-F5344CB8AC3E}">
        <p14:creationId xmlns:p14="http://schemas.microsoft.com/office/powerpoint/2010/main" val="3003734821"/>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CC38ABD-4B15-4B14-88F6-193C20EB09CD}"/>
              </a:ext>
            </a:extLst>
          </p:cNvPr>
          <p:cNvSpPr>
            <a:spLocks noGrp="1"/>
          </p:cNvSpPr>
          <p:nvPr>
            <p:ph type="title"/>
          </p:nvPr>
        </p:nvSpPr>
        <p:spPr>
          <a:xfrm>
            <a:off x="443321" y="295729"/>
            <a:ext cx="9404723" cy="866631"/>
          </a:xfrm>
        </p:spPr>
        <p:txBody>
          <a:bodyPr>
            <a:normAutofit/>
          </a:bodyPr>
          <a:lstStyle/>
          <a:p>
            <a:r>
              <a:rPr lang="en-US" sz="4000" b="1" dirty="0">
                <a:latin typeface="Times New Roman" panose="02020603050405020304" pitchFamily="18" charset="0"/>
                <a:cs typeface="Times New Roman" panose="02020603050405020304" pitchFamily="18" charset="0"/>
              </a:rPr>
              <a:t>Future Scope</a:t>
            </a:r>
          </a:p>
        </p:txBody>
      </p:sp>
      <p:sp>
        <p:nvSpPr>
          <p:cNvPr id="4" name="Slide Number Placeholder 3"/>
          <p:cNvSpPr>
            <a:spLocks noGrp="1"/>
          </p:cNvSpPr>
          <p:nvPr>
            <p:ph type="sldNum" sz="quarter" idx="12"/>
          </p:nvPr>
        </p:nvSpPr>
        <p:spPr/>
        <p:txBody>
          <a:bodyPr/>
          <a:lstStyle/>
          <a:p>
            <a:fld id="{B7FD2AAD-4B30-41E9-8315-7EE90CCBD05C}" type="slidenum">
              <a:rPr lang="en-US" b="1" smtClean="0"/>
              <a:pPr/>
              <a:t>15</a:t>
            </a:fld>
            <a:endParaRPr lang="en-US" b="1" dirty="0"/>
          </a:p>
        </p:txBody>
      </p:sp>
      <p:sp>
        <p:nvSpPr>
          <p:cNvPr id="5" name="TextBox 4">
            <a:extLst>
              <a:ext uri="{FF2B5EF4-FFF2-40B4-BE49-F238E27FC236}">
                <a16:creationId xmlns:a16="http://schemas.microsoft.com/office/drawing/2014/main" xmlns="" id="{ECC83EBF-1014-7457-99C8-D646C8D066D2}"/>
              </a:ext>
            </a:extLst>
          </p:cNvPr>
          <p:cNvSpPr txBox="1"/>
          <p:nvPr/>
        </p:nvSpPr>
        <p:spPr>
          <a:xfrm>
            <a:off x="619711" y="1653409"/>
            <a:ext cx="9051941" cy="3416320"/>
          </a:xfrm>
          <a:prstGeom prst="rect">
            <a:avLst/>
          </a:prstGeom>
          <a:noFill/>
        </p:spPr>
        <p:txBody>
          <a:bodyPr wrap="square">
            <a:spAutoFit/>
          </a:bodyPr>
          <a:lstStyle/>
          <a:p>
            <a:pPr marL="342900" indent="-342900" algn="just">
              <a:lnSpc>
                <a:spcPct val="150000"/>
              </a:lnSpc>
              <a:buFont typeface="Wingdings" panose="05000000000000000000" pitchFamily="2" charset="2"/>
              <a:buChar char="Ø"/>
            </a:pPr>
            <a:r>
              <a:rPr lang="en-US" sz="2400" dirty="0">
                <a:latin typeface="Times New Roman" panose="02020603050405020304" pitchFamily="18" charset="0"/>
                <a:ea typeface="Times New Roman" panose="02020603050405020304" pitchFamily="18" charset="0"/>
              </a:rPr>
              <a:t>The project aims to monitor and regulate loads in various industries, including residential </a:t>
            </a:r>
            <a:r>
              <a:rPr lang="en-US" sz="2400" dirty="0" smtClean="0">
                <a:latin typeface="Times New Roman" panose="02020603050405020304" pitchFamily="18" charset="0"/>
                <a:ea typeface="Times New Roman" panose="02020603050405020304" pitchFamily="18" charset="0"/>
              </a:rPr>
              <a:t>homes.</a:t>
            </a:r>
          </a:p>
          <a:p>
            <a:pPr marL="342900" indent="-342900" algn="just">
              <a:lnSpc>
                <a:spcPct val="150000"/>
              </a:lnSpc>
              <a:buFont typeface="Wingdings" panose="05000000000000000000" pitchFamily="2" charset="2"/>
              <a:buChar char="Ø"/>
            </a:pPr>
            <a:r>
              <a:rPr lang="en-US" sz="2400" dirty="0" smtClean="0">
                <a:latin typeface="Times New Roman" panose="02020603050405020304" pitchFamily="18" charset="0"/>
                <a:ea typeface="Times New Roman" panose="02020603050405020304" pitchFamily="18" charset="0"/>
              </a:rPr>
              <a:t>It </a:t>
            </a:r>
            <a:r>
              <a:rPr lang="en-US" sz="2400" dirty="0">
                <a:latin typeface="Times New Roman" panose="02020603050405020304" pitchFamily="18" charset="0"/>
                <a:ea typeface="Times New Roman" panose="02020603050405020304" pitchFamily="18" charset="0"/>
              </a:rPr>
              <a:t>will expand its reach with GPRS technology, enabling global transmission of controlled </a:t>
            </a:r>
            <a:r>
              <a:rPr lang="en-US" sz="2400" dirty="0" smtClean="0">
                <a:latin typeface="Times New Roman" panose="02020603050405020304" pitchFamily="18" charset="0"/>
                <a:ea typeface="Times New Roman" panose="02020603050405020304" pitchFamily="18" charset="0"/>
              </a:rPr>
              <a:t>information.</a:t>
            </a:r>
          </a:p>
          <a:p>
            <a:pPr marL="342900" indent="-342900" algn="just">
              <a:lnSpc>
                <a:spcPct val="150000"/>
              </a:lnSpc>
              <a:buFont typeface="Wingdings" panose="05000000000000000000" pitchFamily="2" charset="2"/>
              <a:buChar char="Ø"/>
            </a:pPr>
            <a:r>
              <a:rPr lang="en-US" sz="2400" dirty="0" smtClean="0">
                <a:latin typeface="Times New Roman" panose="02020603050405020304" pitchFamily="18" charset="0"/>
                <a:ea typeface="Times New Roman" panose="02020603050405020304" pitchFamily="18" charset="0"/>
              </a:rPr>
              <a:t>The </a:t>
            </a:r>
            <a:r>
              <a:rPr lang="en-US" sz="2400" dirty="0">
                <a:latin typeface="Times New Roman" panose="02020603050405020304" pitchFamily="18" charset="0"/>
                <a:ea typeface="Times New Roman" panose="02020603050405020304" pitchFamily="18" charset="0"/>
              </a:rPr>
              <a:t>current sensor will manage load current, while a voltage and frequency sensor will be added for controlling voltage and frequency.</a:t>
            </a:r>
            <a:endParaRPr lang="en-US"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11846969"/>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F4BA54-3217-40C3-BAE7-BF57B7F2A417}"/>
              </a:ext>
            </a:extLst>
          </p:cNvPr>
          <p:cNvSpPr>
            <a:spLocks noGrp="1"/>
          </p:cNvSpPr>
          <p:nvPr>
            <p:ph type="title"/>
          </p:nvPr>
        </p:nvSpPr>
        <p:spPr>
          <a:xfrm>
            <a:off x="504047" y="328169"/>
            <a:ext cx="6740923" cy="650313"/>
          </a:xfrm>
        </p:spPr>
        <p:txBody>
          <a:bodyPr>
            <a:noAutofit/>
          </a:bodyPr>
          <a:lstStyle/>
          <a:p>
            <a:r>
              <a:rPr lang="en-US" sz="4000" b="1" dirty="0">
                <a:latin typeface="Times New Roman" pitchFamily="18" charset="0"/>
                <a:cs typeface="Times New Roman" panose="02020603050405020304" pitchFamily="18" charset="0"/>
              </a:rPr>
              <a:t>Conclusion</a:t>
            </a:r>
          </a:p>
        </p:txBody>
      </p:sp>
      <p:sp>
        <p:nvSpPr>
          <p:cNvPr id="4" name="Slide Number Placeholder 3"/>
          <p:cNvSpPr>
            <a:spLocks noGrp="1"/>
          </p:cNvSpPr>
          <p:nvPr>
            <p:ph type="sldNum" sz="quarter" idx="12"/>
          </p:nvPr>
        </p:nvSpPr>
        <p:spPr/>
        <p:txBody>
          <a:bodyPr/>
          <a:lstStyle/>
          <a:p>
            <a:fld id="{B7FD2AAD-4B30-41E9-8315-7EE90CCBD05C}" type="slidenum">
              <a:rPr lang="en-US" b="1" smtClean="0"/>
              <a:pPr/>
              <a:t>16</a:t>
            </a:fld>
            <a:endParaRPr lang="en-US" b="1" dirty="0"/>
          </a:p>
        </p:txBody>
      </p:sp>
      <p:sp>
        <p:nvSpPr>
          <p:cNvPr id="5" name="TextBox 4">
            <a:extLst>
              <a:ext uri="{FF2B5EF4-FFF2-40B4-BE49-F238E27FC236}">
                <a16:creationId xmlns:a16="http://schemas.microsoft.com/office/drawing/2014/main" xmlns="" id="{BF701FFB-0CC8-4422-90F6-8B74268CE9D5}"/>
              </a:ext>
            </a:extLst>
          </p:cNvPr>
          <p:cNvSpPr txBox="1"/>
          <p:nvPr/>
        </p:nvSpPr>
        <p:spPr>
          <a:xfrm>
            <a:off x="819357" y="1744518"/>
            <a:ext cx="9034091" cy="3416320"/>
          </a:xfrm>
          <a:prstGeom prst="rect">
            <a:avLst/>
          </a:prstGeom>
          <a:noFill/>
        </p:spPr>
        <p:txBody>
          <a:bodyPr wrap="square">
            <a:spAutoFit/>
          </a:bodyPr>
          <a:lstStyle/>
          <a:p>
            <a:pPr algn="just">
              <a:lnSpc>
                <a:spcPct val="150000"/>
              </a:lnSpc>
            </a:pPr>
            <a:r>
              <a:rPr lang="en-US" sz="2400" dirty="0">
                <a:latin typeface="Times New Roman" panose="02020603050405020304" pitchFamily="18" charset="0"/>
                <a:cs typeface="Times New Roman" panose="02020603050405020304" pitchFamily="18" charset="0"/>
              </a:rPr>
              <a:t>The prototype uses a mobile device and internet to control and monitor room locations. It uses relay switches, current sensors, and an ESP-8266 modem. The Arduino current sensor sends data to a database, while the mobile device regulates load. The Android app allows operators to handle loads from anywhere, eliminating the need for skilled operator analysts and programmers.</a:t>
            </a:r>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8913649"/>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3081" y="295729"/>
            <a:ext cx="2900277" cy="827442"/>
          </a:xfrm>
        </p:spPr>
        <p:txBody>
          <a:bodyPr>
            <a:normAutofit/>
          </a:bodyPr>
          <a:lstStyle/>
          <a:p>
            <a:r>
              <a:rPr lang="en-US" sz="4000" b="1" dirty="0">
                <a:latin typeface="Times New Roman" panose="02020603050405020304" pitchFamily="18" charset="0"/>
                <a:cs typeface="Times New Roman" panose="02020603050405020304" pitchFamily="18" charset="0"/>
              </a:rPr>
              <a:t>Reference</a:t>
            </a:r>
          </a:p>
        </p:txBody>
      </p:sp>
      <p:sp>
        <p:nvSpPr>
          <p:cNvPr id="4" name="Slide Number Placeholder 3"/>
          <p:cNvSpPr>
            <a:spLocks noGrp="1"/>
          </p:cNvSpPr>
          <p:nvPr>
            <p:ph type="sldNum" sz="quarter" idx="12"/>
          </p:nvPr>
        </p:nvSpPr>
        <p:spPr/>
        <p:txBody>
          <a:bodyPr/>
          <a:lstStyle/>
          <a:p>
            <a:fld id="{B7FD2AAD-4B30-41E9-8315-7EE90CCBD05C}" type="slidenum">
              <a:rPr lang="en-US" smtClean="0"/>
              <a:pPr/>
              <a:t>17</a:t>
            </a:fld>
            <a:endParaRPr lang="en-US"/>
          </a:p>
        </p:txBody>
      </p:sp>
      <p:sp>
        <p:nvSpPr>
          <p:cNvPr id="5" name="Rectangle 4"/>
          <p:cNvSpPr/>
          <p:nvPr/>
        </p:nvSpPr>
        <p:spPr>
          <a:xfrm>
            <a:off x="453081" y="1545315"/>
            <a:ext cx="9463429" cy="4093428"/>
          </a:xfrm>
          <a:prstGeom prst="rect">
            <a:avLst/>
          </a:prstGeom>
        </p:spPr>
        <p:txBody>
          <a:bodyPr wrap="square">
            <a:spAutoFit/>
          </a:bodyPr>
          <a:lstStyle/>
          <a:p>
            <a:pPr marL="285750" indent="-285750" algn="just">
              <a:buFont typeface="Wingdings" panose="05000000000000000000" pitchFamily="2" charset="2"/>
              <a:buChar char="§"/>
            </a:pP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Kumar, Anil, Saleh A. Alghamdi, </a:t>
            </a:r>
            <a:r>
              <a:rPr lang="en-US" sz="2000" dirty="0" err="1">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Abolfazl</a:t>
            </a: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Mehbodniya</a:t>
            </a: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Julian L. Webber, and </a:t>
            </a:r>
            <a:r>
              <a:rPr lang="en-US" sz="2000" dirty="0" err="1">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Shavkatov</a:t>
            </a: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Navruzbek</a:t>
            </a: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Shavkatovich</a:t>
            </a: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"Smart power consumption management and alert system using IoT on big data." </a:t>
            </a:r>
            <a:r>
              <a:rPr lang="en-US" sz="2000" i="1"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Sustainable Energy Technologies and Assessments</a:t>
            </a: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53 (2022): 102555. [1]</a:t>
            </a:r>
          </a:p>
          <a:p>
            <a:pPr marL="285750" indent="-285750" algn="just">
              <a:buFont typeface="Wingdings" panose="05000000000000000000" pitchFamily="2" charset="2"/>
              <a:buChar char="§"/>
            </a:pP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Chaudhari, Sneha, </a:t>
            </a:r>
            <a:r>
              <a:rPr lang="en-US" sz="2000" dirty="0" err="1">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Purvang</a:t>
            </a: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Rathod, </a:t>
            </a:r>
            <a:r>
              <a:rPr lang="en-US" sz="2000" dirty="0" err="1">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Ashfaque</a:t>
            </a: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Shaikh, Darshan Vora, and </a:t>
            </a:r>
            <a:r>
              <a:rPr lang="en-US" sz="2000" dirty="0" err="1">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Jignesha</a:t>
            </a: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Ahir</a:t>
            </a: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"Smart energy meter using Arduino and GSM." In </a:t>
            </a:r>
            <a:r>
              <a:rPr lang="en-US" sz="2000" i="1"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2017 International Conference on Trends in Electronics and Informatics (ICEI)</a:t>
            </a: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pp. 598-601. IEEE, 2017. </a:t>
            </a:r>
            <a:r>
              <a:rPr lang="en-US" sz="2000" dirty="0">
                <a:latin typeface="Times New Roman" panose="02020603050405020304" pitchFamily="18" charset="0"/>
                <a:cs typeface="Times New Roman" panose="02020603050405020304" pitchFamily="18" charset="0"/>
              </a:rPr>
              <a:t>[4]</a:t>
            </a:r>
            <a:endParaRPr lang="en-GB" sz="20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
            </a:pPr>
            <a:r>
              <a:rPr lang="en-US" sz="2000" dirty="0" smtClean="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Marques</a:t>
            </a: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Gonçalo</a:t>
            </a: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and Rui </a:t>
            </a:r>
            <a:r>
              <a:rPr lang="en-US" sz="2000" dirty="0" err="1">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Pitarma</a:t>
            </a: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"Monitoring energy consumption system to improve energy efficiency." In </a:t>
            </a:r>
            <a:r>
              <a:rPr lang="en-US" sz="2000" i="1"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Recent Advances in Information Systems and Technologies: Volume 2 5</a:t>
            </a: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pp. 3-11. Springer International Publishing, 2017. [6]</a:t>
            </a:r>
          </a:p>
          <a:p>
            <a:pPr marL="285750" indent="-285750" algn="just">
              <a:buFont typeface="Wingdings" panose="05000000000000000000" pitchFamily="2" charset="2"/>
              <a:buChar char="§"/>
            </a:pP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Abubakar, I., S. N. Khalid, M. W. Mustafa, </a:t>
            </a:r>
            <a:r>
              <a:rPr lang="en-US" sz="2000" dirty="0" err="1">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Mamunu</a:t>
            </a: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Mustapha, and Hussain Shareef. "Residential Energy Consumption Management Using Arduino Microcontroller." </a:t>
            </a:r>
            <a:r>
              <a:rPr lang="en-US" sz="2000" i="1"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Advanced Science Letters</a:t>
            </a:r>
            <a:r>
              <a:rPr lang="en-US" sz="2000" dirty="0">
                <a:solidFill>
                  <a:srgbClr val="222222"/>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24, no. 6 (2018): 3887-3893. [8]</a:t>
            </a:r>
          </a:p>
        </p:txBody>
      </p:sp>
    </p:spTree>
    <p:extLst>
      <p:ext uri="{BB962C8B-B14F-4D97-AF65-F5344CB8AC3E}">
        <p14:creationId xmlns:p14="http://schemas.microsoft.com/office/powerpoint/2010/main" val="2957994564"/>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95235"/>
            <a:ext cx="9404723" cy="1667530"/>
          </a:xfrm>
        </p:spPr>
        <p:txBody>
          <a:bodyPr>
            <a:normAutofit fontScale="90000"/>
          </a:bodyPr>
          <a:lstStyle/>
          <a:p>
            <a:pPr algn="ctr"/>
            <a:r>
              <a:rPr lang="en-US" sz="6000" b="1" dirty="0">
                <a:solidFill>
                  <a:schemeClr val="accent5"/>
                </a:solidFill>
                <a:latin typeface="Times New Roman" panose="02020603050405020304" pitchFamily="18" charset="0"/>
                <a:cs typeface="Times New Roman" panose="02020603050405020304" pitchFamily="18" charset="0"/>
              </a:rPr>
              <a:t>Thank you very much. </a:t>
            </a:r>
            <a:r>
              <a:rPr lang="en-US" sz="6000" b="1" dirty="0">
                <a:solidFill>
                  <a:srgbClr val="FFFF00"/>
                </a:solidFill>
                <a:latin typeface="Times New Roman" panose="02020603050405020304" pitchFamily="18" charset="0"/>
                <a:cs typeface="Times New Roman" panose="02020603050405020304" pitchFamily="18" charset="0"/>
              </a:rPr>
              <a:t/>
            </a:r>
            <a:br>
              <a:rPr lang="en-US" sz="6000" b="1" dirty="0">
                <a:solidFill>
                  <a:srgbClr val="FFFF00"/>
                </a:solidFill>
                <a:latin typeface="Times New Roman" panose="02020603050405020304" pitchFamily="18" charset="0"/>
                <a:cs typeface="Times New Roman" panose="02020603050405020304" pitchFamily="18" charset="0"/>
              </a:rPr>
            </a:br>
            <a:endParaRPr lang="en-US" sz="6000" b="1" dirty="0">
              <a:solidFill>
                <a:srgbClr val="FFFF00"/>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7FD2AAD-4B30-41E9-8315-7EE90CCBD05C}" type="slidenum">
              <a:rPr lang="en-US" smtClean="0"/>
              <a:pPr/>
              <a:t>18</a:t>
            </a:fld>
            <a:endParaRPr lang="en-US"/>
          </a:p>
        </p:txBody>
      </p:sp>
    </p:spTree>
    <p:extLst>
      <p:ext uri="{BB962C8B-B14F-4D97-AF65-F5344CB8AC3E}">
        <p14:creationId xmlns:p14="http://schemas.microsoft.com/office/powerpoint/2010/main" val="3237542325"/>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C575981-8705-475A-CB56-410EB6D5CB2C}"/>
              </a:ext>
            </a:extLst>
          </p:cNvPr>
          <p:cNvSpPr>
            <a:spLocks noGrp="1"/>
          </p:cNvSpPr>
          <p:nvPr>
            <p:ph type="title"/>
          </p:nvPr>
        </p:nvSpPr>
        <p:spPr>
          <a:xfrm>
            <a:off x="362607" y="2822028"/>
            <a:ext cx="9885562" cy="1284889"/>
          </a:xfrm>
        </p:spPr>
        <p:txBody>
          <a:bodyPr>
            <a:normAutofit fontScale="90000"/>
          </a:bodyPr>
          <a:lstStyle/>
          <a:p>
            <a:r>
              <a:rPr lang="en-US" sz="6000" b="1" dirty="0"/>
              <a:t>Do you have any questions?</a:t>
            </a:r>
          </a:p>
        </p:txBody>
      </p:sp>
      <p:sp>
        <p:nvSpPr>
          <p:cNvPr id="3" name="Slide Number Placeholder 2">
            <a:extLst>
              <a:ext uri="{FF2B5EF4-FFF2-40B4-BE49-F238E27FC236}">
                <a16:creationId xmlns:a16="http://schemas.microsoft.com/office/drawing/2014/main" xmlns="" id="{6EE9CA14-068F-0754-D235-7FD6316EE7C3}"/>
              </a:ext>
            </a:extLst>
          </p:cNvPr>
          <p:cNvSpPr>
            <a:spLocks noGrp="1"/>
          </p:cNvSpPr>
          <p:nvPr>
            <p:ph type="sldNum" sz="quarter" idx="12"/>
          </p:nvPr>
        </p:nvSpPr>
        <p:spPr/>
        <p:txBody>
          <a:bodyPr/>
          <a:lstStyle/>
          <a:p>
            <a:fld id="{B7FD2AAD-4B30-41E9-8315-7EE90CCBD05C}" type="slidenum">
              <a:rPr lang="en-US" smtClean="0"/>
              <a:pPr/>
              <a:t>19</a:t>
            </a:fld>
            <a:endParaRPr lang="en-US"/>
          </a:p>
        </p:txBody>
      </p:sp>
    </p:spTree>
    <p:extLst>
      <p:ext uri="{BB962C8B-B14F-4D97-AF65-F5344CB8AC3E}">
        <p14:creationId xmlns:p14="http://schemas.microsoft.com/office/powerpoint/2010/main" val="79237635"/>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4402" y="451513"/>
            <a:ext cx="8229600" cy="715962"/>
          </a:xfrm>
        </p:spPr>
        <p:txBody>
          <a:bodyPr>
            <a:noAutofit/>
          </a:bodyPr>
          <a:lstStyle/>
          <a:p>
            <a:r>
              <a:rPr lang="en-US" sz="4000" b="1" dirty="0">
                <a:latin typeface="Times New Roman" pitchFamily="18" charset="0"/>
                <a:cs typeface="Times New Roman" pitchFamily="18" charset="0"/>
              </a:rPr>
              <a:t>Outline </a:t>
            </a:r>
          </a:p>
        </p:txBody>
      </p:sp>
      <p:sp>
        <p:nvSpPr>
          <p:cNvPr id="5" name="Slide Number Placeholder 4"/>
          <p:cNvSpPr>
            <a:spLocks noGrp="1"/>
          </p:cNvSpPr>
          <p:nvPr>
            <p:ph type="sldNum" sz="quarter" idx="12"/>
          </p:nvPr>
        </p:nvSpPr>
        <p:spPr/>
        <p:txBody>
          <a:bodyPr/>
          <a:lstStyle/>
          <a:p>
            <a:fld id="{B7FD2AAD-4B30-41E9-8315-7EE90CCBD05C}" type="slidenum">
              <a:rPr lang="en-US" b="1" smtClean="0"/>
              <a:pPr/>
              <a:t>2</a:t>
            </a:fld>
            <a:endParaRPr lang="en-US" b="1" dirty="0"/>
          </a:p>
        </p:txBody>
      </p:sp>
      <p:sp>
        <p:nvSpPr>
          <p:cNvPr id="3" name="Rectangle 2"/>
          <p:cNvSpPr/>
          <p:nvPr/>
        </p:nvSpPr>
        <p:spPr>
          <a:xfrm>
            <a:off x="1433234" y="1517047"/>
            <a:ext cx="6333309" cy="4893647"/>
          </a:xfrm>
          <a:prstGeom prst="rect">
            <a:avLst/>
          </a:prstGeom>
        </p:spPr>
        <p:txBody>
          <a:bodyPr wrap="square">
            <a:spAutoFit/>
          </a:bodyPr>
          <a:lstStyle/>
          <a:p>
            <a:pPr marL="285750" indent="-285750">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Introduction.</a:t>
            </a:r>
          </a:p>
          <a:p>
            <a:pPr marL="285750" indent="-285750">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Background.</a:t>
            </a:r>
          </a:p>
          <a:p>
            <a:pPr marL="285750" indent="-285750">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Objective.</a:t>
            </a:r>
          </a:p>
          <a:p>
            <a:pPr marL="285750" indent="-285750">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Block Diagram Of Project.</a:t>
            </a:r>
          </a:p>
          <a:p>
            <a:pPr marL="285750" indent="-285750">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Components.</a:t>
            </a:r>
          </a:p>
          <a:p>
            <a:pPr marL="285750" indent="-285750">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Circuit Diagram.</a:t>
            </a:r>
          </a:p>
          <a:p>
            <a:pPr marL="285750" indent="-285750">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Flow Chart.</a:t>
            </a:r>
          </a:p>
          <a:p>
            <a:pPr marL="285750" indent="-285750">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Project Picture.</a:t>
            </a:r>
          </a:p>
          <a:p>
            <a:pPr marL="285750" indent="-285750">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Calculation</a:t>
            </a:r>
          </a:p>
          <a:p>
            <a:pPr marL="285750" indent="-285750">
              <a:buFont typeface="Wingdings" panose="05000000000000000000" pitchFamily="2" charset="2"/>
              <a:buChar char="§"/>
            </a:pPr>
            <a:r>
              <a:rPr lang="en-US" sz="2400" dirty="0" smtClean="0">
                <a:latin typeface="Times New Roman" panose="02020603050405020304" pitchFamily="18" charset="0"/>
                <a:cs typeface="Times New Roman" panose="02020603050405020304" pitchFamily="18" charset="0"/>
              </a:rPr>
              <a:t>Result.</a:t>
            </a:r>
          </a:p>
          <a:p>
            <a:pPr marL="285750" indent="-285750">
              <a:buFont typeface="Wingdings" panose="05000000000000000000" pitchFamily="2" charset="2"/>
              <a:buChar char="§"/>
            </a:pPr>
            <a:r>
              <a:rPr lang="en-US" sz="2400" dirty="0" smtClean="0">
                <a:latin typeface="Times New Roman" panose="02020603050405020304" pitchFamily="18" charset="0"/>
                <a:cs typeface="Times New Roman" panose="02020603050405020304" pitchFamily="18" charset="0"/>
              </a:rPr>
              <a:t>Applications</a:t>
            </a:r>
            <a:r>
              <a:rPr lang="en-US" sz="2400" dirty="0">
                <a:latin typeface="Times New Roman" panose="02020603050405020304" pitchFamily="18" charset="0"/>
                <a:cs typeface="Times New Roman" panose="02020603050405020304" pitchFamily="18" charset="0"/>
              </a:rPr>
              <a:t>.</a:t>
            </a:r>
          </a:p>
          <a:p>
            <a:pPr marL="285750" indent="-285750">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Future Work.</a:t>
            </a:r>
          </a:p>
          <a:p>
            <a:pPr marL="285750" indent="-285750">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Conclusion.</a:t>
            </a:r>
          </a:p>
        </p:txBody>
      </p:sp>
    </p:spTree>
    <p:extLst>
      <p:ext uri="{BB962C8B-B14F-4D97-AF65-F5344CB8AC3E}">
        <p14:creationId xmlns:p14="http://schemas.microsoft.com/office/powerpoint/2010/main" val="911973815"/>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4217" y="679572"/>
            <a:ext cx="8229600" cy="715962"/>
          </a:xfrm>
        </p:spPr>
        <p:txBody>
          <a:bodyPr>
            <a:noAutofit/>
          </a:bodyPr>
          <a:lstStyle/>
          <a:p>
            <a:r>
              <a:rPr lang="en-US" sz="4000" b="1" spc="-35" dirty="0">
                <a:latin typeface="Times New Roman" pitchFamily="18" charset="0"/>
                <a:cs typeface="Times New Roman" pitchFamily="18" charset="0"/>
              </a:rPr>
              <a:t>Introduction</a:t>
            </a:r>
            <a:endParaRPr lang="en-US" sz="4000" b="1" dirty="0">
              <a:latin typeface="Times New Roman" pitchFamily="18" charset="0"/>
              <a:cs typeface="Times New Roman" pitchFamily="18" charset="0"/>
            </a:endParaRPr>
          </a:p>
        </p:txBody>
      </p:sp>
      <p:sp>
        <p:nvSpPr>
          <p:cNvPr id="4" name="object 3"/>
          <p:cNvSpPr txBox="1">
            <a:spLocks noGrp="1"/>
          </p:cNvSpPr>
          <p:nvPr>
            <p:ph idx="1"/>
          </p:nvPr>
        </p:nvSpPr>
        <p:spPr>
          <a:xfrm>
            <a:off x="1084217" y="1699609"/>
            <a:ext cx="8942652" cy="4524315"/>
          </a:xfrm>
          <a:prstGeom prst="rect">
            <a:avLst/>
          </a:prstGeom>
        </p:spPr>
        <p:txBody>
          <a:bodyPr vert="horz" wrap="square" lIns="0" tIns="0" rIns="0" bIns="0" rtlCol="0">
            <a:spAutoFit/>
          </a:bodyPr>
          <a:lstStyle/>
          <a:p>
            <a:pPr marL="0" indent="0" algn="just">
              <a:lnSpc>
                <a:spcPct val="150000"/>
              </a:lnSpc>
              <a:buNone/>
            </a:pPr>
            <a:r>
              <a:rPr lang="en-US" sz="2800" dirty="0">
                <a:latin typeface="Times New Roman" pitchFamily="18" charset="0"/>
                <a:cs typeface="Times New Roman" pitchFamily="18" charset="0"/>
              </a:rPr>
              <a:t>In today's industrial </a:t>
            </a:r>
            <a:r>
              <a:rPr lang="en-US" sz="2800" dirty="0" smtClean="0">
                <a:latin typeface="Times New Roman" pitchFamily="18" charset="0"/>
                <a:cs typeface="Times New Roman" pitchFamily="18" charset="0"/>
              </a:rPr>
              <a:t>electricity </a:t>
            </a:r>
            <a:r>
              <a:rPr lang="en-US" sz="2800" dirty="0">
                <a:latin typeface="Times New Roman" pitchFamily="18" charset="0"/>
                <a:cs typeface="Times New Roman" pitchFamily="18" charset="0"/>
              </a:rPr>
              <a:t>is an essential energy source. Its intricate, non-linear networks provide operational benefits, financial savings, and accountability. The economy and security are impacted by its failure, making it an essential part of infrastructure. </a:t>
            </a:r>
            <a:r>
              <a:rPr lang="en-US" sz="2800" dirty="0" smtClean="0">
                <a:latin typeface="Times New Roman" pitchFamily="18" charset="0"/>
                <a:cs typeface="Times New Roman" pitchFamily="18" charset="0"/>
              </a:rPr>
              <a:t>Utility </a:t>
            </a:r>
            <a:r>
              <a:rPr lang="en-US" sz="2800" dirty="0">
                <a:latin typeface="Times New Roman" pitchFamily="18" charset="0"/>
                <a:cs typeface="Times New Roman" pitchFamily="18" charset="0"/>
              </a:rPr>
              <a:t>companies and end users would profit from the detection and localization of electrical line constraints made possible by a monitoring system.</a:t>
            </a:r>
            <a:endParaRPr lang="en-GB" sz="2800"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B7FD2AAD-4B30-41E9-8315-7EE90CCBD05C}" type="slidenum">
              <a:rPr lang="en-US" b="1" smtClean="0"/>
              <a:pPr/>
              <a:t>3</a:t>
            </a:fld>
            <a:endParaRPr lang="en-US" b="1" dirty="0"/>
          </a:p>
        </p:txBody>
      </p:sp>
    </p:spTree>
    <p:extLst>
      <p:ext uri="{BB962C8B-B14F-4D97-AF65-F5344CB8AC3E}">
        <p14:creationId xmlns:p14="http://schemas.microsoft.com/office/powerpoint/2010/main" val="2443757197"/>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6705" y="679572"/>
            <a:ext cx="9557657" cy="799782"/>
          </a:xfrm>
        </p:spPr>
        <p:txBody>
          <a:bodyPr>
            <a:noAutofit/>
          </a:bodyPr>
          <a:lstStyle/>
          <a:p>
            <a:r>
              <a:rPr lang="en-US" sz="4000" b="1" dirty="0">
                <a:latin typeface="Times New Roman" panose="02020603050405020304" pitchFamily="18" charset="0"/>
                <a:cs typeface="Times New Roman" panose="02020603050405020304" pitchFamily="18" charset="0"/>
              </a:rPr>
              <a:t>Background</a:t>
            </a:r>
          </a:p>
        </p:txBody>
      </p:sp>
      <p:sp>
        <p:nvSpPr>
          <p:cNvPr id="3" name="Content Placeholder 2"/>
          <p:cNvSpPr>
            <a:spLocks noGrp="1"/>
          </p:cNvSpPr>
          <p:nvPr>
            <p:ph idx="1"/>
          </p:nvPr>
        </p:nvSpPr>
        <p:spPr>
          <a:xfrm>
            <a:off x="1106705" y="1447258"/>
            <a:ext cx="10386357" cy="5126963"/>
          </a:xfrm>
        </p:spPr>
        <p:txBody>
          <a:bodyPr>
            <a:noAutofit/>
          </a:bodyPr>
          <a:lstStyle/>
          <a:p>
            <a:pPr marL="0" indent="0" algn="just">
              <a:lnSpc>
                <a:spcPct val="150000"/>
              </a:lnSpc>
              <a:buNone/>
            </a:pPr>
            <a:r>
              <a:rPr lang="en-US" sz="2400" dirty="0">
                <a:latin typeface="Times New Roman" pitchFamily="18" charset="0"/>
                <a:cs typeface="Times New Roman" pitchFamily="18" charset="0"/>
              </a:rPr>
              <a:t>The complexity of the distribution network and rising load demand in our country have led to increased power production costs and higher electricity prices. To reduce costs and prevent waste, it is essential to monitor and control our electricity usage. Microcontrollers can dynamically monitor load consumption, alerting the sink or delaying notifications. This increases consumer demand for electricity, thereby increasing the value of electricity supplied to users. Understanding these systems is crucial for improving electricity quality and preventing waste. By implementing these measures, we can contribute to the country's electricity reputation and reduce waste.</a:t>
            </a:r>
            <a:endParaRPr lang="en-GB" sz="2400"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B7FD2AAD-4B30-41E9-8315-7EE90CCBD05C}" type="slidenum">
              <a:rPr lang="en-US" b="1" smtClean="0"/>
              <a:pPr/>
              <a:t>4</a:t>
            </a:fld>
            <a:endParaRPr lang="en-US" b="1" dirty="0"/>
          </a:p>
        </p:txBody>
      </p:sp>
    </p:spTree>
    <p:extLst>
      <p:ext uri="{BB962C8B-B14F-4D97-AF65-F5344CB8AC3E}">
        <p14:creationId xmlns:p14="http://schemas.microsoft.com/office/powerpoint/2010/main" val="1211502725"/>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674" y="570063"/>
            <a:ext cx="7206621" cy="770405"/>
          </a:xfrm>
        </p:spPr>
        <p:txBody>
          <a:bodyPr>
            <a:noAutofit/>
          </a:bodyPr>
          <a:lstStyle/>
          <a:p>
            <a:r>
              <a:rPr lang="en-US" sz="4000" b="1" dirty="0">
                <a:latin typeface="Times New Roman" panose="02020603050405020304" pitchFamily="18" charset="0"/>
                <a:cs typeface="Times New Roman" panose="02020603050405020304" pitchFamily="18" charset="0"/>
              </a:rPr>
              <a:t>Objective</a:t>
            </a:r>
          </a:p>
        </p:txBody>
      </p:sp>
      <p:sp>
        <p:nvSpPr>
          <p:cNvPr id="5" name="Slide Number Placeholder 4"/>
          <p:cNvSpPr>
            <a:spLocks noGrp="1"/>
          </p:cNvSpPr>
          <p:nvPr>
            <p:ph type="sldNum" sz="quarter" idx="12"/>
          </p:nvPr>
        </p:nvSpPr>
        <p:spPr/>
        <p:txBody>
          <a:bodyPr/>
          <a:lstStyle/>
          <a:p>
            <a:fld id="{B7FD2AAD-4B30-41E9-8315-7EE90CCBD05C}" type="slidenum">
              <a:rPr lang="en-US" b="1" smtClean="0"/>
              <a:pPr/>
              <a:t>5</a:t>
            </a:fld>
            <a:endParaRPr lang="en-US" b="1" dirty="0"/>
          </a:p>
        </p:txBody>
      </p:sp>
      <p:sp>
        <p:nvSpPr>
          <p:cNvPr id="3" name="Rectangle 2"/>
          <p:cNvSpPr/>
          <p:nvPr/>
        </p:nvSpPr>
        <p:spPr>
          <a:xfrm>
            <a:off x="1145577" y="1617520"/>
            <a:ext cx="9522648" cy="2795958"/>
          </a:xfrm>
          <a:prstGeom prst="rect">
            <a:avLst/>
          </a:prstGeom>
        </p:spPr>
        <p:txBody>
          <a:bodyPr wrap="square">
            <a:spAutoFit/>
          </a:bodyPr>
          <a:lstStyle/>
          <a:p>
            <a:pPr marL="285750" indent="-285750" algn="just">
              <a:lnSpc>
                <a:spcPct val="150000"/>
              </a:lnSpc>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To control and monitor the loads.</a:t>
            </a:r>
          </a:p>
          <a:p>
            <a:pPr marL="285750" indent="-285750" algn="just">
              <a:lnSpc>
                <a:spcPct val="150000"/>
              </a:lnSpc>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To calculate room load automatically.</a:t>
            </a:r>
          </a:p>
          <a:p>
            <a:pPr marL="285750" indent="-285750" algn="just">
              <a:lnSpc>
                <a:spcPct val="150000"/>
              </a:lnSpc>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To develop an Android app for controlling and monitoring loads.</a:t>
            </a:r>
            <a:r>
              <a:rPr lang="en-GB" sz="2400" dirty="0">
                <a:latin typeface="Times New Roman" panose="02020603050405020304" pitchFamily="18" charset="0"/>
                <a:cs typeface="Times New Roman" panose="02020603050405020304" pitchFamily="18" charset="0"/>
              </a:rPr>
              <a:t> </a:t>
            </a:r>
          </a:p>
          <a:p>
            <a:pPr marL="285750" indent="-285750" algn="just">
              <a:lnSpc>
                <a:spcPct val="150000"/>
              </a:lnSpc>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To develop the economy by providing reliable energy to the consumer load.</a:t>
            </a:r>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8593765"/>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61" y="439783"/>
            <a:ext cx="8252460" cy="729673"/>
          </a:xfrm>
        </p:spPr>
        <p:txBody>
          <a:bodyPr>
            <a:noAutofit/>
          </a:bodyPr>
          <a:lstStyle/>
          <a:p>
            <a:r>
              <a:rPr lang="en-US" sz="4000" b="1" dirty="0">
                <a:latin typeface="Times New Roman" pitchFamily="18" charset="0"/>
                <a:cs typeface="Times New Roman" pitchFamily="18" charset="0"/>
              </a:rPr>
              <a:t>Flow Chart</a:t>
            </a:r>
          </a:p>
        </p:txBody>
      </p:sp>
      <p:sp>
        <p:nvSpPr>
          <p:cNvPr id="7" name="Slide Number Placeholder 6"/>
          <p:cNvSpPr>
            <a:spLocks noGrp="1"/>
          </p:cNvSpPr>
          <p:nvPr>
            <p:ph type="sldNum" sz="quarter" idx="12"/>
          </p:nvPr>
        </p:nvSpPr>
        <p:spPr/>
        <p:txBody>
          <a:bodyPr/>
          <a:lstStyle/>
          <a:p>
            <a:fld id="{B7FD2AAD-4B30-41E9-8315-7EE90CCBD05C}" type="slidenum">
              <a:rPr lang="en-US" b="1" smtClean="0"/>
              <a:pPr/>
              <a:t>6</a:t>
            </a:fld>
            <a:endParaRPr lang="en-US" b="1" dirty="0"/>
          </a:p>
        </p:txBody>
      </p:sp>
      <p:pic>
        <p:nvPicPr>
          <p:cNvPr id="4" name="Picture 3">
            <a:extLst>
              <a:ext uri="{FF2B5EF4-FFF2-40B4-BE49-F238E27FC236}">
                <a16:creationId xmlns:a16="http://schemas.microsoft.com/office/drawing/2014/main" xmlns="" id="{8D4A59D4-E375-5273-D750-CD6B82D42F0B}"/>
              </a:ext>
            </a:extLst>
          </p:cNvPr>
          <p:cNvPicPr>
            <a:picLocks noChangeAspect="1"/>
          </p:cNvPicPr>
          <p:nvPr/>
        </p:nvPicPr>
        <p:blipFill>
          <a:blip r:embed="rId2"/>
          <a:stretch>
            <a:fillRect/>
          </a:stretch>
        </p:blipFill>
        <p:spPr>
          <a:xfrm>
            <a:off x="1229710" y="1418898"/>
            <a:ext cx="8765628" cy="5260194"/>
          </a:xfrm>
          <a:prstGeom prst="rect">
            <a:avLst/>
          </a:prstGeom>
        </p:spPr>
      </p:pic>
    </p:spTree>
    <p:extLst>
      <p:ext uri="{BB962C8B-B14F-4D97-AF65-F5344CB8AC3E}">
        <p14:creationId xmlns:p14="http://schemas.microsoft.com/office/powerpoint/2010/main" val="3915506308"/>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1672" y="196960"/>
            <a:ext cx="8258991" cy="729673"/>
          </a:xfrm>
        </p:spPr>
        <p:txBody>
          <a:bodyPr>
            <a:noAutofit/>
          </a:bodyPr>
          <a:lstStyle/>
          <a:p>
            <a:r>
              <a:rPr lang="en-US" sz="4000" b="1" dirty="0">
                <a:latin typeface="Times New Roman" pitchFamily="18" charset="0"/>
                <a:cs typeface="Times New Roman" pitchFamily="18" charset="0"/>
              </a:rPr>
              <a:t>Circuit Diagram of the Project</a:t>
            </a:r>
          </a:p>
        </p:txBody>
      </p:sp>
      <p:sp>
        <p:nvSpPr>
          <p:cNvPr id="7" name="Slide Number Placeholder 6"/>
          <p:cNvSpPr>
            <a:spLocks noGrp="1"/>
          </p:cNvSpPr>
          <p:nvPr>
            <p:ph type="sldNum" sz="quarter" idx="12"/>
          </p:nvPr>
        </p:nvSpPr>
        <p:spPr/>
        <p:txBody>
          <a:bodyPr/>
          <a:lstStyle/>
          <a:p>
            <a:fld id="{B7FD2AAD-4B30-41E9-8315-7EE90CCBD05C}" type="slidenum">
              <a:rPr lang="en-US" b="1" smtClean="0"/>
              <a:pPr/>
              <a:t>7</a:t>
            </a:fld>
            <a:endParaRPr lang="en-US" b="1" dirty="0"/>
          </a:p>
        </p:txBody>
      </p:sp>
      <p:pic>
        <p:nvPicPr>
          <p:cNvPr id="4" name="Picture 3">
            <a:extLst>
              <a:ext uri="{FF2B5EF4-FFF2-40B4-BE49-F238E27FC236}">
                <a16:creationId xmlns:a16="http://schemas.microsoft.com/office/drawing/2014/main" xmlns="" id="{87190E79-D89E-DD8D-A7A9-9C1002954423}"/>
              </a:ext>
            </a:extLst>
          </p:cNvPr>
          <p:cNvPicPr>
            <a:picLocks noChangeAspect="1"/>
          </p:cNvPicPr>
          <p:nvPr/>
        </p:nvPicPr>
        <p:blipFill>
          <a:blip r:embed="rId2"/>
          <a:stretch>
            <a:fillRect/>
          </a:stretch>
        </p:blipFill>
        <p:spPr>
          <a:xfrm>
            <a:off x="1639614" y="1103586"/>
            <a:ext cx="7080942" cy="5573220"/>
          </a:xfrm>
          <a:prstGeom prst="rect">
            <a:avLst/>
          </a:prstGeom>
        </p:spPr>
      </p:pic>
    </p:spTree>
    <p:extLst>
      <p:ext uri="{BB962C8B-B14F-4D97-AF65-F5344CB8AC3E}">
        <p14:creationId xmlns:p14="http://schemas.microsoft.com/office/powerpoint/2010/main" val="2392303625"/>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651" y="138282"/>
            <a:ext cx="9065351" cy="729673"/>
          </a:xfrm>
        </p:spPr>
        <p:txBody>
          <a:bodyPr>
            <a:noAutofit/>
          </a:bodyPr>
          <a:lstStyle/>
          <a:p>
            <a:r>
              <a:rPr lang="en-US" sz="4000" b="1" dirty="0">
                <a:latin typeface="Times New Roman" pitchFamily="18" charset="0"/>
                <a:cs typeface="Times New Roman" pitchFamily="18" charset="0"/>
              </a:rPr>
              <a:t>Block Diagram of the Project</a:t>
            </a:r>
          </a:p>
        </p:txBody>
      </p:sp>
      <p:sp>
        <p:nvSpPr>
          <p:cNvPr id="7" name="Slide Number Placeholder 6"/>
          <p:cNvSpPr>
            <a:spLocks noGrp="1"/>
          </p:cNvSpPr>
          <p:nvPr>
            <p:ph type="sldNum" sz="quarter" idx="12"/>
          </p:nvPr>
        </p:nvSpPr>
        <p:spPr/>
        <p:txBody>
          <a:bodyPr/>
          <a:lstStyle/>
          <a:p>
            <a:fld id="{B7FD2AAD-4B30-41E9-8315-7EE90CCBD05C}" type="slidenum">
              <a:rPr lang="en-US" b="1" smtClean="0"/>
              <a:pPr/>
              <a:t>8</a:t>
            </a:fld>
            <a:endParaRPr lang="en-US" b="1" dirty="0"/>
          </a:p>
        </p:txBody>
      </p:sp>
      <p:pic>
        <p:nvPicPr>
          <p:cNvPr id="4" name="Picture 3">
            <a:extLst>
              <a:ext uri="{FF2B5EF4-FFF2-40B4-BE49-F238E27FC236}">
                <a16:creationId xmlns:a16="http://schemas.microsoft.com/office/drawing/2014/main" xmlns="" id="{7D46530D-D250-17A3-6465-E77C4B9292B6}"/>
              </a:ext>
            </a:extLst>
          </p:cNvPr>
          <p:cNvPicPr>
            <a:picLocks noChangeAspect="1"/>
          </p:cNvPicPr>
          <p:nvPr/>
        </p:nvPicPr>
        <p:blipFill>
          <a:blip r:embed="rId2"/>
          <a:stretch>
            <a:fillRect/>
          </a:stretch>
        </p:blipFill>
        <p:spPr>
          <a:xfrm>
            <a:off x="365642" y="1008993"/>
            <a:ext cx="9219792" cy="5849008"/>
          </a:xfrm>
          <a:prstGeom prst="rect">
            <a:avLst/>
          </a:prstGeom>
        </p:spPr>
      </p:pic>
    </p:spTree>
    <p:extLst>
      <p:ext uri="{BB962C8B-B14F-4D97-AF65-F5344CB8AC3E}">
        <p14:creationId xmlns:p14="http://schemas.microsoft.com/office/powerpoint/2010/main" val="1705524645"/>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D164E82-4AC8-4AD3-8A6C-E898B0B42C7F}"/>
              </a:ext>
            </a:extLst>
          </p:cNvPr>
          <p:cNvSpPr>
            <a:spLocks noGrp="1"/>
          </p:cNvSpPr>
          <p:nvPr>
            <p:ph type="title"/>
          </p:nvPr>
        </p:nvSpPr>
        <p:spPr>
          <a:xfrm>
            <a:off x="622827" y="263668"/>
            <a:ext cx="8928828" cy="681697"/>
          </a:xfrm>
        </p:spPr>
        <p:txBody>
          <a:bodyPr>
            <a:noAutofit/>
          </a:bodyPr>
          <a:lstStyle/>
          <a:p>
            <a:r>
              <a:rPr lang="en-US" sz="4000" b="1" dirty="0">
                <a:latin typeface="Times New Roman" panose="02020603050405020304" pitchFamily="18" charset="0"/>
                <a:cs typeface="Times New Roman" panose="02020603050405020304" pitchFamily="18" charset="0"/>
              </a:rPr>
              <a:t>Components</a:t>
            </a:r>
          </a:p>
        </p:txBody>
      </p:sp>
      <p:sp>
        <p:nvSpPr>
          <p:cNvPr id="6" name="Slide Number Placeholder 5"/>
          <p:cNvSpPr>
            <a:spLocks noGrp="1"/>
          </p:cNvSpPr>
          <p:nvPr>
            <p:ph type="sldNum" sz="quarter" idx="12"/>
          </p:nvPr>
        </p:nvSpPr>
        <p:spPr/>
        <p:txBody>
          <a:bodyPr>
            <a:normAutofit/>
          </a:bodyPr>
          <a:lstStyle/>
          <a:p>
            <a:fld id="{B7FD2AAD-4B30-41E9-8315-7EE90CCBD05C}" type="slidenum">
              <a:rPr lang="en-US" b="1" smtClean="0"/>
              <a:pPr/>
              <a:t>9</a:t>
            </a:fld>
            <a:endParaRPr lang="en-US" b="1" dirty="0"/>
          </a:p>
        </p:txBody>
      </p:sp>
      <p:sp>
        <p:nvSpPr>
          <p:cNvPr id="35" name="Rectangle 34"/>
          <p:cNvSpPr/>
          <p:nvPr/>
        </p:nvSpPr>
        <p:spPr>
          <a:xfrm>
            <a:off x="2258061" y="1355536"/>
            <a:ext cx="1218860" cy="400110"/>
          </a:xfrm>
          <a:prstGeom prst="rect">
            <a:avLst/>
          </a:prstGeom>
        </p:spPr>
        <p:txBody>
          <a:bodyPr wrap="none">
            <a:spAutoFit/>
          </a:bodyPr>
          <a:lstStyle/>
          <a:p>
            <a:r>
              <a:rPr lang="en-US" sz="2000" b="1" dirty="0">
                <a:latin typeface="Times New Roman" pitchFamily="18" charset="0"/>
                <a:cs typeface="Times New Roman" pitchFamily="18" charset="0"/>
              </a:rPr>
              <a:t>ESP 8266</a:t>
            </a:r>
          </a:p>
        </p:txBody>
      </p:sp>
      <p:sp>
        <p:nvSpPr>
          <p:cNvPr id="28" name="Rectangle 27"/>
          <p:cNvSpPr/>
          <p:nvPr/>
        </p:nvSpPr>
        <p:spPr>
          <a:xfrm>
            <a:off x="1802316" y="4268828"/>
            <a:ext cx="1882438" cy="400110"/>
          </a:xfrm>
          <a:prstGeom prst="rect">
            <a:avLst/>
          </a:prstGeom>
        </p:spPr>
        <p:txBody>
          <a:bodyPr wrap="none">
            <a:spAutoFit/>
          </a:bodyPr>
          <a:lstStyle/>
          <a:p>
            <a:r>
              <a:rPr lang="en-US" sz="2000" b="1" dirty="0">
                <a:latin typeface="Times New Roman" pitchFamily="18" charset="0"/>
                <a:cs typeface="Times New Roman" pitchFamily="18" charset="0"/>
              </a:rPr>
              <a:t>Current Sensor</a:t>
            </a:r>
          </a:p>
        </p:txBody>
      </p:sp>
      <p:sp>
        <p:nvSpPr>
          <p:cNvPr id="18" name="Rectangle 17"/>
          <p:cNvSpPr/>
          <p:nvPr/>
        </p:nvSpPr>
        <p:spPr>
          <a:xfrm>
            <a:off x="7461689" y="1337027"/>
            <a:ext cx="1715534" cy="400110"/>
          </a:xfrm>
          <a:prstGeom prst="rect">
            <a:avLst/>
          </a:prstGeom>
        </p:spPr>
        <p:txBody>
          <a:bodyPr wrap="none">
            <a:spAutoFit/>
          </a:bodyPr>
          <a:lstStyle/>
          <a:p>
            <a:r>
              <a:rPr lang="en-US" sz="2000" b="1" dirty="0">
                <a:latin typeface="Times New Roman" pitchFamily="18" charset="0"/>
                <a:cs typeface="Times New Roman" pitchFamily="18" charset="0"/>
              </a:rPr>
              <a:t>Relay Module</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79931" y="4779166"/>
            <a:ext cx="3078080" cy="1996668"/>
          </a:xfrm>
          <a:prstGeom prst="rect">
            <a:avLst/>
          </a:prstGeom>
        </p:spPr>
      </p:pic>
      <p:pic>
        <p:nvPicPr>
          <p:cNvPr id="8" name="Picture 7">
            <a:extLst>
              <a:ext uri="{FF2B5EF4-FFF2-40B4-BE49-F238E27FC236}">
                <a16:creationId xmlns:a16="http://schemas.microsoft.com/office/drawing/2014/main" xmlns="" id="{979B2A91-5F0E-87BB-57ED-A74AD134D4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8267" y="1737137"/>
            <a:ext cx="4001408" cy="2449656"/>
          </a:xfrm>
          <a:prstGeom prst="rect">
            <a:avLst/>
          </a:prstGeom>
        </p:spPr>
      </p:pic>
      <p:pic>
        <p:nvPicPr>
          <p:cNvPr id="11" name="Picture 10">
            <a:extLst>
              <a:ext uri="{FF2B5EF4-FFF2-40B4-BE49-F238E27FC236}">
                <a16:creationId xmlns:a16="http://schemas.microsoft.com/office/drawing/2014/main" xmlns="" id="{EFCE3721-8274-24C6-BDCD-97A5D49D3B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78160" y="1869286"/>
            <a:ext cx="3482592" cy="2317507"/>
          </a:xfrm>
          <a:prstGeom prst="rect">
            <a:avLst/>
          </a:prstGeom>
        </p:spPr>
      </p:pic>
    </p:spTree>
    <p:extLst>
      <p:ext uri="{BB962C8B-B14F-4D97-AF65-F5344CB8AC3E}">
        <p14:creationId xmlns:p14="http://schemas.microsoft.com/office/powerpoint/2010/main" val="3117869882"/>
      </p:ext>
    </p:extLst>
  </p:cSld>
  <p:clrMapOvr>
    <a:masterClrMapping/>
  </p:clrMapOvr>
  <p:transition spd="slow">
    <p:push dir="u"/>
  </p:transition>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5033</TotalTime>
  <Words>714</Words>
  <Application>Microsoft Office PowerPoint</Application>
  <PresentationFormat>Widescreen</PresentationFormat>
  <Paragraphs>105</Paragraphs>
  <Slides>19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Times New Roman</vt:lpstr>
      <vt:lpstr>Trebuchet MS</vt:lpstr>
      <vt:lpstr>Wingdings</vt:lpstr>
      <vt:lpstr>Wingdings 3</vt:lpstr>
      <vt:lpstr>Facet</vt:lpstr>
      <vt:lpstr>PowerPoint Presentation</vt:lpstr>
      <vt:lpstr>Outline </vt:lpstr>
      <vt:lpstr>Introduction</vt:lpstr>
      <vt:lpstr>Background</vt:lpstr>
      <vt:lpstr>Objective</vt:lpstr>
      <vt:lpstr>Flow Chart</vt:lpstr>
      <vt:lpstr>Circuit Diagram of the Project</vt:lpstr>
      <vt:lpstr>Block Diagram of the Project</vt:lpstr>
      <vt:lpstr>Components</vt:lpstr>
      <vt:lpstr>Main Controller ESP 8266</vt:lpstr>
      <vt:lpstr>Project Picture</vt:lpstr>
      <vt:lpstr>Calculation</vt:lpstr>
      <vt:lpstr>Result</vt:lpstr>
      <vt:lpstr>Applications</vt:lpstr>
      <vt:lpstr>Future Scope</vt:lpstr>
      <vt:lpstr>Conclusion</vt:lpstr>
      <vt:lpstr>Reference</vt:lpstr>
      <vt:lpstr>Thank you very much.  </vt:lpstr>
      <vt:lpstr>Do you have any 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Microsoft account</cp:lastModifiedBy>
  <cp:revision>439</cp:revision>
  <dcterms:created xsi:type="dcterms:W3CDTF">2020-07-02T19:40:37Z</dcterms:created>
  <dcterms:modified xsi:type="dcterms:W3CDTF">2025-01-09T06:10:07Z</dcterms:modified>
</cp:coreProperties>
</file>