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8" r:id="rId3"/>
    <p:sldId id="257" r:id="rId4"/>
    <p:sldId id="258" r:id="rId5"/>
    <p:sldId id="259" r:id="rId6"/>
    <p:sldId id="293" r:id="rId7"/>
    <p:sldId id="267" r:id="rId8"/>
    <p:sldId id="260" r:id="rId9"/>
    <p:sldId id="261" r:id="rId10"/>
    <p:sldId id="280" r:id="rId11"/>
    <p:sldId id="281" r:id="rId12"/>
    <p:sldId id="287" r:id="rId13"/>
    <p:sldId id="262" r:id="rId14"/>
    <p:sldId id="305" r:id="rId15"/>
    <p:sldId id="306" r:id="rId16"/>
    <p:sldId id="307" r:id="rId17"/>
    <p:sldId id="263" r:id="rId18"/>
    <p:sldId id="265" r:id="rId19"/>
    <p:sldId id="266" r:id="rId20"/>
    <p:sldId id="294"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2" d="100"/>
          <a:sy n="82" d="100"/>
        </p:scale>
        <p:origin x="300"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t>1/14/2025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t>1/14/2025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t>1/14/2025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t>1/14/2025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t>1/14/2025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t>1/14/2025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t>1/14/2025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t>1/14/2025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t>1/14/2025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t>1/14/2025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t>1/14/2025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t>1/14/2025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t>1/14/2025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t>1/14/2025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t>1/14/2025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t>1/14/2025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t>1/14/2025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54471" y="367522"/>
            <a:ext cx="7950200" cy="645160"/>
          </a:xfrm>
          <a:prstGeom prst="rect">
            <a:avLst/>
          </a:prstGeom>
        </p:spPr>
        <p:txBody>
          <a:bodyPr wrap="square">
            <a:spAutoFit/>
          </a:bodyPr>
          <a:lstStyle/>
          <a:p>
            <a:pPr algn="ctr"/>
            <a:r>
              <a:rPr lang="en-US" altLang="en-US" sz="3600" b="1" dirty="0">
                <a:latin typeface="Times New Roman" panose="02020603050405020304" pitchFamily="18" charset="0"/>
                <a:cs typeface="Times New Roman" panose="02020603050405020304" pitchFamily="18" charset="0"/>
              </a:rPr>
              <a:t>Fabrication of Fire Fighter Robot</a:t>
            </a:r>
          </a:p>
        </p:txBody>
      </p:sp>
      <p:sp>
        <p:nvSpPr>
          <p:cNvPr id="5" name="Rectangle 4"/>
          <p:cNvSpPr/>
          <p:nvPr/>
        </p:nvSpPr>
        <p:spPr>
          <a:xfrm>
            <a:off x="1700530" y="2413635"/>
            <a:ext cx="3273425" cy="2030095"/>
          </a:xfrm>
          <a:prstGeom prst="rect">
            <a:avLst/>
          </a:prstGeom>
        </p:spPr>
        <p:txBody>
          <a:bodyPr wrap="square">
            <a:spAutoFit/>
          </a:bodyPr>
          <a:lstStyle/>
          <a:p>
            <a:pPr>
              <a:lnSpc>
                <a:spcPct val="150000"/>
              </a:lnSpc>
            </a:pPr>
            <a:r>
              <a:rPr lang="en-US" sz="2400" b="1" dirty="0">
                <a:solidFill>
                  <a:srgbClr val="000000"/>
                </a:solidFill>
                <a:latin typeface="Times New Roman" panose="02020603050405020304" pitchFamily="18" charset="0"/>
                <a:cs typeface="Times New Roman" panose="02020603050405020304" pitchFamily="18" charset="0"/>
              </a:rPr>
              <a:t>Supervised by...</a:t>
            </a:r>
          </a:p>
          <a:p>
            <a:pPr>
              <a:lnSpc>
                <a:spcPct val="150000"/>
              </a:lnSpc>
            </a:pPr>
            <a:endParaRPr lang="en-US" sz="2400" dirty="0">
              <a:latin typeface="Times New Roman" panose="02020603050405020304" pitchFamily="18" charset="0"/>
              <a:cs typeface="Times New Roman" panose="02020603050405020304" pitchFamily="18" charset="0"/>
            </a:endParaRPr>
          </a:p>
          <a:p>
            <a:r>
              <a:rPr lang="en-US" altLang="en-US" dirty="0">
                <a:latin typeface="Times New Roman" panose="02020603050405020304" pitchFamily="18" charset="0"/>
                <a:cs typeface="Times New Roman" panose="02020603050405020304" pitchFamily="18" charset="0"/>
              </a:rPr>
              <a:t>Md.Minhaz Uddin</a:t>
            </a:r>
          </a:p>
          <a:p>
            <a:r>
              <a:rPr lang="en-US" altLang="en-US" dirty="0">
                <a:solidFill>
                  <a:srgbClr val="000000"/>
                </a:solidFill>
                <a:latin typeface="Times New Roman" panose="02020603050405020304" pitchFamily="18" charset="0"/>
                <a:cs typeface="Times New Roman" panose="02020603050405020304" pitchFamily="18" charset="0"/>
              </a:rPr>
              <a:t>Assistant Professor</a:t>
            </a:r>
          </a:p>
          <a:p>
            <a:r>
              <a:rPr lang="en-US" dirty="0">
                <a:solidFill>
                  <a:srgbClr val="000000"/>
                </a:solidFill>
                <a:latin typeface="Times New Roman" panose="02020603050405020304" pitchFamily="18" charset="0"/>
                <a:cs typeface="Times New Roman" panose="02020603050405020304" pitchFamily="18" charset="0"/>
              </a:rPr>
              <a:t>Dept. ME, SU</a:t>
            </a:r>
            <a:endParaRPr lang="en-US" dirty="0">
              <a:latin typeface="Times New Roman" panose="02020603050405020304" pitchFamily="18" charset="0"/>
              <a:cs typeface="Times New Roman" panose="02020603050405020304" pitchFamily="18" charset="0"/>
            </a:endParaRPr>
          </a:p>
        </p:txBody>
      </p:sp>
      <p:pic>
        <p:nvPicPr>
          <p:cNvPr id="7" name="Picture 6"/>
          <p:cNvPicPr/>
          <p:nvPr/>
        </p:nvPicPr>
        <p:blipFill>
          <a:blip r:embed="rId2" cstate="print"/>
          <a:srcRect/>
          <a:stretch>
            <a:fillRect/>
          </a:stretch>
        </p:blipFill>
        <p:spPr>
          <a:xfrm>
            <a:off x="5481320" y="2767330"/>
            <a:ext cx="1764030" cy="1836420"/>
          </a:xfrm>
          <a:prstGeom prst="rect">
            <a:avLst/>
          </a:prstGeom>
          <a:ln>
            <a:noFill/>
          </a:ln>
        </p:spPr>
      </p:pic>
      <p:sp>
        <p:nvSpPr>
          <p:cNvPr id="8" name="Rectangle 7"/>
          <p:cNvSpPr/>
          <p:nvPr/>
        </p:nvSpPr>
        <p:spPr>
          <a:xfrm>
            <a:off x="3251200" y="5830620"/>
            <a:ext cx="6096000" cy="829945"/>
          </a:xfrm>
          <a:prstGeom prst="rect">
            <a:avLst/>
          </a:prstGeom>
        </p:spPr>
        <p:txBody>
          <a:bodyPr>
            <a:spAutoFit/>
          </a:bodyPr>
          <a:lstStyle/>
          <a:p>
            <a:pPr algn="ctr">
              <a:spcBef>
                <a:spcPct val="0"/>
              </a:spcBef>
              <a:buClrTx/>
              <a:buSzTx/>
              <a:buNone/>
            </a:pPr>
            <a:r>
              <a:rPr lang="en-US" altLang="en-US" sz="2400" b="1" dirty="0">
                <a:solidFill>
                  <a:srgbClr val="111111"/>
                </a:solidFill>
                <a:latin typeface="Times New Roman" panose="02020603050405020304" pitchFamily="18" charset="0"/>
                <a:cs typeface="Times New Roman" panose="02020603050405020304" pitchFamily="18" charset="0"/>
              </a:rPr>
              <a:t>Department of </a:t>
            </a:r>
            <a:r>
              <a:rPr lang="en-US" altLang="en-US" sz="2400" b="1" dirty="0">
                <a:latin typeface="Times New Roman" panose="02020603050405020304" pitchFamily="18" charset="0"/>
                <a:cs typeface="Times New Roman" panose="02020603050405020304" pitchFamily="18" charset="0"/>
              </a:rPr>
              <a:t>Mechanical Engineering </a:t>
            </a:r>
          </a:p>
          <a:p>
            <a:pPr algn="ctr">
              <a:spcBef>
                <a:spcPct val="0"/>
              </a:spcBef>
              <a:buClrTx/>
              <a:buSzTx/>
              <a:buNone/>
            </a:pPr>
            <a:r>
              <a:rPr lang="en-US" altLang="en-US" sz="2400" b="1" dirty="0">
                <a:latin typeface="Times New Roman" panose="02020603050405020304" pitchFamily="18" charset="0"/>
                <a:cs typeface="Times New Roman" panose="02020603050405020304" pitchFamily="18" charset="0"/>
              </a:rPr>
              <a:t>Sonoran University (SU)</a:t>
            </a:r>
          </a:p>
        </p:txBody>
      </p:sp>
      <p:sp>
        <p:nvSpPr>
          <p:cNvPr id="2" name="Rectangle 1">
            <a:extLst>
              <a:ext uri="{FF2B5EF4-FFF2-40B4-BE49-F238E27FC236}">
                <a16:creationId xmlns:a16="http://schemas.microsoft.com/office/drawing/2014/main" id="{16B69B5D-2C9B-651E-793D-322739AD7FBE}"/>
              </a:ext>
            </a:extLst>
          </p:cNvPr>
          <p:cNvSpPr/>
          <p:nvPr/>
        </p:nvSpPr>
        <p:spPr>
          <a:xfrm>
            <a:off x="9347200" y="1235419"/>
            <a:ext cx="2726690" cy="5634301"/>
          </a:xfrm>
          <a:prstGeom prst="rect">
            <a:avLst/>
          </a:prstGeom>
        </p:spPr>
        <p:txBody>
          <a:bodyPr wrap="square">
            <a:noAutofit/>
          </a:bodyPr>
          <a:lstStyle/>
          <a:p>
            <a:pPr>
              <a:lnSpc>
                <a:spcPct val="100000"/>
              </a:lnSpc>
            </a:pPr>
            <a:r>
              <a:rPr lang="en-US" sz="2400" b="1" dirty="0">
                <a:solidFill>
                  <a:srgbClr val="000000"/>
                </a:solidFill>
                <a:latin typeface="Times New Roman" panose="02020603050405020304" pitchFamily="18" charset="0"/>
                <a:cs typeface="Times New Roman" panose="02020603050405020304" pitchFamily="18" charset="0"/>
              </a:rPr>
              <a:t>Presented by</a:t>
            </a:r>
          </a:p>
          <a:p>
            <a:pPr>
              <a:lnSpc>
                <a:spcPct val="100000"/>
              </a:lnSpc>
              <a:spcBef>
                <a:spcPts val="0"/>
              </a:spcBef>
              <a:spcAft>
                <a:spcPts val="0"/>
              </a:spcAft>
            </a:pPr>
            <a:endParaRPr lang="en-US" sz="2400" b="1" dirty="0">
              <a:solidFill>
                <a:srgbClr val="000000"/>
              </a:solidFill>
              <a:latin typeface="Times New Roman" panose="02020603050405020304" pitchFamily="18" charset="0"/>
              <a:cs typeface="Times New Roman" panose="02020603050405020304" pitchFamily="18" charset="0"/>
            </a:endParaRPr>
          </a:p>
          <a:p>
            <a:pPr>
              <a:lnSpc>
                <a:spcPct val="0"/>
              </a:lnSpc>
              <a:spcBef>
                <a:spcPts val="0"/>
              </a:spcBef>
              <a:spcAft>
                <a:spcPts val="0"/>
              </a:spcAft>
            </a:pPr>
            <a:endParaRPr lang="en-US" sz="2400" b="1" dirty="0">
              <a:solidFill>
                <a:srgbClr val="000000"/>
              </a:solidFill>
              <a:latin typeface="Times New Roman" panose="02020603050405020304" pitchFamily="18" charset="0"/>
              <a:cs typeface="Times New Roman" panose="02020603050405020304" pitchFamily="18" charset="0"/>
            </a:endParaRPr>
          </a:p>
          <a:p>
            <a:r>
              <a:rPr lang="en-US" altLang="en-US" dirty="0">
                <a:solidFill>
                  <a:srgbClr val="000000"/>
                </a:solidFill>
                <a:latin typeface="Times New Roman" panose="02020603050405020304" pitchFamily="18" charset="0"/>
                <a:cs typeface="Times New Roman" panose="02020603050405020304" pitchFamily="18" charset="0"/>
              </a:rPr>
              <a:t>Md Samiuzzaman</a:t>
            </a:r>
          </a:p>
          <a:p>
            <a:r>
              <a:rPr lang="en-US" altLang="en-US" dirty="0">
                <a:solidFill>
                  <a:srgbClr val="000000"/>
                </a:solidFill>
                <a:latin typeface="Times New Roman" panose="02020603050405020304" pitchFamily="18" charset="0"/>
                <a:cs typeface="Times New Roman" panose="02020603050405020304" pitchFamily="18" charset="0"/>
              </a:rPr>
              <a:t>ME2102024305</a:t>
            </a:r>
          </a:p>
          <a:p>
            <a:endParaRPr lang="en-US" altLang="en-US" dirty="0">
              <a:solidFill>
                <a:srgbClr val="000000"/>
              </a:solidFill>
              <a:latin typeface="Times New Roman" panose="02020603050405020304" pitchFamily="18" charset="0"/>
              <a:cs typeface="Times New Roman" panose="02020603050405020304" pitchFamily="18" charset="0"/>
            </a:endParaRPr>
          </a:p>
          <a:p>
            <a:r>
              <a:rPr lang="en-US" altLang="en-US" dirty="0">
                <a:solidFill>
                  <a:srgbClr val="000000"/>
                </a:solidFill>
                <a:latin typeface="Times New Roman" panose="02020603050405020304" pitchFamily="18" charset="0"/>
                <a:cs typeface="Times New Roman" panose="02020603050405020304" pitchFamily="18" charset="0"/>
              </a:rPr>
              <a:t>Md. Zamilur Rahman</a:t>
            </a:r>
          </a:p>
          <a:p>
            <a:r>
              <a:rPr lang="en-US" altLang="en-US" dirty="0">
                <a:solidFill>
                  <a:srgbClr val="000000"/>
                </a:solidFill>
                <a:latin typeface="Times New Roman" panose="02020603050405020304" pitchFamily="18" charset="0"/>
                <a:cs typeface="Times New Roman" panose="02020603050405020304" pitchFamily="18" charset="0"/>
              </a:rPr>
              <a:t>ME2102024167</a:t>
            </a:r>
          </a:p>
          <a:p>
            <a:endParaRPr lang="en-US" altLang="en-US" dirty="0">
              <a:solidFill>
                <a:srgbClr val="000000"/>
              </a:solidFill>
              <a:latin typeface="Times New Roman" panose="02020603050405020304" pitchFamily="18" charset="0"/>
              <a:cs typeface="Times New Roman" panose="02020603050405020304" pitchFamily="18" charset="0"/>
            </a:endParaRPr>
          </a:p>
          <a:p>
            <a:r>
              <a:rPr lang="fi-FI" altLang="en-US" dirty="0">
                <a:solidFill>
                  <a:srgbClr val="000000"/>
                </a:solidFill>
                <a:latin typeface="Times New Roman" panose="02020603050405020304" pitchFamily="18" charset="0"/>
                <a:cs typeface="Times New Roman" panose="02020603050405020304" pitchFamily="18" charset="0"/>
              </a:rPr>
              <a:t>Md. Sabbir Hossain ME2102024326</a:t>
            </a:r>
            <a:endParaRPr lang="en-US" altLang="en-US" dirty="0">
              <a:solidFill>
                <a:srgbClr val="000000"/>
              </a:solidFill>
              <a:latin typeface="Times New Roman" panose="02020603050405020304" pitchFamily="18" charset="0"/>
              <a:cs typeface="Times New Roman" panose="02020603050405020304" pitchFamily="18" charset="0"/>
            </a:endParaRPr>
          </a:p>
          <a:p>
            <a:endParaRPr lang="en-US" altLang="en-US" dirty="0">
              <a:solidFill>
                <a:srgbClr val="000000"/>
              </a:solidFill>
              <a:latin typeface="Times New Roman" panose="02020603050405020304" pitchFamily="18" charset="0"/>
              <a:cs typeface="Times New Roman" panose="02020603050405020304" pitchFamily="18" charset="0"/>
            </a:endParaRPr>
          </a:p>
          <a:p>
            <a:r>
              <a:rPr lang="en-US" dirty="0">
                <a:solidFill>
                  <a:srgbClr val="000000"/>
                </a:solidFill>
                <a:latin typeface="Times New Roman" panose="02020603050405020304" pitchFamily="18" charset="0"/>
                <a:cs typeface="Times New Roman" panose="02020603050405020304" pitchFamily="18" charset="0"/>
              </a:rPr>
              <a:t>Md Arifur Rahman</a:t>
            </a:r>
          </a:p>
          <a:p>
            <a:r>
              <a:rPr lang="en-US" dirty="0">
                <a:solidFill>
                  <a:srgbClr val="000000"/>
                </a:solidFill>
                <a:latin typeface="Times New Roman" panose="02020603050405020304" pitchFamily="18" charset="0"/>
                <a:cs typeface="Times New Roman" panose="02020603050405020304" pitchFamily="18" charset="0"/>
              </a:rPr>
              <a:t>ME2102024306</a:t>
            </a:r>
          </a:p>
          <a:p>
            <a:endParaRPr lang="en-US" altLang="en-US" dirty="0">
              <a:solidFill>
                <a:srgbClr val="000000"/>
              </a:solidFill>
              <a:latin typeface="Times New Roman" panose="02020603050405020304" pitchFamily="18" charset="0"/>
              <a:cs typeface="Times New Roman" panose="02020603050405020304" pitchFamily="18" charset="0"/>
            </a:endParaRPr>
          </a:p>
          <a:p>
            <a:r>
              <a:rPr lang="en-US" altLang="en-US" dirty="0">
                <a:solidFill>
                  <a:srgbClr val="000000"/>
                </a:solidFill>
                <a:latin typeface="Times New Roman" panose="02020603050405020304" pitchFamily="18" charset="0"/>
                <a:cs typeface="Times New Roman" panose="02020603050405020304" pitchFamily="18" charset="0"/>
              </a:rPr>
              <a:t>Rahim Islam Rifat</a:t>
            </a:r>
          </a:p>
          <a:p>
            <a:r>
              <a:rPr lang="en-US" altLang="en-US" dirty="0">
                <a:solidFill>
                  <a:srgbClr val="000000"/>
                </a:solidFill>
                <a:latin typeface="Times New Roman" panose="02020603050405020304" pitchFamily="18" charset="0"/>
                <a:cs typeface="Times New Roman" panose="02020603050405020304" pitchFamily="18" charset="0"/>
              </a:rPr>
              <a:t>ME2102024255</a:t>
            </a:r>
          </a:p>
          <a:p>
            <a:endParaRPr lang="en-US" altLang="en-US" dirty="0">
              <a:solidFill>
                <a:srgbClr val="000000"/>
              </a:solidFill>
              <a:latin typeface="Times New Roman" panose="02020603050405020304" pitchFamily="18" charset="0"/>
              <a:cs typeface="Times New Roman" panose="02020603050405020304" pitchFamily="18" charset="0"/>
            </a:endParaRPr>
          </a:p>
          <a:p>
            <a:r>
              <a:rPr lang="en-US" altLang="en-US" dirty="0">
                <a:solidFill>
                  <a:srgbClr val="000000"/>
                </a:solidFill>
                <a:latin typeface="Times New Roman" panose="02020603050405020304" pitchFamily="18" charset="0"/>
                <a:cs typeface="Times New Roman" panose="02020603050405020304" pitchFamily="18" charset="0"/>
              </a:rPr>
              <a:t>MD. Manjurul Haque</a:t>
            </a:r>
          </a:p>
          <a:p>
            <a:r>
              <a:rPr lang="en-US" altLang="en-US" dirty="0">
                <a:solidFill>
                  <a:srgbClr val="000000"/>
                </a:solidFill>
                <a:latin typeface="Times New Roman" panose="02020603050405020304" pitchFamily="18" charset="0"/>
                <a:cs typeface="Times New Roman" panose="02020603050405020304" pitchFamily="18" charset="0"/>
              </a:rPr>
              <a:t>ME2102024118</a:t>
            </a:r>
          </a:p>
          <a:p>
            <a:endParaRPr lang="en-US" dirty="0">
              <a:solidFill>
                <a:srgbClr val="000000"/>
              </a:solidFill>
              <a:latin typeface="Times New Roman" panose="02020603050405020304" pitchFamily="18" charset="0"/>
              <a:cs typeface="Times New Roman" panose="02020603050405020304" pitchFamily="18" charset="0"/>
            </a:endParaRPr>
          </a:p>
          <a:p>
            <a:endParaRPr lang="en-US" dirty="0">
              <a:solidFill>
                <a:srgbClr val="000000"/>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592705" y="624205"/>
            <a:ext cx="8911590" cy="750570"/>
          </a:xfrm>
        </p:spPr>
        <p:txBody>
          <a:bodyPr/>
          <a:lstStyle/>
          <a:p>
            <a:pPr algn="ctr"/>
            <a:r>
              <a:rPr lang="en-US" sz="3200" b="1">
                <a:latin typeface="Times New Roman" panose="02020603050405020304" pitchFamily="18" charset="0"/>
                <a:cs typeface="Times New Roman" panose="02020603050405020304" pitchFamily="18" charset="0"/>
              </a:rPr>
              <a:t>Hardware Implimantation</a:t>
            </a:r>
          </a:p>
        </p:txBody>
      </p:sp>
      <p:pic>
        <p:nvPicPr>
          <p:cNvPr id="2" name="Picture 1"/>
          <p:cNvPicPr>
            <a:picLocks noChangeAspect="1"/>
          </p:cNvPicPr>
          <p:nvPr/>
        </p:nvPicPr>
        <p:blipFill>
          <a:blip r:embed="rId2"/>
          <a:stretch>
            <a:fillRect/>
          </a:stretch>
        </p:blipFill>
        <p:spPr>
          <a:xfrm>
            <a:off x="458470" y="1374775"/>
            <a:ext cx="1870075" cy="2054225"/>
          </a:xfrm>
          <a:prstGeom prst="rect">
            <a:avLst/>
          </a:prstGeom>
        </p:spPr>
      </p:pic>
      <p:pic>
        <p:nvPicPr>
          <p:cNvPr id="3" name="Picture 2"/>
          <p:cNvPicPr>
            <a:picLocks noChangeAspect="1"/>
          </p:cNvPicPr>
          <p:nvPr/>
        </p:nvPicPr>
        <p:blipFill>
          <a:blip r:embed="rId3"/>
          <a:stretch>
            <a:fillRect/>
          </a:stretch>
        </p:blipFill>
        <p:spPr>
          <a:xfrm>
            <a:off x="3195955" y="1318895"/>
            <a:ext cx="1915795" cy="2155190"/>
          </a:xfrm>
          <a:prstGeom prst="rect">
            <a:avLst/>
          </a:prstGeom>
        </p:spPr>
      </p:pic>
      <p:pic>
        <p:nvPicPr>
          <p:cNvPr id="8" name="Picture 7"/>
          <p:cNvPicPr>
            <a:picLocks noChangeAspect="1"/>
          </p:cNvPicPr>
          <p:nvPr/>
        </p:nvPicPr>
        <p:blipFill>
          <a:blip r:embed="rId4"/>
          <a:stretch>
            <a:fillRect/>
          </a:stretch>
        </p:blipFill>
        <p:spPr>
          <a:xfrm>
            <a:off x="5784215" y="1374775"/>
            <a:ext cx="3908425" cy="2099310"/>
          </a:xfrm>
          <a:prstGeom prst="rect">
            <a:avLst/>
          </a:prstGeom>
        </p:spPr>
      </p:pic>
      <p:pic>
        <p:nvPicPr>
          <p:cNvPr id="9" name="Picture 8"/>
          <p:cNvPicPr>
            <a:picLocks noChangeAspect="1"/>
          </p:cNvPicPr>
          <p:nvPr/>
        </p:nvPicPr>
        <p:blipFill>
          <a:blip r:embed="rId5"/>
          <a:stretch>
            <a:fillRect/>
          </a:stretch>
        </p:blipFill>
        <p:spPr>
          <a:xfrm>
            <a:off x="10505440" y="1111250"/>
            <a:ext cx="1235075" cy="2569845"/>
          </a:xfrm>
          <a:prstGeom prst="rect">
            <a:avLst/>
          </a:prstGeom>
        </p:spPr>
      </p:pic>
      <p:pic>
        <p:nvPicPr>
          <p:cNvPr id="10" name="Picture 9"/>
          <p:cNvPicPr>
            <a:picLocks noChangeAspect="1"/>
          </p:cNvPicPr>
          <p:nvPr/>
        </p:nvPicPr>
        <p:blipFill>
          <a:blip r:embed="rId6"/>
          <a:stretch>
            <a:fillRect/>
          </a:stretch>
        </p:blipFill>
        <p:spPr>
          <a:xfrm>
            <a:off x="458470" y="3910330"/>
            <a:ext cx="3010535" cy="2653665"/>
          </a:xfrm>
          <a:prstGeom prst="rect">
            <a:avLst/>
          </a:prstGeom>
        </p:spPr>
      </p:pic>
      <p:pic>
        <p:nvPicPr>
          <p:cNvPr id="11" name="Picture 10"/>
          <p:cNvPicPr>
            <a:picLocks noChangeAspect="1"/>
          </p:cNvPicPr>
          <p:nvPr/>
        </p:nvPicPr>
        <p:blipFill>
          <a:blip r:embed="rId7"/>
          <a:stretch>
            <a:fillRect/>
          </a:stretch>
        </p:blipFill>
        <p:spPr>
          <a:xfrm>
            <a:off x="4163695" y="3910330"/>
            <a:ext cx="1343660" cy="2660650"/>
          </a:xfrm>
          <a:prstGeom prst="rect">
            <a:avLst/>
          </a:prstGeom>
        </p:spPr>
      </p:pic>
      <p:pic>
        <p:nvPicPr>
          <p:cNvPr id="12" name="Picture 11"/>
          <p:cNvPicPr>
            <a:picLocks noChangeAspect="1"/>
          </p:cNvPicPr>
          <p:nvPr/>
        </p:nvPicPr>
        <p:blipFill>
          <a:blip r:embed="rId8"/>
          <a:stretch>
            <a:fillRect/>
          </a:stretch>
        </p:blipFill>
        <p:spPr>
          <a:xfrm>
            <a:off x="6202045" y="3910330"/>
            <a:ext cx="1666240" cy="2680970"/>
          </a:xfrm>
          <a:prstGeom prst="rect">
            <a:avLst/>
          </a:prstGeom>
        </p:spPr>
      </p:pic>
      <p:pic>
        <p:nvPicPr>
          <p:cNvPr id="13" name="Picture 12"/>
          <p:cNvPicPr>
            <a:picLocks noChangeAspect="1"/>
          </p:cNvPicPr>
          <p:nvPr/>
        </p:nvPicPr>
        <p:blipFill>
          <a:blip r:embed="rId9"/>
          <a:stretch>
            <a:fillRect/>
          </a:stretch>
        </p:blipFill>
        <p:spPr>
          <a:xfrm>
            <a:off x="8347075" y="4175125"/>
            <a:ext cx="3601720" cy="238887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7425" y="603250"/>
            <a:ext cx="8911590" cy="692785"/>
          </a:xfrm>
        </p:spPr>
        <p:txBody>
          <a:bodyPr/>
          <a:lstStyle/>
          <a:p>
            <a:pPr algn="ctr"/>
            <a:r>
              <a:rPr lang="en-US" sz="3200" b="1">
                <a:latin typeface="Times New Roman" panose="02020603050405020304" pitchFamily="18" charset="0"/>
                <a:cs typeface="Times New Roman" panose="02020603050405020304" pitchFamily="18" charset="0"/>
              </a:rPr>
              <a:t>Complete Project Prototype</a:t>
            </a:r>
          </a:p>
        </p:txBody>
      </p:sp>
      <p:pic>
        <p:nvPicPr>
          <p:cNvPr id="3" name="Picture 2"/>
          <p:cNvPicPr>
            <a:picLocks noChangeAspect="1"/>
          </p:cNvPicPr>
          <p:nvPr/>
        </p:nvPicPr>
        <p:blipFill>
          <a:blip r:embed="rId2"/>
          <a:stretch>
            <a:fillRect/>
          </a:stretch>
        </p:blipFill>
        <p:spPr>
          <a:xfrm>
            <a:off x="226060" y="1296035"/>
            <a:ext cx="3653790" cy="2885440"/>
          </a:xfrm>
          <a:prstGeom prst="rect">
            <a:avLst/>
          </a:prstGeom>
        </p:spPr>
      </p:pic>
      <p:pic>
        <p:nvPicPr>
          <p:cNvPr id="4" name="Picture 3"/>
          <p:cNvPicPr>
            <a:picLocks noChangeAspect="1"/>
          </p:cNvPicPr>
          <p:nvPr/>
        </p:nvPicPr>
        <p:blipFill>
          <a:blip r:embed="rId3"/>
          <a:stretch>
            <a:fillRect/>
          </a:stretch>
        </p:blipFill>
        <p:spPr>
          <a:xfrm>
            <a:off x="4238625" y="3222625"/>
            <a:ext cx="3122295" cy="3434715"/>
          </a:xfrm>
          <a:prstGeom prst="rect">
            <a:avLst/>
          </a:prstGeom>
        </p:spPr>
      </p:pic>
      <p:pic>
        <p:nvPicPr>
          <p:cNvPr id="5" name="Picture 4"/>
          <p:cNvPicPr>
            <a:picLocks noChangeAspect="1"/>
          </p:cNvPicPr>
          <p:nvPr/>
        </p:nvPicPr>
        <p:blipFill>
          <a:blip r:embed="rId4"/>
          <a:stretch>
            <a:fillRect/>
          </a:stretch>
        </p:blipFill>
        <p:spPr>
          <a:xfrm>
            <a:off x="7673975" y="1487805"/>
            <a:ext cx="4518025" cy="25025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355" y="796925"/>
            <a:ext cx="8911590" cy="678815"/>
          </a:xfrm>
        </p:spPr>
        <p:txBody>
          <a:bodyPr/>
          <a:lstStyle/>
          <a:p>
            <a:pPr algn="ctr"/>
            <a:r>
              <a:rPr lang="en-US" sz="3200" b="1">
                <a:latin typeface="Times New Roman" panose="02020603050405020304" pitchFamily="18" charset="0"/>
                <a:cs typeface="Times New Roman" panose="02020603050405020304" pitchFamily="18" charset="0"/>
              </a:rPr>
              <a:t>Expected Result </a:t>
            </a:r>
          </a:p>
        </p:txBody>
      </p:sp>
      <p:sp>
        <p:nvSpPr>
          <p:cNvPr id="3" name="Text Box 2"/>
          <p:cNvSpPr txBox="1"/>
          <p:nvPr/>
        </p:nvSpPr>
        <p:spPr>
          <a:xfrm>
            <a:off x="1964055" y="1978025"/>
            <a:ext cx="9152890" cy="3655060"/>
          </a:xfrm>
          <a:prstGeom prst="rect">
            <a:avLst/>
          </a:prstGeom>
        </p:spPr>
        <p:txBody>
          <a:bodyPr wrap="square">
            <a:spAutoFit/>
          </a:bodyPr>
          <a:lstStyle/>
          <a:p>
            <a:pPr algn="just" defTabSz="266700">
              <a:lnSpc>
                <a:spcPct val="150000"/>
              </a:lnSpc>
              <a:spcAft>
                <a:spcPts val="800"/>
              </a:spcAft>
            </a:pPr>
            <a:r>
              <a:rPr>
                <a:solidFill>
                  <a:srgbClr val="000000"/>
                </a:solidFill>
                <a:latin typeface="Times New Roman" panose="02020603050405020304"/>
                <a:ea typeface="Calibri" panose="020F0502020204030204"/>
              </a:rPr>
              <a:t>After making our project we observe it very careful. It works as we desire. Our project give output perfectly and all equipment are work perfectly. We check how much it works and we get perfect output from this project. </a:t>
            </a:r>
          </a:p>
          <a:p>
            <a:pPr algn="just" defTabSz="266700">
              <a:lnSpc>
                <a:spcPct val="107000"/>
              </a:lnSpc>
              <a:spcAft>
                <a:spcPct val="0"/>
              </a:spcAft>
            </a:pPr>
            <a:r>
              <a:rPr>
                <a:solidFill>
                  <a:srgbClr val="000000"/>
                </a:solidFill>
                <a:latin typeface="Times New Roman" panose="02020603050405020304"/>
                <a:ea typeface="Calibri" panose="020F0502020204030204"/>
              </a:rPr>
              <a:t> </a:t>
            </a:r>
          </a:p>
          <a:p>
            <a:pPr marL="285750" indent="-285750" algn="just" defTabSz="266700">
              <a:lnSpc>
                <a:spcPct val="150000"/>
              </a:lnSpc>
              <a:spcAft>
                <a:spcPts val="1000"/>
              </a:spcAft>
              <a:buFont typeface="Wingdings" panose="05000000000000000000" charset="0"/>
              <a:buChar char="Ø"/>
            </a:pPr>
            <a:r>
              <a:rPr>
                <a:solidFill>
                  <a:srgbClr val="000000"/>
                </a:solidFill>
                <a:latin typeface="Times New Roman" panose="02020603050405020304"/>
                <a:ea typeface="Calibri" panose="020F0502020204030204"/>
              </a:rPr>
              <a:t>Finally, we have completed our project successfully &amp; check our project its run accurately according to our objective.</a:t>
            </a:r>
          </a:p>
          <a:p>
            <a:pPr marL="285750" indent="-285750" algn="just" defTabSz="266700">
              <a:lnSpc>
                <a:spcPct val="150000"/>
              </a:lnSpc>
              <a:spcAft>
                <a:spcPts val="1000"/>
              </a:spcAft>
              <a:buFont typeface="Wingdings" panose="05000000000000000000" charset="0"/>
              <a:buChar char="Ø"/>
            </a:pPr>
            <a:r>
              <a:rPr>
                <a:solidFill>
                  <a:srgbClr val="000000"/>
                </a:solidFill>
                <a:latin typeface="Times New Roman" panose="02020603050405020304"/>
                <a:ea typeface="Calibri" panose="020F0502020204030204"/>
              </a:rPr>
              <a:t>The vehicle was moved and when detect fire then fire sensor give a signal to micro-controller. </a:t>
            </a:r>
          </a:p>
          <a:p>
            <a:pPr marL="285750" indent="-285750" algn="just" defTabSz="266700">
              <a:lnSpc>
                <a:spcPct val="150000"/>
              </a:lnSpc>
              <a:spcAft>
                <a:spcPts val="1000"/>
              </a:spcAft>
              <a:buFont typeface="Wingdings" panose="05000000000000000000" charset="0"/>
              <a:buChar char="Ø"/>
            </a:pPr>
            <a:r>
              <a:rPr>
                <a:solidFill>
                  <a:srgbClr val="000000"/>
                </a:solidFill>
                <a:latin typeface="Times New Roman" panose="02020603050405020304"/>
                <a:ea typeface="Calibri" panose="020F0502020204030204"/>
              </a:rPr>
              <a:t>After sensing the fire, we will spray the water and extinguish the fire.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823690"/>
          </a:xfrm>
        </p:spPr>
        <p:txBody>
          <a:bodyPr>
            <a:normAutofit/>
          </a:bodyPr>
          <a:lstStyle/>
          <a:p>
            <a:pPr algn="ctr"/>
            <a:r>
              <a:rPr lang="en-US" sz="3200" b="1" dirty="0">
                <a:latin typeface="Times New Roman" panose="02020603050405020304" pitchFamily="18" charset="0"/>
                <a:cs typeface="Times New Roman" panose="02020603050405020304" pitchFamily="18" charset="0"/>
              </a:rPr>
              <a:t>Advantage</a:t>
            </a:r>
          </a:p>
        </p:txBody>
      </p:sp>
      <p:sp>
        <p:nvSpPr>
          <p:cNvPr id="3" name="Content Placeholder 2"/>
          <p:cNvSpPr>
            <a:spLocks noGrp="1"/>
          </p:cNvSpPr>
          <p:nvPr>
            <p:ph idx="1"/>
          </p:nvPr>
        </p:nvSpPr>
        <p:spPr>
          <a:xfrm>
            <a:off x="2614612" y="1536699"/>
            <a:ext cx="8915400" cy="4899269"/>
          </a:xfrm>
        </p:spPr>
        <p:txBody>
          <a:bodyPr>
            <a:noAutofit/>
          </a:bodyPr>
          <a:lstStyle/>
          <a:p>
            <a:pPr marL="0" indent="0">
              <a:lnSpc>
                <a:spcPct val="150000"/>
              </a:lnSpc>
              <a:buNone/>
            </a:pPr>
            <a:r>
              <a:rPr lang="en-US" dirty="0">
                <a:latin typeface="Times New Roman" panose="02020603050405020304" pitchFamily="18" charset="0"/>
                <a:cs typeface="Times New Roman" panose="02020603050405020304" pitchFamily="18" charset="0"/>
              </a:rPr>
              <a:t>There are certainly many advantages of our project and some of the major ones have been given below:</a:t>
            </a:r>
          </a:p>
          <a:p>
            <a:pPr lvl="0">
              <a:lnSpc>
                <a:spcPct val="150000"/>
              </a:lnSpc>
            </a:pPr>
            <a:r>
              <a:rPr lang="en-US" altLang="en-US" dirty="0">
                <a:latin typeface="Times New Roman" panose="02020603050405020304" pitchFamily="18" charset="0"/>
                <a:cs typeface="Times New Roman" panose="02020603050405020304" pitchFamily="18" charset="0"/>
              </a:rPr>
              <a:t>Able to take action for fire protection.</a:t>
            </a:r>
          </a:p>
          <a:p>
            <a:pPr lvl="0">
              <a:lnSpc>
                <a:spcPct val="150000"/>
              </a:lnSpc>
            </a:pPr>
            <a:r>
              <a:rPr lang="en-US" altLang="en-US" dirty="0">
                <a:latin typeface="Times New Roman" panose="02020603050405020304" pitchFamily="18" charset="0"/>
                <a:cs typeface="Times New Roman" panose="02020603050405020304" pitchFamily="18" charset="0"/>
              </a:rPr>
              <a:t>The system is user friendly.</a:t>
            </a:r>
          </a:p>
          <a:p>
            <a:pPr lvl="0">
              <a:lnSpc>
                <a:spcPct val="150000"/>
              </a:lnSpc>
            </a:pPr>
            <a:r>
              <a:rPr lang="en-US" altLang="en-US" dirty="0">
                <a:latin typeface="Times New Roman" panose="02020603050405020304" pitchFamily="18" charset="0"/>
                <a:cs typeface="Times New Roman" panose="02020603050405020304" pitchFamily="18" charset="0"/>
              </a:rPr>
              <a:t>Able to detect fire.</a:t>
            </a:r>
          </a:p>
          <a:p>
            <a:pPr lvl="0">
              <a:lnSpc>
                <a:spcPct val="150000"/>
              </a:lnSpc>
            </a:pPr>
            <a:r>
              <a:rPr lang="en-US" altLang="en-US" dirty="0">
                <a:latin typeface="Times New Roman" panose="02020603050405020304" pitchFamily="18" charset="0"/>
                <a:cs typeface="Times New Roman" panose="02020603050405020304" pitchFamily="18" charset="0"/>
              </a:rPr>
              <a:t>Able to detect smoke</a:t>
            </a:r>
          </a:p>
          <a:p>
            <a:pPr lvl="0">
              <a:lnSpc>
                <a:spcPct val="150000"/>
              </a:lnSpc>
            </a:pPr>
            <a:r>
              <a:rPr lang="en-US" altLang="en-US" dirty="0">
                <a:latin typeface="Times New Roman" panose="02020603050405020304" pitchFamily="18" charset="0"/>
                <a:cs typeface="Times New Roman" panose="02020603050405020304" pitchFamily="18" charset="0"/>
              </a:rPr>
              <a:t>Portable.</a:t>
            </a:r>
          </a:p>
          <a:p>
            <a:pPr lvl="0">
              <a:lnSpc>
                <a:spcPct val="150000"/>
              </a:lnSpc>
            </a:pPr>
            <a:r>
              <a:rPr lang="en-US" altLang="en-US" dirty="0">
                <a:latin typeface="Times New Roman" panose="02020603050405020304" pitchFamily="18" charset="0"/>
                <a:cs typeface="Times New Roman" panose="02020603050405020304" pitchFamily="18" charset="0"/>
              </a:rPr>
              <a:t>Cost Effective.</a:t>
            </a:r>
          </a:p>
          <a:p>
            <a:pPr lvl="0">
              <a:lnSpc>
                <a:spcPct val="150000"/>
              </a:lnSpc>
            </a:pPr>
            <a:r>
              <a:rPr lang="en-US" altLang="en-US" dirty="0">
                <a:latin typeface="Times New Roman" panose="02020603050405020304" pitchFamily="18" charset="0"/>
                <a:cs typeface="Times New Roman" panose="02020603050405020304" pitchFamily="18" charset="0"/>
              </a:rPr>
              <a:t>High Accuracy.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355" y="796925"/>
            <a:ext cx="8911590" cy="678815"/>
          </a:xfrm>
        </p:spPr>
        <p:txBody>
          <a:bodyPr/>
          <a:lstStyle/>
          <a:p>
            <a:pPr algn="ctr"/>
            <a:r>
              <a:rPr lang="en-US" sz="3200" b="1" dirty="0">
                <a:latin typeface="Times New Roman" panose="02020603050405020304" pitchFamily="18" charset="0"/>
                <a:cs typeface="Times New Roman" panose="02020603050405020304" pitchFamily="18" charset="0"/>
              </a:rPr>
              <a:t>Calculation</a:t>
            </a:r>
          </a:p>
        </p:txBody>
      </p:sp>
      <p:sp>
        <p:nvSpPr>
          <p:cNvPr id="3" name="Text Box 2"/>
          <p:cNvSpPr txBox="1"/>
          <p:nvPr/>
        </p:nvSpPr>
        <p:spPr>
          <a:xfrm>
            <a:off x="1849120" y="1475740"/>
            <a:ext cx="4906010" cy="5077460"/>
          </a:xfrm>
          <a:prstGeom prst="rect">
            <a:avLst/>
          </a:prstGeom>
        </p:spPr>
        <p:txBody>
          <a:bodyPr wrap="square">
            <a:spAutoFit/>
          </a:bodyPr>
          <a:lstStyle/>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We have the following specifications for the robot:</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Battery qty 2 for motor</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Battery Capacity: 3000 mAh</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 =300*2 mah</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=6000 mah</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Rated Voltage: 3.7 volt</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=3.7*2 V</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 7.4 V</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Power Consumption: P=VI​</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=12V×2A</a:t>
            </a:r>
          </a:p>
          <a:p>
            <a:pPr algn="just" defTabSz="266700">
              <a:lnSpc>
                <a:spcPct val="150000"/>
              </a:lnSpc>
              <a:spcBef>
                <a:spcPts val="0"/>
              </a:spcBef>
              <a:spcAft>
                <a:spcPts val="0"/>
              </a:spcAft>
            </a:pPr>
            <a:r>
              <a:rPr lang="en-US" altLang="en-US">
                <a:solidFill>
                  <a:srgbClr val="000000"/>
                </a:solidFill>
                <a:latin typeface="Times New Roman" panose="02020603050405020304"/>
                <a:ea typeface="Calibri" panose="020F0502020204030204"/>
              </a:rPr>
              <a:t>=24W</a:t>
            </a:r>
          </a:p>
          <a:p>
            <a:pPr algn="just" defTabSz="266700">
              <a:lnSpc>
                <a:spcPct val="150000"/>
              </a:lnSpc>
              <a:spcAft>
                <a:spcPts val="800"/>
              </a:spcAft>
            </a:pPr>
            <a:endParaRPr lang="en-US" altLang="en-US">
              <a:solidFill>
                <a:srgbClr val="000000"/>
              </a:solidFill>
              <a:latin typeface="Times New Roman" panose="02020603050405020304"/>
              <a:ea typeface="Calibri" panose="020F0502020204030204"/>
            </a:endParaRPr>
          </a:p>
        </p:txBody>
      </p:sp>
      <p:sp>
        <p:nvSpPr>
          <p:cNvPr id="5" name="Text Box 4"/>
          <p:cNvSpPr txBox="1"/>
          <p:nvPr/>
        </p:nvSpPr>
        <p:spPr>
          <a:xfrm>
            <a:off x="7161716" y="1569178"/>
            <a:ext cx="4906010" cy="4890583"/>
          </a:xfrm>
          <a:prstGeom prst="rect">
            <a:avLst/>
          </a:prstGeom>
          <a:noFill/>
        </p:spPr>
        <p:txBody>
          <a:bodyPr wrap="square" rtlCol="0">
            <a:noAutofit/>
          </a:bodyPr>
          <a:lstStyle/>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Movement Speed: V=(2π*RPM*r)/60</a:t>
            </a:r>
            <a:endParaRPr lang="en-US" altLang="en-US" dirty="0">
              <a:solidFill>
                <a:srgbClr val="000000"/>
              </a:solidFill>
              <a:latin typeface="Times New Roman" panose="02020603050405020304"/>
              <a:ea typeface="Calibri" panose="020F0502020204030204"/>
            </a:endParaRPr>
          </a:p>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 (2π*150*0.03)/60</a:t>
            </a:r>
            <a:endParaRPr lang="en-US" altLang="en-US" dirty="0">
              <a:solidFill>
                <a:srgbClr val="000000"/>
              </a:solidFill>
              <a:latin typeface="Times New Roman" panose="02020603050405020304"/>
              <a:ea typeface="Calibri" panose="020F0502020204030204"/>
            </a:endParaRPr>
          </a:p>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=47 cm/sec</a:t>
            </a:r>
            <a:endParaRPr lang="en-US" altLang="en-US" dirty="0">
              <a:solidFill>
                <a:srgbClr val="000000"/>
              </a:solidFill>
              <a:latin typeface="Times New Roman" panose="02020603050405020304"/>
              <a:ea typeface="Calibri" panose="020F0502020204030204"/>
            </a:endParaRPr>
          </a:p>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Water Discharge Rate: 80 L/</a:t>
            </a:r>
            <a:r>
              <a:rPr lang="en-US" altLang="en-US" dirty="0" err="1">
                <a:solidFill>
                  <a:srgbClr val="000000"/>
                </a:solidFill>
                <a:latin typeface="Times New Roman" panose="02020603050405020304"/>
                <a:ea typeface="Calibri" panose="020F0502020204030204"/>
                <a:sym typeface="+mn-ea"/>
              </a:rPr>
              <a:t>hr</a:t>
            </a:r>
            <a:endParaRPr lang="en-US" altLang="en-US" dirty="0">
              <a:solidFill>
                <a:srgbClr val="000000"/>
              </a:solidFill>
              <a:latin typeface="Times New Roman" panose="02020603050405020304"/>
              <a:ea typeface="Calibri" panose="020F0502020204030204"/>
            </a:endParaRPr>
          </a:p>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=1.33 L/min</a:t>
            </a:r>
            <a:endParaRPr lang="en-US" altLang="en-US" dirty="0">
              <a:solidFill>
                <a:srgbClr val="000000"/>
              </a:solidFill>
              <a:latin typeface="Times New Roman" panose="02020603050405020304"/>
              <a:ea typeface="Calibri" panose="020F0502020204030204"/>
            </a:endParaRPr>
          </a:p>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Tank Capacity: 0.5 L</a:t>
            </a:r>
            <a:endParaRPr lang="en-US" altLang="en-US" dirty="0">
              <a:solidFill>
                <a:srgbClr val="000000"/>
              </a:solidFill>
              <a:latin typeface="Times New Roman" panose="02020603050405020304"/>
              <a:ea typeface="Calibri" panose="020F0502020204030204"/>
            </a:endParaRPr>
          </a:p>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Time for full suppression=(.5L/1.33 L/min)</a:t>
            </a:r>
            <a:endParaRPr lang="en-US" altLang="en-US" dirty="0">
              <a:solidFill>
                <a:srgbClr val="000000"/>
              </a:solidFill>
              <a:latin typeface="Times New Roman" panose="02020603050405020304"/>
              <a:ea typeface="Calibri" panose="020F0502020204030204"/>
            </a:endParaRPr>
          </a:p>
          <a:p>
            <a:pPr algn="just" defTabSz="266700">
              <a:lnSpc>
                <a:spcPct val="150000"/>
              </a:lnSpc>
              <a:spcAft>
                <a:spcPts val="800"/>
              </a:spcAft>
            </a:pPr>
            <a:r>
              <a:rPr lang="en-US" altLang="en-US" dirty="0">
                <a:solidFill>
                  <a:srgbClr val="000000"/>
                </a:solidFill>
                <a:latin typeface="Times New Roman" panose="02020603050405020304"/>
                <a:ea typeface="Calibri" panose="020F0502020204030204"/>
                <a:sym typeface="+mn-ea"/>
              </a:rPr>
              <a:t>=0.37 minutes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355" y="796925"/>
            <a:ext cx="8911590" cy="678815"/>
          </a:xfrm>
        </p:spPr>
        <p:txBody>
          <a:bodyPr/>
          <a:lstStyle/>
          <a:p>
            <a:pPr algn="ctr"/>
            <a:r>
              <a:rPr lang="en-US" sz="3200" b="1">
                <a:latin typeface="Times New Roman" panose="02020603050405020304" pitchFamily="18" charset="0"/>
                <a:cs typeface="Times New Roman" panose="02020603050405020304" pitchFamily="18" charset="0"/>
              </a:rPr>
              <a:t>Calculation</a:t>
            </a:r>
          </a:p>
        </p:txBody>
      </p:sp>
      <p:sp>
        <p:nvSpPr>
          <p:cNvPr id="3" name="Text Box 2"/>
          <p:cNvSpPr txBox="1"/>
          <p:nvPr/>
        </p:nvSpPr>
        <p:spPr>
          <a:xfrm>
            <a:off x="1734184" y="1475740"/>
            <a:ext cx="9695815" cy="4017510"/>
          </a:xfrm>
          <a:prstGeom prst="rect">
            <a:avLst/>
          </a:prstGeom>
        </p:spPr>
        <p:txBody>
          <a:bodyPr wrap="square">
            <a:spAutoFit/>
          </a:bodyPr>
          <a:lstStyle/>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total</a:t>
            </a:r>
            <a:r>
              <a:rPr lang="" altLang="en-US" dirty="0">
                <a:solidFill>
                  <a:srgbClr val="000000"/>
                </a:solidFill>
                <a:latin typeface="Times New Roman" panose="02020603050405020304"/>
                <a:ea typeface="Calibri" panose="020F0502020204030204"/>
              </a:rPr>
              <a:t> </a:t>
            </a:r>
            <a:r>
              <a:rPr lang="en-US" altLang="en-US" dirty="0">
                <a:solidFill>
                  <a:srgbClr val="000000"/>
                </a:solidFill>
                <a:latin typeface="Times New Roman" panose="02020603050405020304"/>
                <a:ea typeface="Calibri" panose="020F0502020204030204"/>
              </a:rPr>
              <a:t>fire</a:t>
            </a:r>
            <a:r>
              <a:rPr lang="" altLang="en-US" dirty="0">
                <a:solidFill>
                  <a:srgbClr val="000000"/>
                </a:solidFill>
                <a:latin typeface="Times New Roman" panose="02020603050405020304"/>
                <a:ea typeface="Calibri" panose="020F0502020204030204"/>
              </a:rPr>
              <a:t> </a:t>
            </a:r>
            <a:r>
              <a:rPr lang="en-US" altLang="en-US" dirty="0">
                <a:solidFill>
                  <a:srgbClr val="000000"/>
                </a:solidFill>
                <a:latin typeface="Times New Roman" panose="02020603050405020304"/>
                <a:ea typeface="Calibri" panose="020F0502020204030204"/>
              </a:rPr>
              <a:t>suppression</a:t>
            </a:r>
            <a:r>
              <a:rPr lang="" altLang="en-US" dirty="0">
                <a:solidFill>
                  <a:srgbClr val="000000"/>
                </a:solidFill>
                <a:latin typeface="Times New Roman" panose="02020603050405020304"/>
                <a:ea typeface="Calibri" panose="020F0502020204030204"/>
              </a:rPr>
              <a:t> </a:t>
            </a:r>
            <a:r>
              <a:rPr lang="en-US" altLang="en-US" dirty="0">
                <a:solidFill>
                  <a:srgbClr val="000000"/>
                </a:solidFill>
                <a:latin typeface="Times New Roman" panose="02020603050405020304"/>
                <a:ea typeface="Calibri" panose="020F0502020204030204"/>
              </a:rPr>
              <a:t>capacity=Flow</a:t>
            </a:r>
            <a:r>
              <a:rPr lang="" altLang="en-US" dirty="0">
                <a:solidFill>
                  <a:srgbClr val="000000"/>
                </a:solidFill>
                <a:latin typeface="Times New Roman" panose="02020603050405020304"/>
                <a:ea typeface="Calibri" panose="020F0502020204030204"/>
              </a:rPr>
              <a:t> </a:t>
            </a:r>
            <a:r>
              <a:rPr lang="en-US" altLang="en-US" dirty="0" err="1">
                <a:solidFill>
                  <a:srgbClr val="000000"/>
                </a:solidFill>
                <a:latin typeface="Times New Roman" panose="02020603050405020304"/>
                <a:ea typeface="Calibri" panose="020F0502020204030204"/>
              </a:rPr>
              <a:t>rate×Time</a:t>
            </a:r>
            <a:r>
              <a:rPr lang="" altLang="en-US" dirty="0">
                <a:solidFill>
                  <a:srgbClr val="000000"/>
                </a:solidFill>
                <a:latin typeface="Times New Roman" panose="02020603050405020304"/>
                <a:ea typeface="Calibri" panose="020F0502020204030204"/>
              </a:rPr>
              <a:t> </a:t>
            </a:r>
            <a:r>
              <a:rPr lang="en-US" altLang="en-US" dirty="0">
                <a:solidFill>
                  <a:srgbClr val="000000"/>
                </a:solidFill>
                <a:latin typeface="Times New Roman" panose="02020603050405020304"/>
                <a:ea typeface="Calibri" panose="020F0502020204030204"/>
              </a:rPr>
              <a:t>available</a:t>
            </a:r>
            <a:r>
              <a:rPr lang="" altLang="en-US" dirty="0">
                <a:solidFill>
                  <a:srgbClr val="000000"/>
                </a:solidFill>
                <a:latin typeface="Times New Roman" panose="02020603050405020304"/>
                <a:ea typeface="Calibri" panose="020F0502020204030204"/>
              </a:rPr>
              <a:t> </a:t>
            </a:r>
            <a:r>
              <a:rPr lang="en-US" altLang="en-US" dirty="0">
                <a:solidFill>
                  <a:srgbClr val="000000"/>
                </a:solidFill>
                <a:latin typeface="Times New Roman" panose="02020603050405020304"/>
                <a:ea typeface="Calibri" panose="020F0502020204030204"/>
              </a:rPr>
              <a:t>for</a:t>
            </a:r>
            <a:r>
              <a:rPr lang="" altLang="en-US" dirty="0">
                <a:solidFill>
                  <a:srgbClr val="000000"/>
                </a:solidFill>
                <a:latin typeface="Times New Roman" panose="02020603050405020304"/>
                <a:ea typeface="Calibri" panose="020F0502020204030204"/>
              </a:rPr>
              <a:t> </a:t>
            </a:r>
            <a:r>
              <a:rPr lang="en-US" altLang="en-US" dirty="0" err="1">
                <a:solidFill>
                  <a:srgbClr val="000000"/>
                </a:solidFill>
                <a:latin typeface="Times New Roman" panose="02020603050405020304"/>
                <a:ea typeface="Calibri" panose="020F0502020204030204"/>
              </a:rPr>
              <a:t>suppression×Efficiency</a:t>
            </a:r>
            <a:r>
              <a:rPr lang="" altLang="en-US" dirty="0">
                <a:solidFill>
                  <a:srgbClr val="000000"/>
                </a:solidFill>
                <a:latin typeface="Times New Roman" panose="02020603050405020304"/>
                <a:ea typeface="Calibri" panose="020F0502020204030204"/>
              </a:rPr>
              <a:t> </a:t>
            </a:r>
            <a:r>
              <a:rPr lang="en-US" altLang="en-US" dirty="0">
                <a:solidFill>
                  <a:srgbClr val="000000"/>
                </a:solidFill>
                <a:latin typeface="Times New Roman" panose="02020603050405020304"/>
                <a:ea typeface="Calibri" panose="020F0502020204030204"/>
              </a:rPr>
              <a:t>factor</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=1.33*0.37*.50</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=0.06 m²/min</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Battery Life:</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Convert battery capacity to watt-hours:6,000 </a:t>
            </a:r>
            <a:r>
              <a:rPr lang="en-US" altLang="en-US" dirty="0" err="1">
                <a:solidFill>
                  <a:srgbClr val="000000"/>
                </a:solidFill>
                <a:latin typeface="Times New Roman" panose="02020603050405020304"/>
                <a:ea typeface="Calibri" panose="020F0502020204030204"/>
              </a:rPr>
              <a:t>mAh</a:t>
            </a:r>
            <a:r>
              <a:rPr lang="en-US" altLang="en-US" dirty="0">
                <a:solidFill>
                  <a:srgbClr val="000000"/>
                </a:solidFill>
                <a:latin typeface="Times New Roman" panose="02020603050405020304"/>
                <a:ea typeface="Calibri" panose="020F0502020204030204"/>
              </a:rPr>
              <a:t> </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 6 Ah. </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Assume a voltage of =7.4 V</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Battery Energy = 6Ah × 7.4 V </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 44.4 Wh.</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Battery Life = 44.4 </a:t>
            </a:r>
            <a:r>
              <a:rPr lang="en-US" altLang="en-US" dirty="0" err="1">
                <a:solidFill>
                  <a:srgbClr val="000000"/>
                </a:solidFill>
                <a:latin typeface="Times New Roman" panose="02020603050405020304"/>
                <a:ea typeface="Calibri" panose="020F0502020204030204"/>
              </a:rPr>
              <a:t>Wh</a:t>
            </a:r>
            <a:r>
              <a:rPr lang="en-US" altLang="en-US" dirty="0">
                <a:solidFill>
                  <a:srgbClr val="000000"/>
                </a:solidFill>
                <a:latin typeface="Times New Roman" panose="02020603050405020304"/>
                <a:ea typeface="Calibri" panose="020F0502020204030204"/>
              </a:rPr>
              <a:t> / 24 W </a:t>
            </a:r>
          </a:p>
          <a:p>
            <a:pPr algn="just" defTabSz="266700">
              <a:lnSpc>
                <a:spcPct val="130000"/>
              </a:lnSpc>
              <a:spcBef>
                <a:spcPts val="0"/>
              </a:spcBef>
              <a:spcAft>
                <a:spcPts val="0"/>
              </a:spcAft>
            </a:pPr>
            <a:r>
              <a:rPr lang="en-US" altLang="en-US" dirty="0">
                <a:solidFill>
                  <a:srgbClr val="000000"/>
                </a:solidFill>
                <a:latin typeface="Times New Roman" panose="02020603050405020304"/>
                <a:ea typeface="Calibri" panose="020F0502020204030204"/>
              </a:rPr>
              <a:t>= 1.85 hours.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5355" y="796925"/>
            <a:ext cx="8911590" cy="678815"/>
          </a:xfrm>
        </p:spPr>
        <p:txBody>
          <a:bodyPr/>
          <a:lstStyle/>
          <a:p>
            <a:pPr algn="ctr"/>
            <a:r>
              <a:rPr lang="en-US" sz="3200" b="1">
                <a:latin typeface="Times New Roman" panose="02020603050405020304" pitchFamily="18" charset="0"/>
                <a:cs typeface="Times New Roman" panose="02020603050405020304" pitchFamily="18" charset="0"/>
              </a:rPr>
              <a:t>Calculation</a:t>
            </a:r>
          </a:p>
        </p:txBody>
      </p:sp>
      <p:sp>
        <p:nvSpPr>
          <p:cNvPr id="3" name="Text Box 2"/>
          <p:cNvSpPr txBox="1"/>
          <p:nvPr/>
        </p:nvSpPr>
        <p:spPr>
          <a:xfrm>
            <a:off x="1734185" y="1475740"/>
            <a:ext cx="8119110" cy="4407535"/>
          </a:xfrm>
          <a:prstGeom prst="rect">
            <a:avLst/>
          </a:prstGeom>
        </p:spPr>
        <p:txBody>
          <a:bodyPr wrap="square">
            <a:spAutoFit/>
          </a:bodyPr>
          <a:lstStyle/>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Distance Traveled (in 1.85 hours):</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Distance =  0.47 m/s × (1.85 hours × 3600 seconds) </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 3130 meters </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 3.13 km.</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Time to Extinguish Fire:</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Let’s assume the area of the fire is 0.5 m².</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Time = 0.5 m² / 0.06 m²/min </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 8 minutes.</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Water Supply Duration:</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Time = 0.5 L / 1.33 L/min</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          = 0.37 minutes</a:t>
            </a:r>
          </a:p>
          <a:p>
            <a:pPr algn="just" defTabSz="266700">
              <a:lnSpc>
                <a:spcPct val="130000"/>
              </a:lnSpc>
              <a:spcBef>
                <a:spcPts val="0"/>
              </a:spcBef>
              <a:spcAft>
                <a:spcPts val="0"/>
              </a:spcAft>
            </a:pPr>
            <a:r>
              <a:rPr lang="en-US" altLang="en-US">
                <a:solidFill>
                  <a:srgbClr val="000000"/>
                </a:solidFill>
                <a:latin typeface="Times New Roman" panose="02020603050405020304"/>
                <a:ea typeface="Calibri" panose="020F0502020204030204"/>
              </a:rPr>
              <a:t>Detection Angle :60 degree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09390"/>
          </a:xfrm>
        </p:spPr>
        <p:txBody>
          <a:bodyPr>
            <a:normAutofit/>
          </a:bodyPr>
          <a:lstStyle/>
          <a:p>
            <a:pPr algn="ctr"/>
            <a:r>
              <a:rPr lang="en-US" sz="3200" b="1" dirty="0">
                <a:latin typeface="Times New Roman" panose="02020603050405020304" pitchFamily="18" charset="0"/>
                <a:cs typeface="Times New Roman" panose="02020603050405020304" pitchFamily="18" charset="0"/>
              </a:rPr>
              <a:t>Application</a:t>
            </a:r>
          </a:p>
        </p:txBody>
      </p:sp>
      <p:sp>
        <p:nvSpPr>
          <p:cNvPr id="3" name="Content Placeholder 2"/>
          <p:cNvSpPr>
            <a:spLocks noGrp="1"/>
          </p:cNvSpPr>
          <p:nvPr>
            <p:ph idx="1"/>
          </p:nvPr>
        </p:nvSpPr>
        <p:spPr>
          <a:xfrm>
            <a:off x="2588895" y="1434465"/>
            <a:ext cx="8915400" cy="5513070"/>
          </a:xfrm>
        </p:spPr>
        <p:txBody>
          <a:bodyPr>
            <a:noAutofit/>
          </a:bodyPr>
          <a:lstStyle/>
          <a:p>
            <a:pPr marL="0" indent="0" algn="just">
              <a:lnSpc>
                <a:spcPct val="150000"/>
              </a:lnSpc>
              <a:buNone/>
            </a:pPr>
            <a:r>
              <a:rPr lang="en-US" altLang="en-US" sz="1700">
                <a:latin typeface="Times New Roman" panose="02020603050405020304" pitchFamily="18" charset="0"/>
                <a:cs typeface="Times New Roman" panose="02020603050405020304" pitchFamily="18" charset="0"/>
              </a:rPr>
              <a:t>The application areas for this project in this modern and practical world are huge and some of these are given below: </a:t>
            </a:r>
          </a:p>
          <a:p>
            <a:pPr marL="0" indent="0" algn="just">
              <a:lnSpc>
                <a:spcPct val="150000"/>
              </a:lnSpc>
              <a:buNone/>
            </a:pPr>
            <a:endParaRPr lang="en-US" altLang="en-US" sz="1700">
              <a:latin typeface="Times New Roman" panose="02020603050405020304" pitchFamily="18" charset="0"/>
              <a:cs typeface="Times New Roman" panose="02020603050405020304" pitchFamily="18" charset="0"/>
            </a:endParaRPr>
          </a:p>
          <a:p>
            <a:pPr algn="just">
              <a:lnSpc>
                <a:spcPct val="150000"/>
              </a:lnSpc>
              <a:buFont typeface="Wingdings" panose="05000000000000000000" charset="0"/>
              <a:buChar char="v"/>
            </a:pPr>
            <a:r>
              <a:rPr lang="en-US" altLang="en-US" sz="1700">
                <a:latin typeface="Times New Roman" panose="02020603050405020304" pitchFamily="18" charset="0"/>
                <a:cs typeface="Times New Roman" panose="02020603050405020304" pitchFamily="18" charset="0"/>
              </a:rPr>
              <a:t>Analyzing and locating fires</a:t>
            </a:r>
          </a:p>
          <a:p>
            <a:pPr algn="just">
              <a:lnSpc>
                <a:spcPct val="150000"/>
              </a:lnSpc>
              <a:buFont typeface="Wingdings" panose="05000000000000000000" charset="0"/>
              <a:buChar char="v"/>
            </a:pPr>
            <a:r>
              <a:rPr lang="en-US" altLang="en-US" sz="1700">
                <a:latin typeface="Times New Roman" panose="02020603050405020304" pitchFamily="18" charset="0"/>
                <a:cs typeface="Times New Roman" panose="02020603050405020304" pitchFamily="18" charset="0"/>
              </a:rPr>
              <a:t>Conducting search and rescue</a:t>
            </a:r>
          </a:p>
          <a:p>
            <a:pPr algn="just">
              <a:lnSpc>
                <a:spcPct val="150000"/>
              </a:lnSpc>
              <a:buFont typeface="Wingdings" panose="05000000000000000000" charset="0"/>
              <a:buChar char="v"/>
            </a:pPr>
            <a:r>
              <a:rPr lang="en-US" altLang="en-US" sz="1700">
                <a:latin typeface="Times New Roman" panose="02020603050405020304" pitchFamily="18" charset="0"/>
                <a:cs typeface="Times New Roman" panose="02020603050405020304" pitchFamily="18" charset="0"/>
              </a:rPr>
              <a:t>Monitoring hazardous variables</a:t>
            </a:r>
          </a:p>
          <a:p>
            <a:pPr algn="just">
              <a:lnSpc>
                <a:spcPct val="150000"/>
              </a:lnSpc>
              <a:buFont typeface="Wingdings" panose="05000000000000000000" charset="0"/>
              <a:buChar char="v"/>
            </a:pPr>
            <a:r>
              <a:rPr lang="en-US" altLang="en-US" sz="1700">
                <a:latin typeface="Times New Roman" panose="02020603050405020304" pitchFamily="18" charset="0"/>
                <a:cs typeface="Times New Roman" panose="02020603050405020304" pitchFamily="18" charset="0"/>
              </a:rPr>
              <a:t>The primary task of fire control and suppression.</a:t>
            </a:r>
          </a:p>
          <a:p>
            <a:pPr lvl="3" algn="just">
              <a:lnSpc>
                <a:spcPct val="150000"/>
              </a:lnSpc>
              <a:buFont typeface="Wingdings" panose="05000000000000000000" charset="0"/>
              <a:buChar char="ü"/>
            </a:pPr>
            <a:r>
              <a:rPr lang="en-US" altLang="en-US" sz="1800">
                <a:latin typeface="Times New Roman" panose="02020603050405020304" pitchFamily="18" charset="0"/>
                <a:cs typeface="Times New Roman" panose="02020603050405020304" pitchFamily="18" charset="0"/>
              </a:rPr>
              <a:t>At power plant control rooms. </a:t>
            </a:r>
          </a:p>
          <a:p>
            <a:pPr lvl="3" algn="just">
              <a:lnSpc>
                <a:spcPct val="150000"/>
              </a:lnSpc>
              <a:buFont typeface="Wingdings" panose="05000000000000000000" charset="0"/>
              <a:buChar char="ü"/>
            </a:pPr>
            <a:r>
              <a:rPr lang="en-US" altLang="en-US" sz="1800">
                <a:latin typeface="Times New Roman" panose="02020603050405020304" pitchFamily="18" charset="0"/>
                <a:cs typeface="Times New Roman" panose="02020603050405020304" pitchFamily="18" charset="0"/>
              </a:rPr>
              <a:t>   	At captain bridges. </a:t>
            </a:r>
          </a:p>
          <a:p>
            <a:pPr lvl="3" algn="just">
              <a:lnSpc>
                <a:spcPct val="150000"/>
              </a:lnSpc>
              <a:buFont typeface="Wingdings" panose="05000000000000000000" charset="0"/>
              <a:buChar char="ü"/>
            </a:pPr>
            <a:r>
              <a:rPr lang="en-US" altLang="en-US" sz="1800">
                <a:latin typeface="Times New Roman" panose="02020603050405020304" pitchFamily="18" charset="0"/>
                <a:cs typeface="Times New Roman" panose="02020603050405020304" pitchFamily="18" charset="0"/>
              </a:rPr>
              <a:t>At flight control centers.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89212" y="1676400"/>
            <a:ext cx="8915400" cy="3777622"/>
          </a:xfrm>
        </p:spPr>
        <p:txBody>
          <a:bodyPr>
            <a:normAutofit fontScale="92500"/>
          </a:bodyPr>
          <a:lstStyle/>
          <a:p>
            <a:pPr marL="0" indent="0">
              <a:lnSpc>
                <a:spcPct val="150000"/>
              </a:lnSpc>
              <a:buNone/>
            </a:pPr>
            <a:r>
              <a:rPr lang="en-US" altLang="en-US">
                <a:latin typeface="Times New Roman" panose="02020603050405020304" pitchFamily="18" charset="0"/>
                <a:cs typeface="Times New Roman" panose="02020603050405020304" pitchFamily="18" charset="0"/>
              </a:rPr>
              <a:t>We have lots of future scope of work available to us for this project. Some of these are listed below:</a:t>
            </a:r>
          </a:p>
          <a:p>
            <a:pPr marL="0" indent="0">
              <a:lnSpc>
                <a:spcPct val="150000"/>
              </a:lnSpc>
              <a:buNone/>
            </a:pPr>
            <a:endParaRPr lang="en-US" altLang="en-US">
              <a:latin typeface="Times New Roman" panose="02020603050405020304" pitchFamily="18" charset="0"/>
              <a:cs typeface="Times New Roman" panose="02020603050405020304" pitchFamily="18" charset="0"/>
            </a:endParaRPr>
          </a:p>
          <a:p>
            <a:pPr>
              <a:lnSpc>
                <a:spcPct val="150000"/>
              </a:lnSpc>
              <a:buFont typeface="Wingdings" panose="05000000000000000000" charset="0"/>
              <a:buChar char="Ø"/>
            </a:pPr>
            <a:r>
              <a:rPr lang="en-US" altLang="en-US">
                <a:latin typeface="Times New Roman" panose="02020603050405020304" pitchFamily="18" charset="0"/>
                <a:cs typeface="Times New Roman" panose="02020603050405020304" pitchFamily="18" charset="0"/>
              </a:rPr>
              <a:t>In future, we make it more efficient.</a:t>
            </a:r>
          </a:p>
          <a:p>
            <a:pPr>
              <a:lnSpc>
                <a:spcPct val="150000"/>
              </a:lnSpc>
              <a:buFont typeface="Wingdings" panose="05000000000000000000" charset="0"/>
              <a:buChar char="Ø"/>
            </a:pPr>
            <a:r>
              <a:rPr lang="en-US" altLang="en-US">
                <a:latin typeface="Times New Roman" panose="02020603050405020304" pitchFamily="18" charset="0"/>
                <a:cs typeface="Times New Roman" panose="02020603050405020304" pitchFamily="18" charset="0"/>
              </a:rPr>
              <a:t>In future, we are thinking about adding more features to the system such as sensor and monitoring cameras.</a:t>
            </a:r>
          </a:p>
          <a:p>
            <a:pPr>
              <a:lnSpc>
                <a:spcPct val="150000"/>
              </a:lnSpc>
              <a:buFont typeface="Wingdings" panose="05000000000000000000" charset="0"/>
              <a:buChar char="Ø"/>
            </a:pPr>
            <a:r>
              <a:rPr lang="en-US" altLang="en-US">
                <a:latin typeface="Times New Roman" panose="02020603050405020304" pitchFamily="18" charset="0"/>
                <a:cs typeface="Times New Roman" panose="02020603050405020304" pitchFamily="18" charset="0"/>
              </a:rPr>
              <a:t>In future we will improve IoT. It will detect every side of angle by IoT.</a:t>
            </a:r>
          </a:p>
          <a:p>
            <a:pPr>
              <a:lnSpc>
                <a:spcPct val="150000"/>
              </a:lnSpc>
              <a:buFont typeface="Wingdings" panose="05000000000000000000" charset="0"/>
              <a:buChar char="Ø"/>
            </a:pPr>
            <a:r>
              <a:rPr lang="en-US" altLang="en-US">
                <a:latin typeface="Times New Roman" panose="02020603050405020304" pitchFamily="18" charset="0"/>
                <a:cs typeface="Times New Roman" panose="02020603050405020304" pitchFamily="18" charset="0"/>
              </a:rPr>
              <a:t>In future we are thinking about adding fire extinguisher. </a:t>
            </a:r>
          </a:p>
          <a:p>
            <a:pPr marL="0" indent="0">
              <a:buNone/>
            </a:pPr>
            <a:endParaRPr lang="en-US" altLang="en-US"/>
          </a:p>
          <a:p>
            <a:pPr marL="0" indent="0">
              <a:buNone/>
            </a:pPr>
            <a:endParaRPr lang="en-US" dirty="0"/>
          </a:p>
        </p:txBody>
      </p:sp>
      <p:sp>
        <p:nvSpPr>
          <p:cNvPr id="4" name="Rectangle 3"/>
          <p:cNvSpPr/>
          <p:nvPr/>
        </p:nvSpPr>
        <p:spPr>
          <a:xfrm>
            <a:off x="5085446" y="732752"/>
            <a:ext cx="4260462" cy="593304"/>
          </a:xfrm>
          <a:prstGeom prst="rect">
            <a:avLst/>
          </a:prstGeom>
        </p:spPr>
        <p:txBody>
          <a:bodyPr wrap="none">
            <a:spAutoFit/>
          </a:bodyPr>
          <a:lstStyle/>
          <a:p>
            <a:pPr>
              <a:lnSpc>
                <a:spcPct val="107000"/>
              </a:lnSpc>
              <a:spcAft>
                <a:spcPts val="800"/>
              </a:spcAft>
            </a:pPr>
            <a:r>
              <a:rPr lang="en-US" sz="3200" b="1" dirty="0">
                <a:solidFill>
                  <a:srgbClr val="00000A"/>
                </a:solidFill>
                <a:latin typeface="Times New Roman" panose="02020603050405020304" pitchFamily="18" charset="0"/>
                <a:ea typeface="Calibri" panose="020F0502020204030204" pitchFamily="34" charset="0"/>
                <a:cs typeface="Times New Roman" panose="02020603050405020304" pitchFamily="18" charset="0"/>
              </a:rPr>
              <a:t> Future Scope of Work </a:t>
            </a:r>
            <a:endParaRPr lang="en-US" sz="2400" dirty="0">
              <a:effectLst/>
              <a:latin typeface="Calibri" panose="020F0502020204030204" pitchFamily="34"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60190"/>
          </a:xfrm>
        </p:spPr>
        <p:txBody>
          <a:bodyPr>
            <a:normAutofit/>
          </a:bodyPr>
          <a:lstStyle/>
          <a:p>
            <a:pPr algn="ctr"/>
            <a:r>
              <a:rPr lang="en-US" sz="3200" b="1" dirty="0">
                <a:latin typeface="Times New Roman" panose="02020603050405020304" pitchFamily="18" charset="0"/>
                <a:cs typeface="Times New Roman" panose="02020603050405020304" pitchFamily="18" charset="0"/>
              </a:rPr>
              <a:t>Conclusion</a:t>
            </a:r>
          </a:p>
        </p:txBody>
      </p:sp>
      <p:sp>
        <p:nvSpPr>
          <p:cNvPr id="3" name="Content Placeholder 2"/>
          <p:cNvSpPr>
            <a:spLocks noGrp="1"/>
          </p:cNvSpPr>
          <p:nvPr>
            <p:ph idx="1"/>
          </p:nvPr>
        </p:nvSpPr>
        <p:spPr>
          <a:xfrm>
            <a:off x="2589212" y="1409700"/>
            <a:ext cx="8915400" cy="3777622"/>
          </a:xfrm>
        </p:spPr>
        <p:txBody>
          <a:bodyPr>
            <a:noAutofit/>
          </a:bodyPr>
          <a:lstStyle/>
          <a:p>
            <a:pPr marL="0" indent="0" algn="just">
              <a:lnSpc>
                <a:spcPct val="150000"/>
              </a:lnSpc>
              <a:buNone/>
            </a:pPr>
            <a:r>
              <a:rPr lang="en-US" altLang="en-US" sz="1700">
                <a:latin typeface="Times New Roman" panose="02020603050405020304" pitchFamily="18" charset="0"/>
                <a:cs typeface="Times New Roman" panose="02020603050405020304" pitchFamily="18" charset="0"/>
              </a:rPr>
              <a:t>The circuit of our project was designed and setup using Arduino Nano which is very reliable &amp; stable. In the fire extinguishing robot project, we developed a system that detects and extinguishes the fire before the fire starts and informs the electronic environment. Here targets are micro-controller and motor control with reductive motor, flame detection with fire Sensor, smoke detect, temperature detect. The robot which is designed here as a result of this study communicates through the serial port via the serial port and processes the analog and digital data received from the sensors in the micro-controller control so as to determine the fire in the open or close environment. In this work, a system that works successfully both hardware and software has been realized. This system "fire detection and extinguishing robot" is capable of being used in our everyday life. Our project have another micro-controller which is . That’s why we inform the all condition surrounding of the robot.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798290"/>
          </a:xfrm>
        </p:spPr>
        <p:txBody>
          <a:bodyPr>
            <a:norm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Outline of Presentation </a:t>
            </a:r>
          </a:p>
        </p:txBody>
      </p:sp>
      <p:sp>
        <p:nvSpPr>
          <p:cNvPr id="3" name="Content Placeholder 2"/>
          <p:cNvSpPr>
            <a:spLocks noGrp="1"/>
          </p:cNvSpPr>
          <p:nvPr>
            <p:ph idx="1"/>
          </p:nvPr>
        </p:nvSpPr>
        <p:spPr>
          <a:xfrm>
            <a:off x="5499735" y="1295400"/>
            <a:ext cx="4070350" cy="4938490"/>
          </a:xfrm>
        </p:spPr>
        <p:txBody>
          <a:bodyPr>
            <a:normAutofit fontScale="25000" lnSpcReduction="20000"/>
          </a:bodyPr>
          <a:lstStyle/>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Intorduction</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Objectives</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Methodology</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Working Principle</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Required Component</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Block Diagram</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Circuit Diagram</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Hardware Implementation</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Complete Project Prototype</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Result</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Advantage</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Calculation</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Application</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Future Scope Of Work</a:t>
            </a:r>
          </a:p>
          <a:p>
            <a:pPr>
              <a:buClr>
                <a:schemeClr val="tx1"/>
              </a:buClr>
              <a:buFont typeface="Wingdings" panose="05000000000000000000" pitchFamily="2" charset="2"/>
              <a:buChar char="v"/>
            </a:pPr>
            <a:r>
              <a:rPr lang="en-US" sz="7200" dirty="0">
                <a:latin typeface="Times New Roman" panose="02020603050405020304" pitchFamily="18" charset="0"/>
                <a:cs typeface="Times New Roman" panose="02020603050405020304" pitchFamily="18" charset="0"/>
              </a:rPr>
              <a:t>Conclusion</a:t>
            </a:r>
          </a:p>
          <a:p>
            <a:pPr marL="0" indent="0">
              <a:buClr>
                <a:schemeClr val="tx1"/>
              </a:buClr>
              <a:buNone/>
            </a:pPr>
            <a:endParaRPr lang="en-US" sz="1900" dirty="0">
              <a:latin typeface="Times New Roman" panose="02020603050405020304" pitchFamily="18" charset="0"/>
              <a:cs typeface="Times New Roman" panose="02020603050405020304" pitchFamily="18" charset="0"/>
            </a:endParaRPr>
          </a:p>
          <a:p>
            <a:pPr>
              <a:buClr>
                <a:schemeClr val="tx1"/>
              </a:buClr>
              <a:buFont typeface="Wingdings" panose="05000000000000000000" pitchFamily="2" charset="2"/>
              <a:buChar char="v"/>
            </a:pPr>
            <a:endParaRPr lang="en-US" dirty="0"/>
          </a:p>
          <a:p>
            <a:pPr>
              <a:buClr>
                <a:schemeClr val="tx1"/>
              </a:buClr>
              <a:buFont typeface="Wingdings" panose="05000000000000000000" pitchFamily="2" charset="2"/>
              <a:buChar char="v"/>
            </a:pPr>
            <a:endParaRPr lang="en-US" dirty="0"/>
          </a:p>
          <a:p>
            <a:pPr>
              <a:buClr>
                <a:schemeClr val="tx1"/>
              </a:buClr>
              <a:buFont typeface="Wingdings" panose="05000000000000000000" pitchFamily="2" charset="2"/>
              <a:buChar char="v"/>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p:nvPr/>
        </p:nvSpPr>
        <p:spPr>
          <a:xfrm>
            <a:off x="3970020" y="2022475"/>
            <a:ext cx="5297805" cy="1106805"/>
          </a:xfrm>
          <a:prstGeom prst="rect">
            <a:avLst/>
          </a:prstGeom>
          <a:noFill/>
        </p:spPr>
        <p:txBody>
          <a:bodyPr wrap="square" rtlCol="0">
            <a:spAutoFit/>
          </a:bodyPr>
          <a:lstStyle/>
          <a:p>
            <a:r>
              <a:rPr lang="en-US" sz="6600" b="1" i="1">
                <a:latin typeface="Times New Roman" panose="02020603050405020304" pitchFamily="18" charset="0"/>
                <a:cs typeface="Times New Roman" panose="02020603050405020304" pitchFamily="18" charset="0"/>
              </a:rPr>
              <a:t>Thank YOU</a:t>
            </a:r>
          </a:p>
        </p:txBody>
      </p:sp>
      <p:pic>
        <p:nvPicPr>
          <p:cNvPr id="7" name="Picture 6"/>
          <p:cNvPicPr/>
          <p:nvPr/>
        </p:nvPicPr>
        <p:blipFill>
          <a:blip r:embed="rId2" cstate="print"/>
          <a:srcRect/>
          <a:stretch>
            <a:fillRect/>
          </a:stretch>
        </p:blipFill>
        <p:spPr>
          <a:xfrm>
            <a:off x="5222875" y="3429000"/>
            <a:ext cx="1835785" cy="1836420"/>
          </a:xfrm>
          <a:prstGeom prst="rect">
            <a:avLst/>
          </a:prstGeom>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Times New Roman" panose="02020603050405020304" pitchFamily="18" charset="0"/>
                <a:cs typeface="Times New Roman" panose="02020603050405020304" pitchFamily="18" charset="0"/>
              </a:rPr>
              <a:t>Introduction</a:t>
            </a:r>
          </a:p>
        </p:txBody>
      </p:sp>
      <p:sp>
        <p:nvSpPr>
          <p:cNvPr id="3" name="Content Placeholder 2"/>
          <p:cNvSpPr>
            <a:spLocks noGrp="1"/>
          </p:cNvSpPr>
          <p:nvPr>
            <p:ph idx="1"/>
          </p:nvPr>
        </p:nvSpPr>
        <p:spPr>
          <a:xfrm>
            <a:off x="2589212" y="1689100"/>
            <a:ext cx="8915400" cy="3777622"/>
          </a:xfrm>
        </p:spPr>
        <p:txBody>
          <a:bodyPr>
            <a:normAutofit/>
          </a:bodyPr>
          <a:lstStyle/>
          <a:p>
            <a:pPr marL="0" indent="0" algn="just">
              <a:lnSpc>
                <a:spcPct val="150000"/>
              </a:lnSpc>
              <a:buNone/>
            </a:pPr>
            <a:r>
              <a:rPr lang="en-US" altLang="en-US">
                <a:latin typeface="Times New Roman" panose="02020603050405020304" pitchFamily="18" charset="0"/>
                <a:cs typeface="Times New Roman" panose="02020603050405020304" pitchFamily="18" charset="0"/>
              </a:rPr>
              <a:t>A firefighter robot is an advanced autonomous system designed to assist in firefighting operations, enhancing safety and efficiency. These robots are equipped with specialized sensors, cameras, and firefighting tools to detect fires, navigate hazardous environments, and extinguish flames. They can access areas too dangerous for human firefighters, such as collapsed buildings or hazardous chemical sites. Some models are capable of operating in extreme heat and toxic conditions, while others may assist with search-and-rescue operations. Firefighter robots offer a promising solution to reduce human risk in dangerous fire scenarios while improving response times and operational effectiveness.</a:t>
            </a:r>
          </a:p>
          <a:p>
            <a:pPr marL="0" indent="0">
              <a:buNone/>
            </a:pPr>
            <a:endParaRPr lang="en-US" altLang="en-US">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Times New Roman" panose="02020603050405020304" pitchFamily="18" charset="0"/>
                <a:cs typeface="Times New Roman" panose="02020603050405020304" pitchFamily="18" charset="0"/>
              </a:rPr>
              <a:t>Objectives</a:t>
            </a:r>
          </a:p>
        </p:txBody>
      </p:sp>
      <p:sp>
        <p:nvSpPr>
          <p:cNvPr id="3" name="Content Placeholder 2"/>
          <p:cNvSpPr>
            <a:spLocks noGrp="1"/>
          </p:cNvSpPr>
          <p:nvPr>
            <p:ph idx="1"/>
          </p:nvPr>
        </p:nvSpPr>
        <p:spPr>
          <a:xfrm>
            <a:off x="2589212" y="1384300"/>
            <a:ext cx="8915400" cy="3777622"/>
          </a:xfrm>
        </p:spPr>
        <p:txBody>
          <a:bodyPr/>
          <a:lstStyle/>
          <a:p>
            <a:pPr marL="0" indent="0" algn="just">
              <a:lnSpc>
                <a:spcPct val="150000"/>
              </a:lnSpc>
              <a:buNone/>
            </a:pPr>
            <a:r>
              <a:rPr lang="en-US" dirty="0">
                <a:latin typeface="Times New Roman" panose="02020603050405020304" pitchFamily="18" charset="0"/>
                <a:cs typeface="Times New Roman" panose="02020603050405020304" pitchFamily="18" charset="0"/>
              </a:rPr>
              <a:t>We have some specific objectives for this project and they are pointed below:</a:t>
            </a:r>
          </a:p>
          <a:p>
            <a:pPr lvl="0" algn="just">
              <a:lnSpc>
                <a:spcPct val="150000"/>
              </a:lnSpc>
            </a:pPr>
            <a:r>
              <a:rPr lang="en-US" dirty="0">
                <a:latin typeface="Times New Roman" panose="02020603050405020304" pitchFamily="18" charset="0"/>
                <a:cs typeface="Times New Roman" panose="02020603050405020304" pitchFamily="18" charset="0"/>
              </a:rPr>
              <a:t>Design and Construct of a </a:t>
            </a:r>
            <a:r>
              <a:rPr lang="en-US" altLang="en-US" dirty="0">
                <a:latin typeface="Times New Roman" panose="02020603050405020304" pitchFamily="18" charset="0"/>
                <a:cs typeface="Times New Roman" panose="02020603050405020304" pitchFamily="18" charset="0"/>
              </a:rPr>
              <a:t>Fabrication of Fire Fighter Robot</a:t>
            </a:r>
          </a:p>
          <a:p>
            <a:pPr lvl="0" algn="just">
              <a:lnSpc>
                <a:spcPct val="150000"/>
              </a:lnSpc>
            </a:pPr>
            <a:r>
              <a:rPr lang="en-US" dirty="0">
                <a:solidFill>
                  <a:srgbClr val="000000"/>
                </a:solidFill>
                <a:latin typeface="Times New Roman" panose="02020603050405020304" pitchFamily="18" charset="0"/>
                <a:cs typeface="Calibri" panose="020F0502020204030204" pitchFamily="34" charset="0"/>
                <a:sym typeface="+mn-ea"/>
              </a:rPr>
              <a:t>Detect an unwanted fire issue and send it the user.</a:t>
            </a:r>
            <a:endParaRPr lang="en-US" dirty="0">
              <a:latin typeface="Times New Roman" panose="02020603050405020304" pitchFamily="18" charset="0"/>
              <a:cs typeface="Times New Roman" panose="02020603050405020304" pitchFamily="18" charset="0"/>
            </a:endParaRPr>
          </a:p>
          <a:p>
            <a:pPr lvl="0" algn="just">
              <a:lnSpc>
                <a:spcPct val="150000"/>
              </a:lnSpc>
            </a:pPr>
            <a:r>
              <a:rPr lang="en-US" dirty="0">
                <a:latin typeface="Times New Roman" panose="02020603050405020304" pitchFamily="18" charset="0"/>
                <a:cs typeface="Times New Roman" panose="02020603050405020304" pitchFamily="18" charset="0"/>
              </a:rPr>
              <a:t>Bringing the whole prototype under several tests by creating different situations to validate our work.</a:t>
            </a:r>
          </a:p>
          <a:p>
            <a:pPr lvl="0" algn="just">
              <a:lnSpc>
                <a:spcPct val="150000"/>
              </a:lnSpc>
            </a:pPr>
            <a:r>
              <a:rPr lang="en-US" dirty="0">
                <a:latin typeface="Times New Roman" panose="02020603050405020304" pitchFamily="18" charset="0"/>
                <a:cs typeface="Times New Roman" panose="02020603050405020304" pitchFamily="18" charset="0"/>
              </a:rPr>
              <a:t>Taking notes from our real-time tests so they can be used for future improvement. </a:t>
            </a:r>
          </a:p>
          <a:p>
            <a:pPr marL="0" indent="0">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a:latin typeface="Times New Roman" panose="02020603050405020304" pitchFamily="18" charset="0"/>
                <a:cs typeface="Times New Roman" panose="02020603050405020304" pitchFamily="18" charset="0"/>
              </a:rPr>
              <a:t>Methodology </a:t>
            </a:r>
          </a:p>
        </p:txBody>
      </p:sp>
      <p:sp>
        <p:nvSpPr>
          <p:cNvPr id="3" name="Content Placeholder 2"/>
          <p:cNvSpPr>
            <a:spLocks noGrp="1"/>
          </p:cNvSpPr>
          <p:nvPr>
            <p:ph idx="1"/>
          </p:nvPr>
        </p:nvSpPr>
        <p:spPr>
          <a:xfrm>
            <a:off x="2589212" y="1397000"/>
            <a:ext cx="8915400" cy="3777622"/>
          </a:xfrm>
        </p:spPr>
        <p:txBody>
          <a:bodyPr/>
          <a:lstStyle/>
          <a:p>
            <a:pPr marL="0" indent="0">
              <a:lnSpc>
                <a:spcPct val="150000"/>
              </a:lnSpc>
              <a:buNone/>
            </a:pPr>
            <a:r>
              <a:rPr lang="en-US" dirty="0">
                <a:latin typeface="Times New Roman" panose="02020603050405020304" pitchFamily="18" charset="0"/>
                <a:cs typeface="Times New Roman" panose="02020603050405020304" pitchFamily="18" charset="0"/>
              </a:rPr>
              <a:t>Our used methodology for the project:</a:t>
            </a:r>
          </a:p>
          <a:p>
            <a:pPr lvl="0">
              <a:lnSpc>
                <a:spcPct val="150000"/>
              </a:lnSpc>
            </a:pPr>
            <a:r>
              <a:rPr lang="en-US" dirty="0">
                <a:latin typeface="Times New Roman" panose="02020603050405020304" pitchFamily="18" charset="0"/>
                <a:cs typeface="Times New Roman" panose="02020603050405020304" pitchFamily="18" charset="0"/>
              </a:rPr>
              <a:t>Creating an idea for the design and construction of </a:t>
            </a:r>
            <a:r>
              <a:rPr lang="en-US" altLang="en-US" b="1" dirty="0">
                <a:latin typeface="Times New Roman" panose="02020603050405020304" pitchFamily="18" charset="0"/>
                <a:cs typeface="Times New Roman" panose="02020603050405020304" pitchFamily="18" charset="0"/>
                <a:sym typeface="+mn-ea"/>
              </a:rPr>
              <a:t>Fabrication of Fire Fighter Robot</a:t>
            </a:r>
            <a:r>
              <a:rPr lang="en-US" b="1" dirty="0">
                <a:latin typeface="Times New Roman" panose="02020603050405020304" pitchFamily="18" charset="0"/>
                <a:cs typeface="Times New Roman" panose="02020603050405020304" pitchFamily="18" charset="0"/>
                <a:sym typeface="+mn-ea"/>
              </a:rPr>
              <a:t>.</a:t>
            </a:r>
            <a:r>
              <a:rPr lang="en-US" dirty="0">
                <a:latin typeface="Times New Roman" panose="02020603050405020304" pitchFamily="18" charset="0"/>
                <a:cs typeface="Times New Roman" panose="02020603050405020304" pitchFamily="18" charset="0"/>
              </a:rPr>
              <a:t> And designing a block diagram &amp; circuit diagram to know which components we need to construct it. </a:t>
            </a:r>
          </a:p>
          <a:p>
            <a:pPr lvl="0">
              <a:lnSpc>
                <a:spcPct val="150000"/>
              </a:lnSpc>
            </a:pPr>
            <a:r>
              <a:rPr lang="en-US" dirty="0">
                <a:latin typeface="Times New Roman" panose="02020603050405020304" pitchFamily="18" charset="0"/>
                <a:cs typeface="Times New Roman" panose="02020603050405020304" pitchFamily="18" charset="0"/>
              </a:rPr>
              <a:t>Collecting all the components and programming the microcontroller to control our desired system.</a:t>
            </a:r>
          </a:p>
          <a:p>
            <a:pPr lvl="0">
              <a:lnSpc>
                <a:spcPct val="150000"/>
              </a:lnSpc>
            </a:pPr>
            <a:r>
              <a:rPr lang="en-US" dirty="0">
                <a:latin typeface="Times New Roman" panose="02020603050405020304" pitchFamily="18" charset="0"/>
                <a:cs typeface="Times New Roman" panose="02020603050405020304" pitchFamily="18" charset="0"/>
              </a:rPr>
              <a:t>Setting up all the components in a PCB board &amp; soldering. Then assembling all the blocks in a board and finally running the system to check if it actually works or not.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
          <p:cNvSpPr txBox="1"/>
          <p:nvPr/>
        </p:nvSpPr>
        <p:spPr>
          <a:xfrm>
            <a:off x="4730115" y="917575"/>
            <a:ext cx="4064000" cy="583565"/>
          </a:xfrm>
          <a:prstGeom prst="rect">
            <a:avLst/>
          </a:prstGeom>
          <a:noFill/>
        </p:spPr>
        <p:txBody>
          <a:bodyPr wrap="square" rtlCol="0">
            <a:spAutoFit/>
          </a:bodyPr>
          <a:lstStyle/>
          <a:p>
            <a:pPr algn="ctr"/>
            <a:r>
              <a:rPr lang="en-US" sz="3200" b="1">
                <a:latin typeface="Times New Roman" panose="02020603050405020304" pitchFamily="18" charset="0"/>
                <a:cs typeface="Times New Roman" panose="02020603050405020304" pitchFamily="18" charset="0"/>
              </a:rPr>
              <a:t>Working Principle</a:t>
            </a:r>
          </a:p>
        </p:txBody>
      </p:sp>
      <p:sp>
        <p:nvSpPr>
          <p:cNvPr id="5" name="Text Box 4"/>
          <p:cNvSpPr txBox="1"/>
          <p:nvPr/>
        </p:nvSpPr>
        <p:spPr>
          <a:xfrm>
            <a:off x="2107565" y="1638300"/>
            <a:ext cx="8996680" cy="4645025"/>
          </a:xfrm>
          <a:prstGeom prst="rect">
            <a:avLst/>
          </a:prstGeom>
        </p:spPr>
        <p:txBody>
          <a:bodyPr wrap="square">
            <a:spAutoFit/>
          </a:bodyPr>
          <a:lstStyle/>
          <a:p>
            <a:pPr marL="0" indent="0" algn="just" defTabSz="266700">
              <a:lnSpc>
                <a:spcPct val="150000"/>
              </a:lnSpc>
              <a:spcAft>
                <a:spcPts val="800"/>
              </a:spcAft>
            </a:pPr>
            <a:r>
              <a:rPr>
                <a:latin typeface="Times New Roman" panose="02020603050405020304"/>
                <a:ea typeface="Calibri" panose="020F0502020204030204"/>
              </a:rPr>
              <a:t>The power supply section of this circuit consists of DC Battery. In this project we use a Arduino Nano  micro-controller as a main controller.  Here we also use Battery,Buck Converter, Flame sensor, Servo Motor, Pump Motor,Gear Motor, Motor driver etc The main purpose of our project is to detect fire and extinguish fires. Also monitoring distance, temperature, smoke etc.  </a:t>
            </a:r>
          </a:p>
          <a:p>
            <a:pPr marL="0" indent="0" algn="just" defTabSz="266700">
              <a:lnSpc>
                <a:spcPct val="107000"/>
              </a:lnSpc>
              <a:spcAft>
                <a:spcPct val="0"/>
              </a:spcAft>
            </a:pPr>
            <a:r>
              <a:rPr>
                <a:solidFill>
                  <a:srgbClr val="0000FF"/>
                </a:solidFill>
                <a:latin typeface="Times New Roman" panose="02020603050405020304"/>
                <a:ea typeface="Calibri" panose="020F0502020204030204"/>
              </a:rPr>
              <a:t> </a:t>
            </a:r>
          </a:p>
          <a:p>
            <a:pPr marL="0" indent="0" algn="just" defTabSz="266700">
              <a:lnSpc>
                <a:spcPct val="150000"/>
              </a:lnSpc>
              <a:spcAft>
                <a:spcPts val="800"/>
              </a:spcAft>
            </a:pPr>
            <a:r>
              <a:rPr>
                <a:latin typeface="Times New Roman" panose="02020603050405020304"/>
                <a:ea typeface="Calibri" panose="020F0502020204030204"/>
              </a:rPr>
              <a:t>When we first on the project, the project will be able to move with the help of the gear motor. This robot is controlled by human. When a rescue team went to extinguish fire then they will check inside situation. Then our system will be very useful to them. They can inside gas condition, fire condition, smoke condition .Then they enter there and extinguish the fire easily. that’s why fire fighter death rate will be reduce . This is the main procedure and aim of our project.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8425" y="624110"/>
            <a:ext cx="8911687" cy="1280890"/>
          </a:xfrm>
        </p:spPr>
        <p:txBody>
          <a:bodyPr>
            <a:normAutofit/>
          </a:bodyPr>
          <a:lstStyle/>
          <a:p>
            <a:pPr algn="ctr"/>
            <a:r>
              <a:rPr lang="en-US" sz="3200" b="1" dirty="0">
                <a:latin typeface="Times New Roman" panose="02020603050405020304" pitchFamily="18" charset="0"/>
                <a:cs typeface="Times New Roman" panose="02020603050405020304" pitchFamily="18" charset="0"/>
              </a:rPr>
              <a:t>Required Component</a:t>
            </a:r>
          </a:p>
        </p:txBody>
      </p:sp>
      <p:sp>
        <p:nvSpPr>
          <p:cNvPr id="3" name="Content Placeholder 2"/>
          <p:cNvSpPr>
            <a:spLocks noGrp="1"/>
          </p:cNvSpPr>
          <p:nvPr>
            <p:ph idx="1"/>
          </p:nvPr>
        </p:nvSpPr>
        <p:spPr>
          <a:xfrm>
            <a:off x="5524500" y="1663700"/>
            <a:ext cx="2159000" cy="3777615"/>
          </a:xfrm>
        </p:spPr>
        <p:txBody>
          <a:bodyPr>
            <a:normAutofit lnSpcReduction="10000"/>
          </a:bodyPr>
          <a:lstStyle/>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Arduino Nano</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Motor Driver</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Gear Motor</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Wheel</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Relay Module</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Flame Sensor</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Pump Motor</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Servo Motor</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Battery </a:t>
            </a:r>
          </a:p>
          <a:p>
            <a:pPr>
              <a:buClr>
                <a:schemeClr val="tx1"/>
              </a:buClr>
              <a:buFont typeface="Wingdings" panose="05000000000000000000" charset="0"/>
              <a:buChar char="ü"/>
            </a:pPr>
            <a:r>
              <a:rPr lang="en-US" dirty="0">
                <a:latin typeface="Times New Roman" panose="02020603050405020304" pitchFamily="18" charset="0"/>
                <a:cs typeface="Times New Roman" panose="02020603050405020304" pitchFamily="18" charset="0"/>
              </a:rPr>
              <a:t>Buck Converter</a:t>
            </a:r>
          </a:p>
          <a:p>
            <a:pPr marL="0" indent="0">
              <a:buClr>
                <a:schemeClr val="tx1"/>
              </a:buClr>
              <a:buFont typeface="Wingdings" panose="05000000000000000000" pitchFamily="2" charset="2"/>
              <a:buNone/>
            </a:pPr>
            <a:endParaRPr 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59670"/>
            <a:ext cx="8911687" cy="1280890"/>
          </a:xfrm>
        </p:spPr>
        <p:txBody>
          <a:bodyPr>
            <a:normAutofit/>
          </a:bodyPr>
          <a:lstStyle/>
          <a:p>
            <a:pPr algn="ctr"/>
            <a:r>
              <a:rPr lang="en-US" sz="3200" b="1" dirty="0">
                <a:solidFill>
                  <a:schemeClr val="tx1"/>
                </a:solidFill>
                <a:latin typeface="Times New Roman" panose="02020603050405020304" pitchFamily="18" charset="0"/>
                <a:cs typeface="Times New Roman" panose="02020603050405020304" pitchFamily="18" charset="0"/>
              </a:rPr>
              <a:t>Block Diagram </a:t>
            </a:r>
          </a:p>
        </p:txBody>
      </p:sp>
      <p:grpSp>
        <p:nvGrpSpPr>
          <p:cNvPr id="13" name="Group 12"/>
          <p:cNvGrpSpPr/>
          <p:nvPr/>
        </p:nvGrpSpPr>
        <p:grpSpPr>
          <a:xfrm>
            <a:off x="2587625" y="1558290"/>
            <a:ext cx="8856980" cy="4958080"/>
            <a:chOff x="2997" y="2155"/>
            <a:chExt cx="13948" cy="7808"/>
          </a:xfrm>
        </p:grpSpPr>
        <p:sp>
          <p:nvSpPr>
            <p:cNvPr id="17" name="Text Box 16"/>
            <p:cNvSpPr txBox="1"/>
            <p:nvPr/>
          </p:nvSpPr>
          <p:spPr>
            <a:xfrm>
              <a:off x="3243" y="6994"/>
              <a:ext cx="2551"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Flame Sensor</a:t>
              </a:r>
            </a:p>
          </p:txBody>
        </p:sp>
        <p:grpSp>
          <p:nvGrpSpPr>
            <p:cNvPr id="8" name="Group 7"/>
            <p:cNvGrpSpPr/>
            <p:nvPr/>
          </p:nvGrpSpPr>
          <p:grpSpPr>
            <a:xfrm>
              <a:off x="2997" y="2155"/>
              <a:ext cx="13948" cy="7808"/>
              <a:chOff x="2997" y="2155"/>
              <a:chExt cx="13948" cy="7808"/>
            </a:xfrm>
          </p:grpSpPr>
          <p:sp>
            <p:nvSpPr>
              <p:cNvPr id="12" name="Rectangles 11"/>
              <p:cNvSpPr/>
              <p:nvPr/>
            </p:nvSpPr>
            <p:spPr>
              <a:xfrm>
                <a:off x="2997" y="4673"/>
                <a:ext cx="13948" cy="5291"/>
              </a:xfrm>
              <a:prstGeom prst="rect">
                <a:avLst/>
              </a:prstGeom>
              <a:ln w="57150">
                <a:solidFill>
                  <a:schemeClr val="tx1"/>
                </a:solidFill>
              </a:ln>
            </p:spPr>
            <p:style>
              <a:lnRef idx="2">
                <a:schemeClr val="accent1"/>
              </a:lnRef>
              <a:fillRef idx="0">
                <a:srgbClr val="FFFFFF"/>
              </a:fillRef>
              <a:effectRef idx="0">
                <a:srgbClr val="FFFFFF"/>
              </a:effectRef>
              <a:fontRef idx="minor">
                <a:schemeClr val="dk1"/>
              </a:fontRef>
            </p:style>
            <p:txBody>
              <a:bodyPr rtlCol="0" anchor="ctr"/>
              <a:lstStyle/>
              <a:p>
                <a:pPr algn="ctr"/>
                <a:endParaRPr lang="en-US"/>
              </a:p>
            </p:txBody>
          </p:sp>
          <p:grpSp>
            <p:nvGrpSpPr>
              <p:cNvPr id="7" name="Group 6"/>
              <p:cNvGrpSpPr/>
              <p:nvPr/>
            </p:nvGrpSpPr>
            <p:grpSpPr>
              <a:xfrm>
                <a:off x="4806" y="2155"/>
                <a:ext cx="11627" cy="7404"/>
                <a:chOff x="4806" y="2155"/>
                <a:chExt cx="11627" cy="7404"/>
              </a:xfrm>
            </p:grpSpPr>
            <p:cxnSp>
              <p:nvCxnSpPr>
                <p:cNvPr id="3" name="Straight Arrow Connector 2"/>
                <p:cNvCxnSpPr/>
                <p:nvPr/>
              </p:nvCxnSpPr>
              <p:spPr>
                <a:xfrm flipV="1">
                  <a:off x="6894" y="2456"/>
                  <a:ext cx="817" cy="5"/>
                </a:xfrm>
                <a:prstGeom prst="straightConnector1">
                  <a:avLst/>
                </a:prstGeom>
                <a:ln w="57150">
                  <a:solidFill>
                    <a:schemeClr val="tx1"/>
                  </a:solidFill>
                  <a:headEnd type="none"/>
                  <a:tailEnd type="triangle" w="med" len="med"/>
                </a:ln>
              </p:spPr>
              <p:style>
                <a:lnRef idx="2">
                  <a:schemeClr val="accent1"/>
                </a:lnRef>
                <a:fillRef idx="0">
                  <a:srgbClr val="FFFFFF"/>
                </a:fillRef>
                <a:effectRef idx="0">
                  <a:srgbClr val="FFFFFF"/>
                </a:effectRef>
                <a:fontRef idx="minor">
                  <a:schemeClr val="tx1"/>
                </a:fontRef>
              </p:style>
            </p:cxnSp>
            <p:sp>
              <p:nvSpPr>
                <p:cNvPr id="9" name="Text Box 8"/>
                <p:cNvSpPr txBox="1"/>
                <p:nvPr/>
              </p:nvSpPr>
              <p:spPr>
                <a:xfrm>
                  <a:off x="7692" y="2155"/>
                  <a:ext cx="2022"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Battery</a:t>
                  </a:r>
                </a:p>
              </p:txBody>
            </p:sp>
            <p:sp>
              <p:nvSpPr>
                <p:cNvPr id="10" name="Text Box 9"/>
                <p:cNvSpPr txBox="1"/>
                <p:nvPr/>
              </p:nvSpPr>
              <p:spPr>
                <a:xfrm>
                  <a:off x="6966" y="5029"/>
                  <a:ext cx="2045" cy="4531"/>
                </a:xfrm>
                <a:prstGeom prst="rect">
                  <a:avLst/>
                </a:prstGeom>
                <a:noFill/>
                <a:ln w="38100">
                  <a:solidFill>
                    <a:schemeClr val="tx1"/>
                  </a:solidFill>
                </a:ln>
              </p:spPr>
              <p:txBody>
                <a:bodyPr wrap="square" rtlCol="0">
                  <a:noAutofit/>
                </a:bodyPr>
                <a:lstStyle/>
                <a:p>
                  <a:pPr algn="ctr"/>
                  <a:endParaRPr lang="en-US">
                    <a:latin typeface="Times New Roman" panose="02020603050405020304" pitchFamily="18" charset="0"/>
                    <a:cs typeface="Times New Roman" panose="02020603050405020304" pitchFamily="18" charset="0"/>
                  </a:endParaRPr>
                </a:p>
                <a:p>
                  <a:pPr algn="ctr"/>
                  <a:endParaRPr lang="en-US">
                    <a:latin typeface="Times New Roman" panose="02020603050405020304" pitchFamily="18" charset="0"/>
                    <a:cs typeface="Times New Roman" panose="02020603050405020304" pitchFamily="18" charset="0"/>
                  </a:endParaRPr>
                </a:p>
                <a:p>
                  <a:pPr algn="ctr"/>
                  <a:endParaRPr lang="en-US">
                    <a:latin typeface="Times New Roman" panose="02020603050405020304" pitchFamily="18" charset="0"/>
                    <a:cs typeface="Times New Roman" panose="02020603050405020304" pitchFamily="18" charset="0"/>
                  </a:endParaRPr>
                </a:p>
                <a:p>
                  <a:pPr algn="ctr"/>
                  <a:endParaRPr lang="en-US">
                    <a:latin typeface="Times New Roman" panose="02020603050405020304" pitchFamily="18" charset="0"/>
                    <a:cs typeface="Times New Roman" panose="02020603050405020304" pitchFamily="18" charset="0"/>
                  </a:endParaRPr>
                </a:p>
                <a:p>
                  <a:pPr algn="ctr"/>
                  <a:r>
                    <a:rPr lang="en-US">
                      <a:latin typeface="Times New Roman" panose="02020603050405020304" pitchFamily="18" charset="0"/>
                      <a:cs typeface="Times New Roman" panose="02020603050405020304" pitchFamily="18" charset="0"/>
                    </a:rPr>
                    <a:t>Arduino</a:t>
                  </a:r>
                </a:p>
                <a:p>
                  <a:pPr algn="ctr"/>
                  <a:r>
                    <a:rPr lang="en-US">
                      <a:latin typeface="Times New Roman" panose="02020603050405020304" pitchFamily="18" charset="0"/>
                      <a:cs typeface="Times New Roman" panose="02020603050405020304" pitchFamily="18" charset="0"/>
                    </a:rPr>
                    <a:t>Nano</a:t>
                  </a:r>
                </a:p>
              </p:txBody>
            </p:sp>
            <p:cxnSp>
              <p:nvCxnSpPr>
                <p:cNvPr id="11" name="Straight Arrow Connector 10"/>
                <p:cNvCxnSpPr/>
                <p:nvPr/>
              </p:nvCxnSpPr>
              <p:spPr>
                <a:xfrm>
                  <a:off x="8746" y="2758"/>
                  <a:ext cx="8" cy="656"/>
                </a:xfrm>
                <a:prstGeom prst="straightConnector1">
                  <a:avLst/>
                </a:prstGeom>
                <a:ln w="57150">
                  <a:solidFill>
                    <a:schemeClr val="tx1"/>
                  </a:solidFill>
                  <a:headEnd type="none"/>
                  <a:tailEnd type="triangle" w="med" len="med"/>
                </a:ln>
              </p:spPr>
              <p:style>
                <a:lnRef idx="2">
                  <a:schemeClr val="accent1"/>
                </a:lnRef>
                <a:fillRef idx="0">
                  <a:srgbClr val="FFFFFF"/>
                </a:fillRef>
                <a:effectRef idx="0">
                  <a:srgbClr val="FFFFFF"/>
                </a:effectRef>
                <a:fontRef idx="minor">
                  <a:schemeClr val="tx1"/>
                </a:fontRef>
              </p:style>
            </p:cxnSp>
            <p:sp>
              <p:nvSpPr>
                <p:cNvPr id="15" name="Text Box 14"/>
                <p:cNvSpPr txBox="1"/>
                <p:nvPr/>
              </p:nvSpPr>
              <p:spPr>
                <a:xfrm>
                  <a:off x="4806" y="2155"/>
                  <a:ext cx="2022"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Adapter</a:t>
                  </a:r>
                </a:p>
              </p:txBody>
            </p:sp>
            <p:sp>
              <p:nvSpPr>
                <p:cNvPr id="18" name="Text Box 17"/>
                <p:cNvSpPr txBox="1"/>
                <p:nvPr/>
              </p:nvSpPr>
              <p:spPr>
                <a:xfrm>
                  <a:off x="10160" y="6036"/>
                  <a:ext cx="2551"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Relay Module</a:t>
                  </a:r>
                </a:p>
              </p:txBody>
            </p:sp>
            <p:sp>
              <p:nvSpPr>
                <p:cNvPr id="20" name="Text Box 19"/>
                <p:cNvSpPr txBox="1"/>
                <p:nvPr/>
              </p:nvSpPr>
              <p:spPr>
                <a:xfrm>
                  <a:off x="13883" y="6036"/>
                  <a:ext cx="2551"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Water Pump</a:t>
                  </a:r>
                </a:p>
              </p:txBody>
            </p:sp>
            <p:sp>
              <p:nvSpPr>
                <p:cNvPr id="25" name="Text Box 24"/>
                <p:cNvSpPr txBox="1"/>
                <p:nvPr/>
              </p:nvSpPr>
              <p:spPr>
                <a:xfrm>
                  <a:off x="10160" y="8170"/>
                  <a:ext cx="2551"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Servo Motor</a:t>
                  </a:r>
                </a:p>
              </p:txBody>
            </p:sp>
            <p:sp>
              <p:nvSpPr>
                <p:cNvPr id="29" name="Text Box 28"/>
                <p:cNvSpPr txBox="1"/>
                <p:nvPr/>
              </p:nvSpPr>
              <p:spPr>
                <a:xfrm>
                  <a:off x="10160" y="7103"/>
                  <a:ext cx="2551"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Motor Driver</a:t>
                  </a:r>
                </a:p>
              </p:txBody>
            </p:sp>
            <p:sp>
              <p:nvSpPr>
                <p:cNvPr id="31" name="Text Box 30"/>
                <p:cNvSpPr txBox="1"/>
                <p:nvPr/>
              </p:nvSpPr>
              <p:spPr>
                <a:xfrm>
                  <a:off x="13883" y="7103"/>
                  <a:ext cx="2551"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Gear Motor</a:t>
                  </a:r>
                </a:p>
              </p:txBody>
            </p:sp>
            <p:sp>
              <p:nvSpPr>
                <p:cNvPr id="35" name="Right Arrow 34"/>
                <p:cNvSpPr/>
                <p:nvPr/>
              </p:nvSpPr>
              <p:spPr>
                <a:xfrm>
                  <a:off x="5806" y="7103"/>
                  <a:ext cx="1142" cy="391"/>
                </a:xfrm>
                <a:prstGeom prst="right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US"/>
                </a:p>
              </p:txBody>
            </p:sp>
            <p:sp>
              <p:nvSpPr>
                <p:cNvPr id="36" name="Right Arrow 35"/>
                <p:cNvSpPr/>
                <p:nvPr/>
              </p:nvSpPr>
              <p:spPr>
                <a:xfrm>
                  <a:off x="9029" y="6115"/>
                  <a:ext cx="1142" cy="391"/>
                </a:xfrm>
                <a:prstGeom prst="right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US"/>
                </a:p>
              </p:txBody>
            </p:sp>
            <p:sp>
              <p:nvSpPr>
                <p:cNvPr id="37" name="Right Arrow 36"/>
                <p:cNvSpPr/>
                <p:nvPr/>
              </p:nvSpPr>
              <p:spPr>
                <a:xfrm>
                  <a:off x="8988" y="7205"/>
                  <a:ext cx="1142" cy="391"/>
                </a:xfrm>
                <a:prstGeom prst="right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US"/>
                </a:p>
              </p:txBody>
            </p:sp>
            <p:sp>
              <p:nvSpPr>
                <p:cNvPr id="38" name="Right Arrow 37"/>
                <p:cNvSpPr/>
                <p:nvPr/>
              </p:nvSpPr>
              <p:spPr>
                <a:xfrm>
                  <a:off x="9029" y="8295"/>
                  <a:ext cx="1142" cy="391"/>
                </a:xfrm>
                <a:prstGeom prst="right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US"/>
                </a:p>
              </p:txBody>
            </p:sp>
            <p:sp>
              <p:nvSpPr>
                <p:cNvPr id="39" name="Right Arrow 38"/>
                <p:cNvSpPr/>
                <p:nvPr/>
              </p:nvSpPr>
              <p:spPr>
                <a:xfrm>
                  <a:off x="12711" y="6122"/>
                  <a:ext cx="1142" cy="391"/>
                </a:xfrm>
                <a:prstGeom prst="right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US"/>
                </a:p>
              </p:txBody>
            </p:sp>
            <p:sp>
              <p:nvSpPr>
                <p:cNvPr id="40" name="Right Arrow 39"/>
                <p:cNvSpPr/>
                <p:nvPr/>
              </p:nvSpPr>
              <p:spPr>
                <a:xfrm>
                  <a:off x="12711" y="7209"/>
                  <a:ext cx="1142" cy="391"/>
                </a:xfrm>
                <a:prstGeom prst="rightArrow">
                  <a:avLst/>
                </a:prstGeom>
                <a:solidFill>
                  <a:schemeClr val="tx1"/>
                </a:soli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en-US"/>
                </a:p>
              </p:txBody>
            </p:sp>
            <p:sp>
              <p:nvSpPr>
                <p:cNvPr id="4" name="Text Box 3"/>
                <p:cNvSpPr txBox="1"/>
                <p:nvPr/>
              </p:nvSpPr>
              <p:spPr>
                <a:xfrm>
                  <a:off x="7177" y="3414"/>
                  <a:ext cx="3174" cy="602"/>
                </a:xfrm>
                <a:prstGeom prst="rect">
                  <a:avLst/>
                </a:prstGeom>
                <a:noFill/>
                <a:ln w="38100">
                  <a:solidFill>
                    <a:schemeClr val="tx1"/>
                  </a:solidFill>
                </a:ln>
              </p:spPr>
              <p:txBody>
                <a:bodyPr wrap="square" rtlCol="0">
                  <a:noAutofit/>
                </a:bodyPr>
                <a:lstStyle/>
                <a:p>
                  <a:pPr algn="ctr"/>
                  <a:r>
                    <a:rPr lang="en-US">
                      <a:latin typeface="Times New Roman" panose="02020603050405020304" pitchFamily="18" charset="0"/>
                      <a:cs typeface="Times New Roman" panose="02020603050405020304" pitchFamily="18" charset="0"/>
                    </a:rPr>
                    <a:t>Buck Converter</a:t>
                  </a:r>
                </a:p>
              </p:txBody>
            </p:sp>
            <p:cxnSp>
              <p:nvCxnSpPr>
                <p:cNvPr id="5" name="Straight Arrow Connector 4"/>
                <p:cNvCxnSpPr/>
                <p:nvPr/>
              </p:nvCxnSpPr>
              <p:spPr>
                <a:xfrm>
                  <a:off x="8746" y="4016"/>
                  <a:ext cx="8" cy="656"/>
                </a:xfrm>
                <a:prstGeom prst="straightConnector1">
                  <a:avLst/>
                </a:prstGeom>
                <a:ln w="57150">
                  <a:solidFill>
                    <a:schemeClr val="tx1"/>
                  </a:solidFill>
                  <a:headEnd type="none"/>
                  <a:tailEnd type="triangle" w="med" len="med"/>
                </a:ln>
              </p:spPr>
              <p:style>
                <a:lnRef idx="2">
                  <a:schemeClr val="accent1"/>
                </a:lnRef>
                <a:fillRef idx="0">
                  <a:srgbClr val="FFFFFF"/>
                </a:fillRef>
                <a:effectRef idx="0">
                  <a:srgbClr val="FFFFFF"/>
                </a:effectRef>
                <a:fontRef idx="minor">
                  <a:schemeClr val="tx1"/>
                </a:fontRef>
              </p:style>
            </p:cxnSp>
          </p:gr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5735" y="624110"/>
            <a:ext cx="8911687" cy="785590"/>
          </a:xfrm>
        </p:spPr>
        <p:txBody>
          <a:bodyPr>
            <a:normAutofit/>
          </a:bodyPr>
          <a:lstStyle/>
          <a:p>
            <a:pPr algn="ctr"/>
            <a:r>
              <a:rPr lang="en-US" sz="3200" b="1" dirty="0">
                <a:latin typeface="Times New Roman" panose="02020603050405020304" pitchFamily="18" charset="0"/>
                <a:cs typeface="Times New Roman" panose="02020603050405020304" pitchFamily="18" charset="0"/>
              </a:rPr>
              <a:t>Circuit Diagram</a:t>
            </a:r>
          </a:p>
        </p:txBody>
      </p:sp>
      <p:pic>
        <p:nvPicPr>
          <p:cNvPr id="3" name="Picture 2"/>
          <p:cNvPicPr>
            <a:picLocks noChangeAspect="1"/>
          </p:cNvPicPr>
          <p:nvPr/>
        </p:nvPicPr>
        <p:blipFill>
          <a:blip r:embed="rId2"/>
          <a:stretch>
            <a:fillRect/>
          </a:stretch>
        </p:blipFill>
        <p:spPr>
          <a:xfrm>
            <a:off x="3406775" y="1510030"/>
            <a:ext cx="6990080" cy="4410710"/>
          </a:xfrm>
          <a:prstGeom prst="rect">
            <a:avLst/>
          </a:prstGeom>
        </p:spPr>
      </p:pic>
    </p:spTree>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321</TotalTime>
  <Words>1297</Words>
  <Application>Microsoft Office PowerPoint</Application>
  <PresentationFormat>Widescreen</PresentationFormat>
  <Paragraphs>173</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Century Gothic</vt:lpstr>
      <vt:lpstr>Times New Roman</vt:lpstr>
      <vt:lpstr>Wingdings</vt:lpstr>
      <vt:lpstr>Wingdings 3</vt:lpstr>
      <vt:lpstr>Wisp</vt:lpstr>
      <vt:lpstr>PowerPoint Presentation</vt:lpstr>
      <vt:lpstr>Outline of Presentation </vt:lpstr>
      <vt:lpstr>Introduction</vt:lpstr>
      <vt:lpstr>Objectives</vt:lpstr>
      <vt:lpstr>Methodology </vt:lpstr>
      <vt:lpstr>PowerPoint Presentation</vt:lpstr>
      <vt:lpstr>Required Component</vt:lpstr>
      <vt:lpstr>Block Diagram </vt:lpstr>
      <vt:lpstr>Circuit Diagram</vt:lpstr>
      <vt:lpstr>Hardware Implimantation</vt:lpstr>
      <vt:lpstr>Complete Project Prototype</vt:lpstr>
      <vt:lpstr>Expected Result </vt:lpstr>
      <vt:lpstr>Advantage</vt:lpstr>
      <vt:lpstr>Calculation</vt:lpstr>
      <vt:lpstr>Calculation</vt:lpstr>
      <vt:lpstr>Calculation</vt:lpstr>
      <vt:lpstr>Application</vt:lpstr>
      <vt:lpstr>PowerPoint Presentation</vt:lpstr>
      <vt:lpstr>Conclusion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ZerOne Tech</dc:creator>
  <cp:lastModifiedBy>Md. Arifur Rahman</cp:lastModifiedBy>
  <cp:revision>25</cp:revision>
  <dcterms:created xsi:type="dcterms:W3CDTF">2024-09-16T11:57:00Z</dcterms:created>
  <dcterms:modified xsi:type="dcterms:W3CDTF">2025-01-14T08:30:51Z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BCF31FD4A49041599E9AC45022C68964_12</vt:lpwstr>
  </property>
  <property fmtid="{D5CDD505-2E9C-101B-9397-08002B2CF9AE}" pid="3" name="KSOProductBuildVer">
    <vt:lpwstr>1033-12.2.0.19805</vt:lpwstr>
  </property>
</Properties>
</file>