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notesMasterIdLst>
    <p:notesMasterId r:id="rId21"/>
  </p:notesMasterIdLst>
  <p:sldIdLst>
    <p:sldId id="321" r:id="rId2"/>
    <p:sldId id="291" r:id="rId3"/>
    <p:sldId id="292" r:id="rId4"/>
    <p:sldId id="277" r:id="rId5"/>
    <p:sldId id="259" r:id="rId6"/>
    <p:sldId id="324" r:id="rId7"/>
    <p:sldId id="260" r:id="rId8"/>
    <p:sldId id="300" r:id="rId9"/>
    <p:sldId id="296" r:id="rId10"/>
    <p:sldId id="269" r:id="rId11"/>
    <p:sldId id="320" r:id="rId12"/>
    <p:sldId id="274" r:id="rId13"/>
    <p:sldId id="322" r:id="rId14"/>
    <p:sldId id="283" r:id="rId15"/>
    <p:sldId id="323" r:id="rId16"/>
    <p:sldId id="264" r:id="rId17"/>
    <p:sldId id="266" r:id="rId18"/>
    <p:sldId id="315" r:id="rId19"/>
    <p:sldId id="26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FA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84" autoAdjust="0"/>
    <p:restoredTop sz="94628" autoAdjust="0"/>
  </p:normalViewPr>
  <p:slideViewPr>
    <p:cSldViewPr snapToGrid="0">
      <p:cViewPr varScale="1">
        <p:scale>
          <a:sx n="57" d="100"/>
          <a:sy n="57" d="100"/>
        </p:scale>
        <p:origin x="946" y="49"/>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EE37D-BC81-4C58-BA51-A21E9B729DA2}" type="datetimeFigureOut">
              <a:rPr lang="en-GB" smtClean="0"/>
              <a:t>23/01/2025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FA74BB-CF49-43E7-A3B2-7A1E8E91A20D}" type="slidenum">
              <a:rPr lang="en-GB" smtClean="0"/>
              <a:t>‹#›</a:t>
            </a:fld>
            <a:endParaRPr lang="en-GB"/>
          </a:p>
        </p:txBody>
      </p:sp>
    </p:spTree>
    <p:extLst>
      <p:ext uri="{BB962C8B-B14F-4D97-AF65-F5344CB8AC3E}">
        <p14:creationId xmlns:p14="http://schemas.microsoft.com/office/powerpoint/2010/main" val="1785166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FEE60B-9A3C-4014-BB0A-188F9ED31864}" type="slidenum">
              <a:rPr lang="en-US" smtClean="0"/>
              <a:t>1</a:t>
            </a:fld>
            <a:endParaRPr lang="en-US"/>
          </a:p>
        </p:txBody>
      </p:sp>
    </p:spTree>
    <p:extLst>
      <p:ext uri="{BB962C8B-B14F-4D97-AF65-F5344CB8AC3E}">
        <p14:creationId xmlns:p14="http://schemas.microsoft.com/office/powerpoint/2010/main" val="3333013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EF31345-06AA-4086-BF55-D801B2FB3EC5}" type="datetime1">
              <a:rPr lang="en-US" smtClean="0"/>
              <a:t>1/23/2025</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BB55206-5E95-4A6F-9933-37581CDE4337}"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1079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B1A94E-DEE4-44E9-9A7F-83C557C68886}" type="datetime1">
              <a:rPr lang="en-US" smtClean="0"/>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55206-5E95-4A6F-9933-37581CDE4337}" type="slidenum">
              <a:rPr lang="en-US" smtClean="0"/>
              <a:t>‹#›</a:t>
            </a:fld>
            <a:endParaRPr lang="en-US"/>
          </a:p>
        </p:txBody>
      </p:sp>
    </p:spTree>
    <p:extLst>
      <p:ext uri="{BB962C8B-B14F-4D97-AF65-F5344CB8AC3E}">
        <p14:creationId xmlns:p14="http://schemas.microsoft.com/office/powerpoint/2010/main" val="3708598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0CE727-2206-4847-BA49-08702788B695}" type="datetime1">
              <a:rPr lang="en-US" smtClean="0"/>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55206-5E95-4A6F-9933-37581CDE4337}" type="slidenum">
              <a:rPr lang="en-US" smtClean="0"/>
              <a:t>‹#›</a:t>
            </a:fld>
            <a:endParaRPr lang="en-US"/>
          </a:p>
        </p:txBody>
      </p:sp>
    </p:spTree>
    <p:extLst>
      <p:ext uri="{BB962C8B-B14F-4D97-AF65-F5344CB8AC3E}">
        <p14:creationId xmlns:p14="http://schemas.microsoft.com/office/powerpoint/2010/main" val="1697306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1E76D9-50F8-4B2D-9280-EFD531289A5A}" type="datetime1">
              <a:rPr lang="en-US" smtClean="0"/>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55206-5E95-4A6F-9933-37581CDE4337}" type="slidenum">
              <a:rPr lang="en-US" smtClean="0"/>
              <a:t>‹#›</a:t>
            </a:fld>
            <a:endParaRPr lang="en-US"/>
          </a:p>
        </p:txBody>
      </p:sp>
    </p:spTree>
    <p:extLst>
      <p:ext uri="{BB962C8B-B14F-4D97-AF65-F5344CB8AC3E}">
        <p14:creationId xmlns:p14="http://schemas.microsoft.com/office/powerpoint/2010/main" val="1277530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40A3C2-715B-4CFB-95CB-83872D0F6C60}" type="datetime1">
              <a:rPr lang="en-US" smtClean="0"/>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55206-5E95-4A6F-9933-37581CDE4337}"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9858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10B33D1-D489-4CC6-802F-3CED35711256}" type="datetime1">
              <a:rPr lang="en-US" smtClean="0"/>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B55206-5E95-4A6F-9933-37581CDE4337}" type="slidenum">
              <a:rPr lang="en-US" smtClean="0"/>
              <a:t>‹#›</a:t>
            </a:fld>
            <a:endParaRPr lang="en-US"/>
          </a:p>
        </p:txBody>
      </p:sp>
    </p:spTree>
    <p:extLst>
      <p:ext uri="{BB962C8B-B14F-4D97-AF65-F5344CB8AC3E}">
        <p14:creationId xmlns:p14="http://schemas.microsoft.com/office/powerpoint/2010/main" val="172191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2DE097-E078-481A-AA95-C211B0458075}" type="datetime1">
              <a:rPr lang="en-US" smtClean="0"/>
              <a:t>1/23/2025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B55206-5E95-4A6F-9933-37581CDE4337}" type="slidenum">
              <a:rPr lang="en-US" smtClean="0"/>
              <a:t>‹#›</a:t>
            </a:fld>
            <a:endParaRPr lang="en-US"/>
          </a:p>
        </p:txBody>
      </p:sp>
    </p:spTree>
    <p:extLst>
      <p:ext uri="{BB962C8B-B14F-4D97-AF65-F5344CB8AC3E}">
        <p14:creationId xmlns:p14="http://schemas.microsoft.com/office/powerpoint/2010/main" val="514037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A526AC0-4D82-4678-94E7-AB2808F4B751}" type="datetime1">
              <a:rPr lang="en-US" smtClean="0"/>
              <a:t>1/23/2025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B55206-5E95-4A6F-9933-37581CDE4337}" type="slidenum">
              <a:rPr lang="en-US" smtClean="0"/>
              <a:t>‹#›</a:t>
            </a:fld>
            <a:endParaRPr lang="en-US"/>
          </a:p>
        </p:txBody>
      </p:sp>
    </p:spTree>
    <p:extLst>
      <p:ext uri="{BB962C8B-B14F-4D97-AF65-F5344CB8AC3E}">
        <p14:creationId xmlns:p14="http://schemas.microsoft.com/office/powerpoint/2010/main" val="3502397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872CB-8FD7-4641-B9FD-4B8AD29B251D}" type="datetime1">
              <a:rPr lang="en-US" smtClean="0"/>
              <a:t>1/23/2025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B55206-5E95-4A6F-9933-37581CDE4337}" type="slidenum">
              <a:rPr lang="en-US" smtClean="0"/>
              <a:t>‹#›</a:t>
            </a:fld>
            <a:endParaRPr lang="en-US"/>
          </a:p>
        </p:txBody>
      </p:sp>
    </p:spTree>
    <p:extLst>
      <p:ext uri="{BB962C8B-B14F-4D97-AF65-F5344CB8AC3E}">
        <p14:creationId xmlns:p14="http://schemas.microsoft.com/office/powerpoint/2010/main" val="3776755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FFA80B4-D1CF-4624-B5B9-1DA7486F955A}" type="datetime1">
              <a:rPr lang="en-US" smtClean="0"/>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B55206-5E95-4A6F-9933-37581CDE4337}" type="slidenum">
              <a:rPr lang="en-US" smtClean="0"/>
              <a:t>‹#›</a:t>
            </a:fld>
            <a:endParaRPr lang="en-US"/>
          </a:p>
        </p:txBody>
      </p:sp>
    </p:spTree>
    <p:extLst>
      <p:ext uri="{BB962C8B-B14F-4D97-AF65-F5344CB8AC3E}">
        <p14:creationId xmlns:p14="http://schemas.microsoft.com/office/powerpoint/2010/main" val="3614534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4CAFE96-CF80-44BC-B12F-DE580943C426}" type="datetime1">
              <a:rPr lang="en-US" smtClean="0"/>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B55206-5E95-4A6F-9933-37581CDE4337}" type="slidenum">
              <a:rPr lang="en-US" smtClean="0"/>
              <a:t>‹#›</a:t>
            </a:fld>
            <a:endParaRPr lang="en-US"/>
          </a:p>
        </p:txBody>
      </p:sp>
    </p:spTree>
    <p:extLst>
      <p:ext uri="{BB962C8B-B14F-4D97-AF65-F5344CB8AC3E}">
        <p14:creationId xmlns:p14="http://schemas.microsoft.com/office/powerpoint/2010/main" val="4125533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34A65423-5604-42EB-A431-9C899DA77DAA}" type="datetime1">
              <a:rPr lang="en-US" smtClean="0"/>
              <a:t>1/23/2025</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BBB55206-5E95-4A6F-9933-37581CDE4337}" type="slidenum">
              <a:rPr lang="en-US" smtClean="0"/>
              <a:t>‹#›</a:t>
            </a:fld>
            <a:endParaRPr lang="en-US"/>
          </a:p>
        </p:txBody>
      </p:sp>
    </p:spTree>
    <p:extLst>
      <p:ext uri="{BB962C8B-B14F-4D97-AF65-F5344CB8AC3E}">
        <p14:creationId xmlns:p14="http://schemas.microsoft.com/office/powerpoint/2010/main" val="67623896"/>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e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14550" y="1866138"/>
            <a:ext cx="7546340" cy="3352800"/>
          </a:xfrm>
        </p:spPr>
        <p:txBody>
          <a:bodyPr>
            <a:normAutofit/>
          </a:bodyPr>
          <a:lstStyle/>
          <a:p>
            <a:pPr algn="ctr">
              <a:buNone/>
            </a:pPr>
            <a:r>
              <a:rPr lang="en-US" sz="4000" b="1" dirty="0">
                <a:ln w="1905"/>
                <a:solidFill>
                  <a:srgbClr val="002060"/>
                </a:solidFill>
                <a:effectLst>
                  <a:innerShdw blurRad="69850" dist="43180" dir="5400000">
                    <a:srgbClr val="000000">
                      <a:alpha val="65000"/>
                    </a:srgbClr>
                  </a:innerShdw>
                </a:effectLst>
                <a:latin typeface="Times New Roman" pitchFamily="18" charset="0"/>
                <a:cs typeface="Times New Roman" pitchFamily="18" charset="0"/>
              </a:rPr>
              <a:t>WELCOME</a:t>
            </a:r>
          </a:p>
          <a:p>
            <a:pPr algn="ctr">
              <a:buNone/>
            </a:pPr>
            <a:r>
              <a:rPr lang="en-US" sz="4000" b="1" dirty="0">
                <a:ln w="1905"/>
                <a:solidFill>
                  <a:srgbClr val="002060"/>
                </a:solidFill>
                <a:effectLst>
                  <a:innerShdw blurRad="69850" dist="43180" dir="5400000">
                    <a:srgbClr val="000000">
                      <a:alpha val="65000"/>
                    </a:srgbClr>
                  </a:innerShdw>
                </a:effectLst>
                <a:latin typeface="Times New Roman" pitchFamily="18" charset="0"/>
                <a:cs typeface="Times New Roman" pitchFamily="18" charset="0"/>
              </a:rPr>
              <a:t>TO</a:t>
            </a:r>
          </a:p>
          <a:p>
            <a:pPr algn="ctr">
              <a:buNone/>
            </a:pPr>
            <a:r>
              <a:rPr lang="en-US" sz="4000" b="1" dirty="0">
                <a:ln w="1905"/>
                <a:solidFill>
                  <a:srgbClr val="002060"/>
                </a:solidFill>
                <a:effectLst>
                  <a:innerShdw blurRad="69850" dist="43180" dir="5400000">
                    <a:srgbClr val="000000">
                      <a:alpha val="65000"/>
                    </a:srgbClr>
                  </a:innerShdw>
                </a:effectLst>
                <a:latin typeface="Times New Roman" pitchFamily="18" charset="0"/>
                <a:cs typeface="Times New Roman" pitchFamily="18" charset="0"/>
              </a:rPr>
              <a:t>OUR  PRESENTATION </a:t>
            </a:r>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a:p>
        </p:txBody>
      </p:sp>
      <p:pic>
        <p:nvPicPr>
          <p:cNvPr id="4" name="Picture 3">
            <a:extLst>
              <a:ext uri="{FF2B5EF4-FFF2-40B4-BE49-F238E27FC236}">
                <a16:creationId xmlns:a16="http://schemas.microsoft.com/office/drawing/2014/main" id="{FDF1A142-8BC4-305E-8759-DEFEE6B76E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7458" y="322217"/>
            <a:ext cx="1774696" cy="1437766"/>
          </a:xfrm>
          <a:prstGeom prst="rect">
            <a:avLst/>
          </a:prstGeom>
        </p:spPr>
      </p:pic>
    </p:spTree>
    <p:extLst>
      <p:ext uri="{BB962C8B-B14F-4D97-AF65-F5344CB8AC3E}">
        <p14:creationId xmlns:p14="http://schemas.microsoft.com/office/powerpoint/2010/main" val="25986627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6A592-C4F0-4D55-855A-F62C9D4C7E28}"/>
              </a:ext>
            </a:extLst>
          </p:cNvPr>
          <p:cNvSpPr>
            <a:spLocks noGrp="1"/>
          </p:cNvSpPr>
          <p:nvPr>
            <p:ph type="title"/>
          </p:nvPr>
        </p:nvSpPr>
        <p:spPr>
          <a:xfrm>
            <a:off x="2768142" y="308759"/>
            <a:ext cx="6507290" cy="548640"/>
          </a:xfrm>
        </p:spPr>
        <p:txBody>
          <a:bodyPr>
            <a:noAutofit/>
          </a:bodyPr>
          <a:lstStyle/>
          <a:p>
            <a:pPr marL="0" indent="0" algn="ctr">
              <a:buNone/>
            </a:pPr>
            <a:r>
              <a:rPr lang="en-US" sz="4000" b="1" dirty="0">
                <a:latin typeface="Times New Roman" panose="02020603050405020304" pitchFamily="18" charset="0"/>
                <a:cs typeface="Times New Roman" panose="02020603050405020304" pitchFamily="18" charset="0"/>
              </a:rPr>
              <a:t>Circuit Diagram</a:t>
            </a:r>
          </a:p>
        </p:txBody>
      </p:sp>
      <p:sp>
        <p:nvSpPr>
          <p:cNvPr id="4" name="Slide Number Placeholder 3">
            <a:extLst>
              <a:ext uri="{FF2B5EF4-FFF2-40B4-BE49-F238E27FC236}">
                <a16:creationId xmlns:a16="http://schemas.microsoft.com/office/drawing/2014/main" id="{5B794DFB-5CEC-3531-3823-1C50B76E7844}"/>
              </a:ext>
            </a:extLst>
          </p:cNvPr>
          <p:cNvSpPr>
            <a:spLocks noGrp="1"/>
          </p:cNvSpPr>
          <p:nvPr>
            <p:ph type="sldNum" sz="quarter" idx="12"/>
          </p:nvPr>
        </p:nvSpPr>
        <p:spPr/>
        <p:txBody>
          <a:bodyPr/>
          <a:lstStyle/>
          <a:p>
            <a:fld id="{BBB55206-5E95-4A6F-9933-37581CDE4337}" type="slidenum">
              <a:rPr lang="en-US" smtClean="0"/>
              <a:t>10</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6860" y="943821"/>
            <a:ext cx="8449854" cy="5280007"/>
          </a:xfrm>
          <a:prstGeom prst="rect">
            <a:avLst/>
          </a:prstGeom>
        </p:spPr>
      </p:pic>
    </p:spTree>
    <p:extLst>
      <p:ext uri="{BB962C8B-B14F-4D97-AF65-F5344CB8AC3E}">
        <p14:creationId xmlns:p14="http://schemas.microsoft.com/office/powerpoint/2010/main" val="1625265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6A592-C4F0-4D55-855A-F62C9D4C7E28}"/>
              </a:ext>
            </a:extLst>
          </p:cNvPr>
          <p:cNvSpPr>
            <a:spLocks noGrp="1"/>
          </p:cNvSpPr>
          <p:nvPr>
            <p:ph type="title"/>
          </p:nvPr>
        </p:nvSpPr>
        <p:spPr>
          <a:xfrm>
            <a:off x="1007827" y="348342"/>
            <a:ext cx="10027920" cy="548640"/>
          </a:xfrm>
        </p:spPr>
        <p:txBody>
          <a:bodyPr>
            <a:noAutofit/>
          </a:bodyPr>
          <a:lstStyle/>
          <a:p>
            <a:pPr marL="0" indent="0" algn="ctr">
              <a:buNone/>
            </a:pPr>
            <a:r>
              <a:rPr lang="en-US" sz="4000" b="1" dirty="0">
                <a:latin typeface="Times New Roman" panose="02020603050405020304" pitchFamily="18" charset="0"/>
                <a:cs typeface="Times New Roman" panose="02020603050405020304" pitchFamily="18" charset="0"/>
              </a:rPr>
              <a:t>Flow Chart</a:t>
            </a:r>
          </a:p>
        </p:txBody>
      </p:sp>
      <p:sp>
        <p:nvSpPr>
          <p:cNvPr id="4" name="Slide Number Placeholder 3">
            <a:extLst>
              <a:ext uri="{FF2B5EF4-FFF2-40B4-BE49-F238E27FC236}">
                <a16:creationId xmlns:a16="http://schemas.microsoft.com/office/drawing/2014/main" id="{5B794DFB-5CEC-3531-3823-1C50B76E7844}"/>
              </a:ext>
            </a:extLst>
          </p:cNvPr>
          <p:cNvSpPr>
            <a:spLocks noGrp="1"/>
          </p:cNvSpPr>
          <p:nvPr>
            <p:ph type="sldNum" sz="quarter" idx="12"/>
          </p:nvPr>
        </p:nvSpPr>
        <p:spPr/>
        <p:txBody>
          <a:bodyPr/>
          <a:lstStyle/>
          <a:p>
            <a:fld id="{BBB55206-5E95-4A6F-9933-37581CDE4337}" type="slidenum">
              <a:rPr lang="en-US" smtClean="0"/>
              <a:t>11</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9360" y="896981"/>
            <a:ext cx="4080239" cy="5608321"/>
          </a:xfrm>
          <a:prstGeom prst="rect">
            <a:avLst/>
          </a:prstGeom>
        </p:spPr>
      </p:pic>
    </p:spTree>
    <p:extLst>
      <p:ext uri="{BB962C8B-B14F-4D97-AF65-F5344CB8AC3E}">
        <p14:creationId xmlns:p14="http://schemas.microsoft.com/office/powerpoint/2010/main" val="19479877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4576" y="102522"/>
            <a:ext cx="5699760" cy="951214"/>
          </a:xfrm>
        </p:spPr>
        <p:txBody>
          <a:bodyPr/>
          <a:lstStyle/>
          <a:p>
            <a:pPr marL="0" indent="0" algn="ctr">
              <a:buNone/>
            </a:pPr>
            <a:r>
              <a:rPr lang="en-US" sz="4000" b="1" dirty="0">
                <a:latin typeface="Times New Roman" panose="02020603050405020304" pitchFamily="18" charset="0"/>
                <a:cs typeface="Times New Roman" panose="02020603050405020304" pitchFamily="18" charset="0"/>
              </a:rPr>
              <a:t>Project Picture</a:t>
            </a:r>
          </a:p>
        </p:txBody>
      </p:sp>
      <p:sp>
        <p:nvSpPr>
          <p:cNvPr id="3" name="Slide Number Placeholder 2">
            <a:extLst>
              <a:ext uri="{FF2B5EF4-FFF2-40B4-BE49-F238E27FC236}">
                <a16:creationId xmlns:a16="http://schemas.microsoft.com/office/drawing/2014/main" id="{FF7C8F09-1B2E-5BFA-BDD2-1AB61ABFBF01}"/>
              </a:ext>
            </a:extLst>
          </p:cNvPr>
          <p:cNvSpPr>
            <a:spLocks noGrp="1"/>
          </p:cNvSpPr>
          <p:nvPr>
            <p:ph type="sldNum" sz="quarter" idx="12"/>
          </p:nvPr>
        </p:nvSpPr>
        <p:spPr/>
        <p:txBody>
          <a:bodyPr/>
          <a:lstStyle/>
          <a:p>
            <a:fld id="{BBB55206-5E95-4A6F-9933-37581CDE4337}" type="slidenum">
              <a:rPr lang="en-US" smtClean="0"/>
              <a:t>12</a:t>
            </a:fld>
            <a:endParaRPr lang="en-US"/>
          </a:p>
        </p:txBody>
      </p:sp>
      <p:pic>
        <p:nvPicPr>
          <p:cNvPr id="8" name="Picture 7">
            <a:extLst>
              <a:ext uri="{FF2B5EF4-FFF2-40B4-BE49-F238E27FC236}">
                <a16:creationId xmlns:a16="http://schemas.microsoft.com/office/drawing/2014/main" id="{883146AF-62B3-8320-FA82-ACA5C8E2E071}"/>
              </a:ext>
            </a:extLst>
          </p:cNvPr>
          <p:cNvPicPr>
            <a:picLocks noChangeAspect="1"/>
          </p:cNvPicPr>
          <p:nvPr/>
        </p:nvPicPr>
        <p:blipFill>
          <a:blip r:embed="rId2"/>
          <a:stretch>
            <a:fillRect/>
          </a:stretch>
        </p:blipFill>
        <p:spPr>
          <a:xfrm>
            <a:off x="2910840" y="914400"/>
            <a:ext cx="6263640" cy="5006702"/>
          </a:xfrm>
          <a:prstGeom prst="rect">
            <a:avLst/>
          </a:prstGeom>
        </p:spPr>
      </p:pic>
    </p:spTree>
    <p:extLst>
      <p:ext uri="{BB962C8B-B14F-4D97-AF65-F5344CB8AC3E}">
        <p14:creationId xmlns:p14="http://schemas.microsoft.com/office/powerpoint/2010/main" val="4545089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6199" y="337654"/>
            <a:ext cx="5699760" cy="793167"/>
          </a:xfrm>
        </p:spPr>
        <p:txBody>
          <a:bodyPr/>
          <a:lstStyle/>
          <a:p>
            <a:pPr algn="ctr"/>
            <a:r>
              <a:rPr lang="en-US" sz="4000" b="1" dirty="0">
                <a:latin typeface="Times New Roman" panose="02020603050405020304" pitchFamily="18" charset="0"/>
                <a:cs typeface="Times New Roman" panose="02020603050405020304" pitchFamily="18" charset="0"/>
              </a:rPr>
              <a:t>Working Process</a:t>
            </a:r>
          </a:p>
        </p:txBody>
      </p:sp>
      <p:sp>
        <p:nvSpPr>
          <p:cNvPr id="3" name="Slide Number Placeholder 2">
            <a:extLst>
              <a:ext uri="{FF2B5EF4-FFF2-40B4-BE49-F238E27FC236}">
                <a16:creationId xmlns:a16="http://schemas.microsoft.com/office/drawing/2014/main" id="{FF7C8F09-1B2E-5BFA-BDD2-1AB61ABFBF01}"/>
              </a:ext>
            </a:extLst>
          </p:cNvPr>
          <p:cNvSpPr>
            <a:spLocks noGrp="1"/>
          </p:cNvSpPr>
          <p:nvPr>
            <p:ph type="sldNum" sz="quarter" idx="12"/>
          </p:nvPr>
        </p:nvSpPr>
        <p:spPr/>
        <p:txBody>
          <a:bodyPr/>
          <a:lstStyle/>
          <a:p>
            <a:fld id="{BBB55206-5E95-4A6F-9933-37581CDE4337}" type="slidenum">
              <a:rPr lang="en-US" smtClean="0"/>
              <a:t>13</a:t>
            </a:fld>
            <a:endParaRPr lang="en-US"/>
          </a:p>
        </p:txBody>
      </p:sp>
      <p:sp>
        <p:nvSpPr>
          <p:cNvPr id="4" name="Rectangle 3"/>
          <p:cNvSpPr/>
          <p:nvPr/>
        </p:nvSpPr>
        <p:spPr>
          <a:xfrm>
            <a:off x="383177" y="1130821"/>
            <a:ext cx="11242766" cy="4832092"/>
          </a:xfrm>
          <a:prstGeom prst="rect">
            <a:avLst/>
          </a:prstGeom>
        </p:spPr>
        <p:txBody>
          <a:bodyPr wrap="square">
            <a:spAutoFit/>
          </a:bodyPr>
          <a:lstStyle/>
          <a:p>
            <a:pPr algn="just"/>
            <a:r>
              <a:rPr lang="en-GB" sz="2800" dirty="0">
                <a:latin typeface="Times New Roman" panose="02020603050405020304" pitchFamily="18" charset="0"/>
                <a:cs typeface="Times New Roman" panose="02020603050405020304" pitchFamily="18" charset="0"/>
              </a:rPr>
              <a:t>The power source is a simple motor. The motor rotates the pulley with the help of a belt. There is a metal plate with two slots for reciprocating mechanism. One of the reciprocating mechanisms is driven by the pulley. This reciprocating causes the metal plate to oscillate. This oscillating motion is transferred to a spring-loaded part through the second reciprocating mechanism. The spring-loaded tool is attached to the pick and place part. The oscillation of the spring-loaded tool causes the spring to compress and decompress which in turn causes the pick and place part to move back and forth. Pick and place automation speeds up the process of picking up parts or items and placing them in other locations. The mechanism consists of rotating, reciprocating and oscillating motions.</a:t>
            </a:r>
          </a:p>
        </p:txBody>
      </p:sp>
    </p:spTree>
    <p:extLst>
      <p:ext uri="{BB962C8B-B14F-4D97-AF65-F5344CB8AC3E}">
        <p14:creationId xmlns:p14="http://schemas.microsoft.com/office/powerpoint/2010/main" val="21324603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5406" y="322682"/>
            <a:ext cx="8683348" cy="774598"/>
          </a:xfrm>
        </p:spPr>
        <p:txBody>
          <a:bodyPr>
            <a:normAutofit/>
          </a:bodyPr>
          <a:lstStyle/>
          <a:p>
            <a:pPr marL="0" indent="0" algn="ctr">
              <a:buNone/>
            </a:pPr>
            <a:r>
              <a:rPr lang="en-US" b="1" dirty="0">
                <a:latin typeface="Times New Roman" pitchFamily="18" charset="0"/>
                <a:cs typeface="Times New Roman" pitchFamily="18" charset="0"/>
              </a:rPr>
              <a:t>Advantages</a:t>
            </a:r>
          </a:p>
        </p:txBody>
      </p:sp>
      <p:sp>
        <p:nvSpPr>
          <p:cNvPr id="3" name="Content Placeholder 2"/>
          <p:cNvSpPr>
            <a:spLocks noGrp="1"/>
          </p:cNvSpPr>
          <p:nvPr>
            <p:ph idx="1"/>
          </p:nvPr>
        </p:nvSpPr>
        <p:spPr>
          <a:xfrm>
            <a:off x="643462" y="1557251"/>
            <a:ext cx="10587235" cy="2453917"/>
          </a:xfrm>
        </p:spPr>
        <p:txBody>
          <a:bodyPr>
            <a:noAutofit/>
          </a:bodyPr>
          <a:lstStyle/>
          <a:p>
            <a:pPr lvl="0" algn="just">
              <a:buFont typeface="Wingdings" pitchFamily="2" charset="2"/>
              <a:buChar char="§"/>
            </a:pPr>
            <a:r>
              <a:rPr lang="en-GB" sz="2400" dirty="0">
                <a:solidFill>
                  <a:schemeClr val="tx1"/>
                </a:solidFill>
                <a:latin typeface="Times New Roman" pitchFamily="18" charset="0"/>
                <a:cs typeface="Times New Roman" pitchFamily="18" charset="0"/>
              </a:rPr>
              <a:t>Automating this process helps to increase production rates.</a:t>
            </a:r>
          </a:p>
          <a:p>
            <a:pPr lvl="0" algn="just">
              <a:buFont typeface="Wingdings" pitchFamily="2" charset="2"/>
              <a:buChar char="§"/>
            </a:pPr>
            <a:r>
              <a:rPr lang="en-GB" sz="2400" dirty="0">
                <a:solidFill>
                  <a:schemeClr val="tx1"/>
                </a:solidFill>
                <a:latin typeface="Times New Roman" pitchFamily="18" charset="0"/>
                <a:cs typeface="Times New Roman" pitchFamily="18" charset="0"/>
              </a:rPr>
              <a:t>Pick and place automation speeds up the process of picking up parts or items and placing them in other locations.</a:t>
            </a:r>
          </a:p>
          <a:p>
            <a:pPr lvl="0" algn="just">
              <a:buFont typeface="Wingdings" pitchFamily="2" charset="2"/>
              <a:buChar char="§"/>
            </a:pPr>
            <a:r>
              <a:rPr lang="en-GB" sz="2400" dirty="0">
                <a:solidFill>
                  <a:schemeClr val="tx1"/>
                </a:solidFill>
                <a:latin typeface="Times New Roman" pitchFamily="18" charset="0"/>
                <a:cs typeface="Times New Roman" pitchFamily="18" charset="0"/>
              </a:rPr>
              <a:t> Pick and place robots handle repetitive tasks while freeing </a:t>
            </a:r>
            <a:r>
              <a:rPr lang="en-GB" sz="2400" dirty="0" err="1">
                <a:solidFill>
                  <a:schemeClr val="tx1"/>
                </a:solidFill>
                <a:latin typeface="Times New Roman" pitchFamily="18" charset="0"/>
                <a:cs typeface="Times New Roman" pitchFamily="18" charset="0"/>
              </a:rPr>
              <a:t>uphuman</a:t>
            </a:r>
            <a:r>
              <a:rPr lang="en-GB" sz="2400" dirty="0">
                <a:solidFill>
                  <a:schemeClr val="tx1"/>
                </a:solidFill>
                <a:latin typeface="Times New Roman" pitchFamily="18" charset="0"/>
                <a:cs typeface="Times New Roman" pitchFamily="18" charset="0"/>
              </a:rPr>
              <a:t> workers to focus on more complex work.</a:t>
            </a:r>
            <a:endParaRPr lang="en-US" sz="2400" dirty="0">
              <a:solidFill>
                <a:schemeClr val="tx1"/>
              </a:solidFill>
              <a:latin typeface="Times New Roman" pitchFamily="18" charset="0"/>
              <a:cs typeface="Times New Roman" pitchFamily="18" charset="0"/>
            </a:endParaRPr>
          </a:p>
          <a:p>
            <a:pPr lvl="0" algn="just">
              <a:buFont typeface="Wingdings" pitchFamily="2" charset="2"/>
              <a:buChar char="§"/>
            </a:pPr>
            <a:r>
              <a:rPr lang="en-US" sz="2400" dirty="0">
                <a:solidFill>
                  <a:schemeClr val="tx1"/>
                </a:solidFill>
                <a:latin typeface="Times New Roman" pitchFamily="18" charset="0"/>
                <a:cs typeface="Times New Roman" pitchFamily="18" charset="0"/>
              </a:rPr>
              <a:t>Easy to Install.</a:t>
            </a:r>
          </a:p>
        </p:txBody>
      </p:sp>
      <p:sp>
        <p:nvSpPr>
          <p:cNvPr id="4" name="Slide Number Placeholder 3">
            <a:extLst>
              <a:ext uri="{FF2B5EF4-FFF2-40B4-BE49-F238E27FC236}">
                <a16:creationId xmlns:a16="http://schemas.microsoft.com/office/drawing/2014/main" id="{95C3779A-69BB-5B3D-6EA6-AC270FDD0724}"/>
              </a:ext>
            </a:extLst>
          </p:cNvPr>
          <p:cNvSpPr>
            <a:spLocks noGrp="1"/>
          </p:cNvSpPr>
          <p:nvPr>
            <p:ph type="sldNum" sz="quarter" idx="12"/>
          </p:nvPr>
        </p:nvSpPr>
        <p:spPr/>
        <p:txBody>
          <a:bodyPr/>
          <a:lstStyle/>
          <a:p>
            <a:fld id="{BBB55206-5E95-4A6F-9933-37581CDE4337}" type="slidenum">
              <a:rPr lang="en-US" smtClean="0"/>
              <a:t>14</a:t>
            </a:fld>
            <a:endParaRPr lang="en-US"/>
          </a:p>
        </p:txBody>
      </p:sp>
    </p:spTree>
    <p:extLst>
      <p:ext uri="{BB962C8B-B14F-4D97-AF65-F5344CB8AC3E}">
        <p14:creationId xmlns:p14="http://schemas.microsoft.com/office/powerpoint/2010/main" val="27621981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5482" y="427301"/>
            <a:ext cx="4500594" cy="826733"/>
          </a:xfrm>
        </p:spPr>
        <p:txBody>
          <a:bodyPr>
            <a:noAutofit/>
          </a:bodyPr>
          <a:lstStyle/>
          <a:p>
            <a:pPr algn="ctr"/>
            <a:r>
              <a:rPr lang="en-US" sz="4000" b="1" dirty="0">
                <a:latin typeface="Times New Roman" panose="02020603050405020304" pitchFamily="18" charset="0"/>
                <a:cs typeface="Times New Roman" panose="02020603050405020304" pitchFamily="18" charset="0"/>
              </a:rPr>
              <a:t>Discussion</a:t>
            </a:r>
          </a:p>
        </p:txBody>
      </p:sp>
      <p:sp>
        <p:nvSpPr>
          <p:cNvPr id="3" name="Content Placeholder 2"/>
          <p:cNvSpPr>
            <a:spLocks noGrp="1"/>
          </p:cNvSpPr>
          <p:nvPr>
            <p:ph idx="1"/>
          </p:nvPr>
        </p:nvSpPr>
        <p:spPr>
          <a:xfrm>
            <a:off x="463731" y="1254034"/>
            <a:ext cx="10988040" cy="3474720"/>
          </a:xfrm>
        </p:spPr>
        <p:txBody>
          <a:bodyPr>
            <a:noAutofit/>
          </a:bodyPr>
          <a:lstStyle/>
          <a:p>
            <a:pPr marL="45720" indent="0" algn="just">
              <a:buNone/>
            </a:pPr>
            <a:r>
              <a:rPr lang="en-GB" sz="2400" dirty="0">
                <a:solidFill>
                  <a:schemeClr val="tx1"/>
                </a:solidFill>
                <a:latin typeface="Times New Roman" pitchFamily="18" charset="0"/>
                <a:cs typeface="Times New Roman" pitchFamily="18" charset="0"/>
              </a:rPr>
              <a:t>This Mechanism is used for pick and place the object from one place to another place. Concepts of automobile and robotics are combined in this project. Transmission of power due to meshing of gear motor is used for lifting purpose. Worm drive is also used for power steering. These systems operate industrial equipment automatically, significantly reducing the level of operator involvement and oversight required. Pick and place automation speeds up the process of picking up parts or items and placing them in other locations.</a:t>
            </a:r>
          </a:p>
          <a:p>
            <a:pPr marL="45720" indent="0" algn="just">
              <a:buNone/>
            </a:pPr>
            <a:r>
              <a:rPr lang="en-GB" sz="2400" dirty="0">
                <a:solidFill>
                  <a:schemeClr val="tx1"/>
                </a:solidFill>
                <a:latin typeface="Times New Roman" pitchFamily="18" charset="0"/>
                <a:cs typeface="Times New Roman" pitchFamily="18" charset="0"/>
              </a:rPr>
              <a:t>During this period we have been exposed to user friendly environment and real time industrial application development. Because of it we learned skills like team work, working with time bound and dealing with professional persons in Industry.</a:t>
            </a:r>
            <a:endParaRPr lang="en-US" sz="2400" dirty="0">
              <a:solidFill>
                <a:schemeClr val="tx1"/>
              </a:solidFill>
              <a:latin typeface="Times New Roman" pitchFamily="18" charset="0"/>
              <a:cs typeface="Times New Roman" pitchFamily="18" charset="0"/>
            </a:endParaRPr>
          </a:p>
        </p:txBody>
      </p:sp>
      <p:sp>
        <p:nvSpPr>
          <p:cNvPr id="4" name="Slide Number Placeholder 3">
            <a:extLst>
              <a:ext uri="{FF2B5EF4-FFF2-40B4-BE49-F238E27FC236}">
                <a16:creationId xmlns:a16="http://schemas.microsoft.com/office/drawing/2014/main" id="{3F5A9358-4564-A943-BC63-85685207F6D1}"/>
              </a:ext>
            </a:extLst>
          </p:cNvPr>
          <p:cNvSpPr>
            <a:spLocks noGrp="1"/>
          </p:cNvSpPr>
          <p:nvPr>
            <p:ph type="sldNum" sz="quarter" idx="12"/>
          </p:nvPr>
        </p:nvSpPr>
        <p:spPr/>
        <p:txBody>
          <a:bodyPr/>
          <a:lstStyle/>
          <a:p>
            <a:fld id="{BBB55206-5E95-4A6F-9933-37581CDE4337}" type="slidenum">
              <a:rPr lang="en-US" smtClean="0"/>
              <a:t>15</a:t>
            </a:fld>
            <a:endParaRPr lang="en-US"/>
          </a:p>
        </p:txBody>
      </p:sp>
    </p:spTree>
    <p:extLst>
      <p:ext uri="{BB962C8B-B14F-4D97-AF65-F5344CB8AC3E}">
        <p14:creationId xmlns:p14="http://schemas.microsoft.com/office/powerpoint/2010/main" val="1369389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6774" y="253130"/>
            <a:ext cx="4500594" cy="1143000"/>
          </a:xfrm>
        </p:spPr>
        <p:txBody>
          <a:bodyPr>
            <a:noAutofit/>
          </a:bodyPr>
          <a:lstStyle/>
          <a:p>
            <a:pPr marL="0" indent="0" algn="ctr">
              <a:buNone/>
            </a:pPr>
            <a:r>
              <a:rPr lang="en-US" sz="4000" b="1" dirty="0">
                <a:latin typeface="Times New Roman" panose="02020603050405020304" pitchFamily="18" charset="0"/>
                <a:cs typeface="Times New Roman" panose="02020603050405020304" pitchFamily="18" charset="0"/>
              </a:rPr>
              <a:t>Conclusion</a:t>
            </a:r>
          </a:p>
        </p:txBody>
      </p:sp>
      <p:sp>
        <p:nvSpPr>
          <p:cNvPr id="3" name="Content Placeholder 2"/>
          <p:cNvSpPr>
            <a:spLocks noGrp="1"/>
          </p:cNvSpPr>
          <p:nvPr>
            <p:ph idx="1"/>
          </p:nvPr>
        </p:nvSpPr>
        <p:spPr>
          <a:xfrm>
            <a:off x="594360" y="1508483"/>
            <a:ext cx="10988040" cy="1600477"/>
          </a:xfrm>
        </p:spPr>
        <p:txBody>
          <a:bodyPr>
            <a:noAutofit/>
          </a:bodyPr>
          <a:lstStyle/>
          <a:p>
            <a:pPr marL="45720" indent="0" algn="just">
              <a:buNone/>
            </a:pPr>
            <a:r>
              <a:rPr lang="en-GB" sz="2400" dirty="0">
                <a:solidFill>
                  <a:schemeClr val="tx1"/>
                </a:solidFill>
                <a:latin typeface="Times New Roman" pitchFamily="18" charset="0"/>
                <a:cs typeface="Times New Roman" pitchFamily="18" charset="0"/>
              </a:rPr>
              <a:t>The mechanism was tested successfully and was capable of picking objects and migrating them across a horizontal, with accuracy, precision and efficiency. The repeatability and speed of operation was high making the Magnet Based Pick and Place Mechanism for Industrial Applications suitable for dexterous tasks. The results obtained were very satisfactory.</a:t>
            </a:r>
            <a:endParaRPr lang="en-US" sz="2400" b="1" dirty="0">
              <a:solidFill>
                <a:schemeClr val="tx1"/>
              </a:solidFill>
              <a:latin typeface="Times New Roman" pitchFamily="18" charset="0"/>
              <a:cs typeface="Times New Roman" pitchFamily="18" charset="0"/>
            </a:endParaRPr>
          </a:p>
        </p:txBody>
      </p:sp>
      <p:sp>
        <p:nvSpPr>
          <p:cNvPr id="4" name="Slide Number Placeholder 3">
            <a:extLst>
              <a:ext uri="{FF2B5EF4-FFF2-40B4-BE49-F238E27FC236}">
                <a16:creationId xmlns:a16="http://schemas.microsoft.com/office/drawing/2014/main" id="{3F5A9358-4564-A943-BC63-85685207F6D1}"/>
              </a:ext>
            </a:extLst>
          </p:cNvPr>
          <p:cNvSpPr>
            <a:spLocks noGrp="1"/>
          </p:cNvSpPr>
          <p:nvPr>
            <p:ph type="sldNum" sz="quarter" idx="12"/>
          </p:nvPr>
        </p:nvSpPr>
        <p:spPr/>
        <p:txBody>
          <a:bodyPr/>
          <a:lstStyle/>
          <a:p>
            <a:fld id="{BBB55206-5E95-4A6F-9933-37581CDE4337}" type="slidenum">
              <a:rPr lang="en-US" smtClean="0"/>
              <a:t>16</a:t>
            </a:fld>
            <a:endParaRPr lang="en-US"/>
          </a:p>
        </p:txBody>
      </p:sp>
    </p:spTree>
    <p:extLst>
      <p:ext uri="{BB962C8B-B14F-4D97-AF65-F5344CB8AC3E}">
        <p14:creationId xmlns:p14="http://schemas.microsoft.com/office/powerpoint/2010/main" val="25108485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2273" y="370184"/>
            <a:ext cx="8683348" cy="1143000"/>
          </a:xfrm>
        </p:spPr>
        <p:txBody>
          <a:bodyPr/>
          <a:lstStyle/>
          <a:p>
            <a:pPr marL="0" indent="0" algn="ctr">
              <a:buNone/>
            </a:pPr>
            <a:r>
              <a:rPr lang="en-US" sz="4000" b="1" dirty="0">
                <a:latin typeface="Times New Roman" panose="02020603050405020304" pitchFamily="18" charset="0"/>
                <a:cs typeface="Times New Roman" panose="02020603050405020304" pitchFamily="18" charset="0"/>
              </a:rPr>
              <a:t>Future works</a:t>
            </a:r>
          </a:p>
        </p:txBody>
      </p:sp>
      <p:sp>
        <p:nvSpPr>
          <p:cNvPr id="3" name="Content Placeholder 2"/>
          <p:cNvSpPr>
            <a:spLocks noGrp="1"/>
          </p:cNvSpPr>
          <p:nvPr>
            <p:ph idx="1"/>
          </p:nvPr>
        </p:nvSpPr>
        <p:spPr>
          <a:xfrm>
            <a:off x="457200" y="1479665"/>
            <a:ext cx="11155680" cy="3963192"/>
          </a:xfrm>
        </p:spPr>
        <p:txBody>
          <a:bodyPr>
            <a:noAutofit/>
          </a:bodyPr>
          <a:lstStyle/>
          <a:p>
            <a:pPr marL="45720" indent="0" algn="just">
              <a:buNone/>
            </a:pPr>
            <a:r>
              <a:rPr lang="en-US" sz="2400" dirty="0">
                <a:solidFill>
                  <a:schemeClr val="tx1"/>
                </a:solidFill>
                <a:latin typeface="Times New Roman" pitchFamily="18" charset="0"/>
                <a:cs typeface="Times New Roman" pitchFamily="18" charset="0"/>
              </a:rPr>
              <a:t>We have successfully completed our project with available sources. But the results and changes do not depend on expectations. This can be further improved by incorporating the following changes to get better results. The process that we used in the Scotch yoke mechanism does not work efficiently. This skill can be enhanced by using some other mechanisms.</a:t>
            </a:r>
            <a:endParaRPr lang="en-US" sz="2400" b="1" dirty="0">
              <a:solidFill>
                <a:schemeClr val="tx1"/>
              </a:solidFill>
              <a:latin typeface="Times New Roman" pitchFamily="18" charset="0"/>
              <a:cs typeface="Times New Roman" pitchFamily="18" charset="0"/>
            </a:endParaRPr>
          </a:p>
          <a:p>
            <a:pPr marL="342900" lvl="0" indent="-342900" algn="just">
              <a:lnSpc>
                <a:spcPct val="115000"/>
              </a:lnSpc>
              <a:buFont typeface="Wingdings" panose="05000000000000000000" pitchFamily="2" charset="2"/>
              <a:buChar char=""/>
            </a:pPr>
            <a:r>
              <a:rPr lang="en-GB" sz="2400" dirty="0">
                <a:solidFill>
                  <a:schemeClr val="tx1"/>
                </a:solidFill>
                <a:latin typeface="Times New Roman" panose="02020603050405020304" pitchFamily="18" charset="0"/>
                <a:ea typeface="Times New Roman" panose="02020603050405020304" pitchFamily="18" charset="0"/>
              </a:rPr>
              <a:t>Include a high level of movement flexibility.</a:t>
            </a:r>
          </a:p>
          <a:p>
            <a:pPr marL="342900" indent="-342900" algn="just">
              <a:lnSpc>
                <a:spcPct val="115000"/>
              </a:lnSpc>
              <a:buFont typeface="Wingdings" panose="05000000000000000000" pitchFamily="2" charset="2"/>
              <a:buChar char=""/>
            </a:pPr>
            <a:r>
              <a:rPr lang="en-US" sz="2400" dirty="0">
                <a:solidFill>
                  <a:schemeClr val="tx1"/>
                </a:solidFill>
                <a:latin typeface="Times New Roman" panose="02020603050405020304" pitchFamily="18" charset="0"/>
                <a:ea typeface="Times New Roman" panose="02020603050405020304" pitchFamily="18" charset="0"/>
              </a:rPr>
              <a:t>This will allow the use of advanced sensors.</a:t>
            </a:r>
            <a:endParaRPr lang="en-GB" sz="2400" dirty="0">
              <a:solidFill>
                <a:schemeClr val="tx1"/>
              </a:solidFill>
              <a:latin typeface="Times New Roman" panose="02020603050405020304" pitchFamily="18" charset="0"/>
              <a:ea typeface="Times New Roman" panose="02020603050405020304" pitchFamily="18" charset="0"/>
            </a:endParaRPr>
          </a:p>
          <a:p>
            <a:pPr marL="342900" lvl="0" indent="-342900" algn="just">
              <a:lnSpc>
                <a:spcPct val="115000"/>
              </a:lnSpc>
              <a:buFont typeface="Wingdings" panose="05000000000000000000" pitchFamily="2" charset="2"/>
              <a:buChar char=""/>
            </a:pPr>
            <a:r>
              <a:rPr lang="en-GB" sz="2400" dirty="0">
                <a:solidFill>
                  <a:schemeClr val="tx1"/>
                </a:solidFill>
                <a:latin typeface="Times New Roman" panose="02020603050405020304" pitchFamily="18" charset="0"/>
                <a:ea typeface="Times New Roman" panose="02020603050405020304" pitchFamily="18" charset="0"/>
              </a:rPr>
              <a:t>This project is to give the way for providing bigger effective pick and place mechanism for  industrial applications. </a:t>
            </a:r>
          </a:p>
        </p:txBody>
      </p:sp>
      <p:sp>
        <p:nvSpPr>
          <p:cNvPr id="4" name="Slide Number Placeholder 3">
            <a:extLst>
              <a:ext uri="{FF2B5EF4-FFF2-40B4-BE49-F238E27FC236}">
                <a16:creationId xmlns:a16="http://schemas.microsoft.com/office/drawing/2014/main" id="{3FF836C8-19D8-33A6-31EA-25B53D2E2E8F}"/>
              </a:ext>
            </a:extLst>
          </p:cNvPr>
          <p:cNvSpPr>
            <a:spLocks noGrp="1"/>
          </p:cNvSpPr>
          <p:nvPr>
            <p:ph type="sldNum" sz="quarter" idx="12"/>
          </p:nvPr>
        </p:nvSpPr>
        <p:spPr/>
        <p:txBody>
          <a:bodyPr/>
          <a:lstStyle/>
          <a:p>
            <a:fld id="{BBB55206-5E95-4A6F-9933-37581CDE4337}" type="slidenum">
              <a:rPr lang="en-US" smtClean="0"/>
              <a:t>17</a:t>
            </a:fld>
            <a:endParaRPr lang="en-US"/>
          </a:p>
        </p:txBody>
      </p:sp>
    </p:spTree>
    <p:extLst>
      <p:ext uri="{BB962C8B-B14F-4D97-AF65-F5344CB8AC3E}">
        <p14:creationId xmlns:p14="http://schemas.microsoft.com/office/powerpoint/2010/main" val="39299464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5480" y="822960"/>
            <a:ext cx="8077200" cy="3870960"/>
          </a:xfrm>
        </p:spPr>
        <p:txBody>
          <a:bodyPr>
            <a:noAutofit/>
          </a:bodyPr>
          <a:lstStyle/>
          <a:p>
            <a:pPr algn="ctr"/>
            <a:r>
              <a:rPr lang="en-US" sz="9600" b="1" dirty="0">
                <a:solidFill>
                  <a:srgbClr val="50FA54"/>
                </a:solidFill>
                <a:latin typeface="Times New Roman" pitchFamily="18" charset="0"/>
                <a:cs typeface="Times New Roman" pitchFamily="18" charset="0"/>
              </a:rPr>
              <a:t>Any</a:t>
            </a:r>
            <a:r>
              <a:rPr lang="en-US" sz="9600" b="1" dirty="0">
                <a:solidFill>
                  <a:srgbClr val="50FA54"/>
                </a:solidFill>
              </a:rPr>
              <a:t> Question?</a:t>
            </a:r>
          </a:p>
        </p:txBody>
      </p:sp>
      <p:sp>
        <p:nvSpPr>
          <p:cNvPr id="4" name="Slide Number Placeholder 3"/>
          <p:cNvSpPr>
            <a:spLocks noGrp="1"/>
          </p:cNvSpPr>
          <p:nvPr>
            <p:ph type="sldNum" sz="quarter" idx="12"/>
          </p:nvPr>
        </p:nvSpPr>
        <p:spPr/>
        <p:txBody>
          <a:bodyPr/>
          <a:lstStyle/>
          <a:p>
            <a:fld id="{B7FD2AAD-4B30-41E9-8315-7EE90CCBD05C}" type="slidenum">
              <a:rPr lang="en-US" smtClean="0"/>
              <a:pPr/>
              <a:t>18</a:t>
            </a:fld>
            <a:endParaRPr lang="en-US"/>
          </a:p>
        </p:txBody>
      </p:sp>
    </p:spTree>
    <p:extLst>
      <p:ext uri="{BB962C8B-B14F-4D97-AF65-F5344CB8AC3E}">
        <p14:creationId xmlns:p14="http://schemas.microsoft.com/office/powerpoint/2010/main" val="36307976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3501" y="923926"/>
            <a:ext cx="9525001" cy="5010150"/>
          </a:xfrm>
          <a:prstGeom prst="rect">
            <a:avLst/>
          </a:prstGeom>
        </p:spPr>
      </p:pic>
      <p:sp>
        <p:nvSpPr>
          <p:cNvPr id="2" name="Slide Number Placeholder 1">
            <a:extLst>
              <a:ext uri="{FF2B5EF4-FFF2-40B4-BE49-F238E27FC236}">
                <a16:creationId xmlns:a16="http://schemas.microsoft.com/office/drawing/2014/main" id="{5B408CF7-73B1-FBEF-0D4D-596F9C7EF6ED}"/>
              </a:ext>
            </a:extLst>
          </p:cNvPr>
          <p:cNvSpPr>
            <a:spLocks noGrp="1"/>
          </p:cNvSpPr>
          <p:nvPr>
            <p:ph type="sldNum" sz="quarter" idx="12"/>
          </p:nvPr>
        </p:nvSpPr>
        <p:spPr/>
        <p:txBody>
          <a:bodyPr/>
          <a:lstStyle/>
          <a:p>
            <a:fld id="{BBB55206-5E95-4A6F-9933-37581CDE4337}" type="slidenum">
              <a:rPr lang="en-US" smtClean="0"/>
              <a:t>19</a:t>
            </a:fld>
            <a:endParaRPr lang="en-US"/>
          </a:p>
        </p:txBody>
      </p:sp>
    </p:spTree>
    <p:extLst>
      <p:ext uri="{BB962C8B-B14F-4D97-AF65-F5344CB8AC3E}">
        <p14:creationId xmlns:p14="http://schemas.microsoft.com/office/powerpoint/2010/main" val="4245300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6694FE3-7701-47E3-8E66-BB571C64CCC9}"/>
              </a:ext>
            </a:extLst>
          </p:cNvPr>
          <p:cNvSpPr>
            <a:spLocks noGrp="1"/>
          </p:cNvSpPr>
          <p:nvPr>
            <p:ph type="subTitle" idx="1"/>
          </p:nvPr>
        </p:nvSpPr>
        <p:spPr>
          <a:xfrm>
            <a:off x="1790265" y="3084006"/>
            <a:ext cx="2432304" cy="523220"/>
          </a:xfrm>
        </p:spPr>
        <p:txBody>
          <a:bodyPr>
            <a:normAutofit/>
          </a:bodyPr>
          <a:lstStyle/>
          <a:p>
            <a:pPr algn="ctr">
              <a:lnSpc>
                <a:spcPct val="100000"/>
              </a:lnSpc>
              <a:spcBef>
                <a:spcPts val="0"/>
              </a:spcBef>
            </a:pPr>
            <a:r>
              <a:rPr lang="en-US" sz="2800" b="1" cap="none" dirty="0">
                <a:solidFill>
                  <a:srgbClr val="002060"/>
                </a:solidFill>
                <a:highlight>
                  <a:srgbClr val="00FFFF"/>
                </a:highlight>
                <a:latin typeface="Times New Roman" panose="02020603050405020304" pitchFamily="18" charset="0"/>
                <a:cs typeface="Times New Roman" panose="02020603050405020304" pitchFamily="18" charset="0"/>
              </a:rPr>
              <a:t>Supervised By</a:t>
            </a:r>
            <a:endParaRPr lang="en-US" sz="1600" spc="-5" dirty="0">
              <a:cs typeface="Calibri"/>
            </a:endParaRPr>
          </a:p>
          <a:p>
            <a:endParaRPr lang="en-US" sz="1800" dirty="0">
              <a:latin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p:sp>
        <p:nvSpPr>
          <p:cNvPr id="15" name="Slide Number Placeholder 14">
            <a:extLst>
              <a:ext uri="{FF2B5EF4-FFF2-40B4-BE49-F238E27FC236}">
                <a16:creationId xmlns:a16="http://schemas.microsoft.com/office/drawing/2014/main" id="{004131B2-1E2C-B887-9357-9870AD151B40}"/>
              </a:ext>
            </a:extLst>
          </p:cNvPr>
          <p:cNvSpPr>
            <a:spLocks noGrp="1"/>
          </p:cNvSpPr>
          <p:nvPr>
            <p:ph type="sldNum" sz="quarter" idx="12"/>
          </p:nvPr>
        </p:nvSpPr>
        <p:spPr/>
        <p:txBody>
          <a:bodyPr/>
          <a:lstStyle/>
          <a:p>
            <a:fld id="{BBB55206-5E95-4A6F-9933-37581CDE4337}" type="slidenum">
              <a:rPr lang="en-US" smtClean="0"/>
              <a:t>2</a:t>
            </a:fld>
            <a:endParaRPr lang="en-US"/>
          </a:p>
        </p:txBody>
      </p:sp>
      <p:sp>
        <p:nvSpPr>
          <p:cNvPr id="7" name="Title 1">
            <a:extLst>
              <a:ext uri="{FF2B5EF4-FFF2-40B4-BE49-F238E27FC236}">
                <a16:creationId xmlns:a16="http://schemas.microsoft.com/office/drawing/2014/main" id="{8A753B64-8ABA-4D8B-982D-461CC101180C}"/>
              </a:ext>
            </a:extLst>
          </p:cNvPr>
          <p:cNvSpPr txBox="1">
            <a:spLocks/>
          </p:cNvSpPr>
          <p:nvPr/>
        </p:nvSpPr>
        <p:spPr>
          <a:xfrm>
            <a:off x="-306108" y="1565723"/>
            <a:ext cx="12184599" cy="95771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600" b="1" dirty="0">
                <a:solidFill>
                  <a:srgbClr val="002060"/>
                </a:solidFill>
                <a:highlight>
                  <a:srgbClr val="00FF00"/>
                </a:highlight>
                <a:latin typeface="Times New Roman" panose="02020603050405020304" pitchFamily="18" charset="0"/>
                <a:cs typeface="Times New Roman" panose="02020603050405020304" pitchFamily="18" charset="0"/>
              </a:rPr>
              <a:t>Project Tittle </a:t>
            </a:r>
            <a:r>
              <a:rPr lang="en-US" sz="2600" b="1" dirty="0">
                <a:solidFill>
                  <a:srgbClr val="002060"/>
                </a:solidFill>
                <a:latin typeface="Times New Roman" panose="02020603050405020304" pitchFamily="18" charset="0"/>
                <a:cs typeface="Times New Roman" panose="02020603050405020304" pitchFamily="18" charset="0"/>
              </a:rPr>
              <a:t>:</a:t>
            </a:r>
            <a:r>
              <a:rPr lang="en-GB" sz="2600" b="1" dirty="0">
                <a:latin typeface="Times New Roman" panose="02020603050405020304" pitchFamily="18" charset="0"/>
                <a:cs typeface="Times New Roman" panose="02020603050405020304" pitchFamily="18" charset="0"/>
              </a:rPr>
              <a:t>Design and Fabrication of Pick and Place Mechanism for Industrial Applications</a:t>
            </a:r>
            <a:endParaRPr lang="en-US" sz="26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228" y="280846"/>
            <a:ext cx="1674112" cy="1358220"/>
          </a:xfrm>
          <a:prstGeom prst="rect">
            <a:avLst/>
          </a:prstGeom>
        </p:spPr>
      </p:pic>
      <p:sp>
        <p:nvSpPr>
          <p:cNvPr id="13" name="TextBox 12">
            <a:extLst>
              <a:ext uri="{FF2B5EF4-FFF2-40B4-BE49-F238E27FC236}">
                <a16:creationId xmlns:a16="http://schemas.microsoft.com/office/drawing/2014/main" id="{A097E418-7573-9165-AA9F-63C1898AA110}"/>
              </a:ext>
            </a:extLst>
          </p:cNvPr>
          <p:cNvSpPr txBox="1"/>
          <p:nvPr/>
        </p:nvSpPr>
        <p:spPr>
          <a:xfrm>
            <a:off x="7502434" y="3084006"/>
            <a:ext cx="2295144" cy="523220"/>
          </a:xfrm>
          <a:prstGeom prst="rect">
            <a:avLst/>
          </a:prstGeom>
          <a:noFill/>
        </p:spPr>
        <p:txBody>
          <a:bodyPr wrap="square">
            <a:spAutoFit/>
          </a:bodyPr>
          <a:lstStyle/>
          <a:p>
            <a:pPr algn="ctr"/>
            <a:r>
              <a:rPr lang="en-GB" sz="2800" b="1" dirty="0">
                <a:highlight>
                  <a:srgbClr val="00FFFF"/>
                </a:highlight>
                <a:latin typeface="Times New Roman" panose="02020603050405020304" pitchFamily="18" charset="0"/>
                <a:cs typeface="Times New Roman" panose="02020603050405020304" pitchFamily="18" charset="0"/>
              </a:rPr>
              <a:t>Submitted by</a:t>
            </a:r>
          </a:p>
        </p:txBody>
      </p:sp>
      <p:sp>
        <p:nvSpPr>
          <p:cNvPr id="12" name="TextBox 11">
            <a:extLst>
              <a:ext uri="{FF2B5EF4-FFF2-40B4-BE49-F238E27FC236}">
                <a16:creationId xmlns:a16="http://schemas.microsoft.com/office/drawing/2014/main" id="{9A4E4AC6-B9FE-BAB8-04CF-B7B20F66C7FB}"/>
              </a:ext>
            </a:extLst>
          </p:cNvPr>
          <p:cNvSpPr txBox="1"/>
          <p:nvPr/>
        </p:nvSpPr>
        <p:spPr>
          <a:xfrm>
            <a:off x="2333897" y="436736"/>
            <a:ext cx="9056913" cy="707886"/>
          </a:xfrm>
          <a:prstGeom prst="rect">
            <a:avLst/>
          </a:prstGeom>
          <a:noFill/>
        </p:spPr>
        <p:txBody>
          <a:bodyPr wrap="square">
            <a:spAutoFit/>
          </a:bodyPr>
          <a:lstStyle/>
          <a:p>
            <a:r>
              <a:rPr lang="en-GB" sz="4000" b="1" dirty="0">
                <a:latin typeface="Times New Roman" panose="02020603050405020304" pitchFamily="18" charset="0"/>
                <a:cs typeface="Times New Roman" panose="02020603050405020304" pitchFamily="18" charset="0"/>
              </a:rPr>
              <a:t>Department of Mechanical Engineering </a:t>
            </a:r>
          </a:p>
        </p:txBody>
      </p:sp>
      <p:graphicFrame>
        <p:nvGraphicFramePr>
          <p:cNvPr id="16" name="Table 15">
            <a:extLst>
              <a:ext uri="{FF2B5EF4-FFF2-40B4-BE49-F238E27FC236}">
                <a16:creationId xmlns:a16="http://schemas.microsoft.com/office/drawing/2014/main" id="{48574F11-DAA1-97CA-39DE-57D0CB45E90F}"/>
              </a:ext>
            </a:extLst>
          </p:cNvPr>
          <p:cNvGraphicFramePr>
            <a:graphicFrameLocks noGrp="1"/>
          </p:cNvGraphicFramePr>
          <p:nvPr>
            <p:extLst>
              <p:ext uri="{D42A27DB-BD31-4B8C-83A1-F6EECF244321}">
                <p14:modId xmlns:p14="http://schemas.microsoft.com/office/powerpoint/2010/main" val="3115531505"/>
              </p:ext>
            </p:extLst>
          </p:nvPr>
        </p:nvGraphicFramePr>
        <p:xfrm>
          <a:off x="5754406" y="3871015"/>
          <a:ext cx="5492714" cy="1914129"/>
        </p:xfrm>
        <a:graphic>
          <a:graphicData uri="http://schemas.openxmlformats.org/drawingml/2006/table">
            <a:tbl>
              <a:tblPr firstRow="1" firstCol="1" bandRow="1">
                <a:tableStyleId>{5C22544A-7EE6-4342-B048-85BDC9FD1C3A}</a:tableStyleId>
              </a:tblPr>
              <a:tblGrid>
                <a:gridCol w="2872340">
                  <a:extLst>
                    <a:ext uri="{9D8B030D-6E8A-4147-A177-3AD203B41FA5}">
                      <a16:colId xmlns:a16="http://schemas.microsoft.com/office/drawing/2014/main" val="20000"/>
                    </a:ext>
                  </a:extLst>
                </a:gridCol>
                <a:gridCol w="2620374">
                  <a:extLst>
                    <a:ext uri="{9D8B030D-6E8A-4147-A177-3AD203B41FA5}">
                      <a16:colId xmlns:a16="http://schemas.microsoft.com/office/drawing/2014/main" val="1686547301"/>
                    </a:ext>
                  </a:extLst>
                </a:gridCol>
              </a:tblGrid>
              <a:tr h="423082">
                <a:tc>
                  <a:txBody>
                    <a:bodyPr/>
                    <a:lstStyle/>
                    <a:p>
                      <a:pPr marL="0" marR="0" algn="just">
                        <a:spcBef>
                          <a:spcPts val="0"/>
                        </a:spcBef>
                        <a:spcAft>
                          <a:spcPts val="0"/>
                        </a:spcAft>
                      </a:pPr>
                      <a:r>
                        <a:rPr lang="en-US" sz="2000" dirty="0">
                          <a:effectLst/>
                          <a:latin typeface="Times New Roman" panose="02020603050405020304" pitchFamily="18" charset="0"/>
                          <a:cs typeface="Times New Roman" panose="02020603050405020304" pitchFamily="18" charset="0"/>
                        </a:rPr>
                        <a:t>Md. Sourav Mia</a:t>
                      </a: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gn="just">
                        <a:spcBef>
                          <a:spcPts val="0"/>
                        </a:spcBef>
                        <a:spcAft>
                          <a:spcPts val="0"/>
                        </a:spcAft>
                      </a:pPr>
                      <a:r>
                        <a:rPr lang="en-US" sz="2000" dirty="0">
                          <a:effectLst/>
                          <a:latin typeface="Times New Roman" panose="02020603050405020304" pitchFamily="18" charset="0"/>
                          <a:cs typeface="Times New Roman" panose="02020603050405020304" pitchFamily="18" charset="0"/>
                        </a:rPr>
                        <a:t>ID: ME2102024039</a:t>
                      </a:r>
                    </a:p>
                  </a:txBody>
                  <a:tcPr marL="68580" marR="6858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307688">
                <a:tc>
                  <a:txBody>
                    <a:bodyPr/>
                    <a:lstStyle/>
                    <a:p>
                      <a:pPr marL="0" marR="0" algn="just">
                        <a:spcBef>
                          <a:spcPts val="0"/>
                        </a:spcBef>
                        <a:spcAft>
                          <a:spcPts val="0"/>
                        </a:spcAft>
                      </a:pPr>
                      <a:r>
                        <a:rPr lang="en-US" sz="2000" dirty="0">
                          <a:effectLst/>
                          <a:latin typeface="Times New Roman" panose="02020603050405020304" pitchFamily="18" charset="0"/>
                          <a:cs typeface="Times New Roman" panose="02020603050405020304" pitchFamily="18" charset="0"/>
                        </a:rPr>
                        <a:t>Ratan Dev </a:t>
                      </a:r>
                      <a:r>
                        <a:rPr lang="en-US" sz="2000" dirty="0" err="1">
                          <a:effectLst/>
                          <a:latin typeface="Times New Roman" panose="02020603050405020304" pitchFamily="18" charset="0"/>
                          <a:cs typeface="Times New Roman" panose="02020603050405020304" pitchFamily="18" charset="0"/>
                        </a:rPr>
                        <a:t>Adhikary</a:t>
                      </a:r>
                      <a:r>
                        <a:rPr lang="en-US" sz="2000" dirty="0">
                          <a:effectLst/>
                          <a:latin typeface="Times New Roman" panose="02020603050405020304" pitchFamily="18" charset="0"/>
                          <a:cs typeface="Times New Roman" panose="02020603050405020304" pitchFamily="18" charset="0"/>
                        </a:rPr>
                        <a:t> </a:t>
                      </a: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gn="just">
                        <a:spcBef>
                          <a:spcPts val="0"/>
                        </a:spcBef>
                        <a:spcAft>
                          <a:spcPts val="0"/>
                        </a:spcAft>
                      </a:pPr>
                      <a:r>
                        <a:rPr lang="en-US" sz="2000" dirty="0">
                          <a:effectLst/>
                          <a:latin typeface="Times New Roman" panose="02020603050405020304" pitchFamily="18" charset="0"/>
                          <a:cs typeface="Times New Roman" panose="02020603050405020304" pitchFamily="18" charset="0"/>
                        </a:rPr>
                        <a:t>ID: ME2102024040</a:t>
                      </a:r>
                    </a:p>
                  </a:txBody>
                  <a:tcPr marL="68580" marR="6858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r h="394453">
                <a:tc>
                  <a:txBody>
                    <a:bodyPr/>
                    <a:lstStyle/>
                    <a:p>
                      <a:pPr marL="0" marR="0" algn="just">
                        <a:spcBef>
                          <a:spcPts val="0"/>
                        </a:spcBef>
                        <a:spcAft>
                          <a:spcPts val="0"/>
                        </a:spcAft>
                      </a:pPr>
                      <a:r>
                        <a:rPr lang="en-US" sz="2000" dirty="0">
                          <a:effectLst/>
                          <a:latin typeface="Times New Roman" panose="02020603050405020304" pitchFamily="18" charset="0"/>
                          <a:cs typeface="Times New Roman" panose="02020603050405020304" pitchFamily="18" charset="0"/>
                        </a:rPr>
                        <a:t>MD. </a:t>
                      </a:r>
                      <a:r>
                        <a:rPr lang="en-US" sz="2000" dirty="0" err="1">
                          <a:effectLst/>
                          <a:latin typeface="Times New Roman" panose="02020603050405020304" pitchFamily="18" charset="0"/>
                          <a:cs typeface="Times New Roman" panose="02020603050405020304" pitchFamily="18" charset="0"/>
                        </a:rPr>
                        <a:t>Shahazahan</a:t>
                      </a:r>
                      <a:r>
                        <a:rPr lang="en-US" sz="2000" dirty="0">
                          <a:effectLst/>
                          <a:latin typeface="Times New Roman" panose="02020603050405020304" pitchFamily="18" charset="0"/>
                          <a:cs typeface="Times New Roman" panose="02020603050405020304" pitchFamily="18" charset="0"/>
                        </a:rPr>
                        <a:t> Islam</a:t>
                      </a: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gn="just">
                        <a:spcBef>
                          <a:spcPts val="0"/>
                        </a:spcBef>
                        <a:spcAft>
                          <a:spcPts val="0"/>
                        </a:spcAft>
                      </a:pPr>
                      <a:r>
                        <a:rPr lang="en-US" sz="2000" dirty="0">
                          <a:effectLst/>
                          <a:latin typeface="Times New Roman" panose="02020603050405020304" pitchFamily="18" charset="0"/>
                          <a:cs typeface="Times New Roman" panose="02020603050405020304" pitchFamily="18" charset="0"/>
                        </a:rPr>
                        <a:t>ID: ME2102024020</a:t>
                      </a:r>
                    </a:p>
                  </a:txBody>
                  <a:tcPr marL="68580" marR="6858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394453">
                <a:tc>
                  <a:txBody>
                    <a:bodyPr/>
                    <a:lstStyle/>
                    <a:p>
                      <a:pPr marL="0" marR="0" algn="just">
                        <a:spcBef>
                          <a:spcPts val="0"/>
                        </a:spcBef>
                        <a:spcAft>
                          <a:spcPts val="0"/>
                        </a:spcAft>
                      </a:pPr>
                      <a:r>
                        <a:rPr lang="en-US" sz="2000" dirty="0">
                          <a:effectLst/>
                          <a:latin typeface="Times New Roman" panose="02020603050405020304" pitchFamily="18" charset="0"/>
                          <a:cs typeface="Times New Roman" panose="02020603050405020304" pitchFamily="18" charset="0"/>
                        </a:rPr>
                        <a:t>Md Waliullah</a:t>
                      </a: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gn="just">
                        <a:spcBef>
                          <a:spcPts val="0"/>
                        </a:spcBef>
                        <a:spcAft>
                          <a:spcPts val="0"/>
                        </a:spcAft>
                      </a:pPr>
                      <a:r>
                        <a:rPr lang="en-US" sz="2000" dirty="0">
                          <a:effectLst/>
                          <a:latin typeface="Times New Roman" panose="02020603050405020304" pitchFamily="18" charset="0"/>
                          <a:cs typeface="Times New Roman" panose="02020603050405020304" pitchFamily="18" charset="0"/>
                        </a:rPr>
                        <a:t>ID: ME2102024045</a:t>
                      </a:r>
                    </a:p>
                  </a:txBody>
                  <a:tcPr marL="68580" marR="6858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520872327"/>
                  </a:ext>
                </a:extLst>
              </a:tr>
              <a:tr h="394453">
                <a:tc>
                  <a:txBody>
                    <a:bodyPr/>
                    <a:lstStyle/>
                    <a:p>
                      <a:pPr marL="0" marR="0" algn="just">
                        <a:spcBef>
                          <a:spcPts val="0"/>
                        </a:spcBef>
                        <a:spcAft>
                          <a:spcPts val="0"/>
                        </a:spcAft>
                      </a:pPr>
                      <a:r>
                        <a:rPr lang="en-US" sz="2000" dirty="0" err="1">
                          <a:effectLst/>
                          <a:latin typeface="Times New Roman" panose="02020603050405020304" pitchFamily="18" charset="0"/>
                          <a:cs typeface="Times New Roman" panose="02020603050405020304" pitchFamily="18" charset="0"/>
                        </a:rPr>
                        <a:t>Nironjon</a:t>
                      </a:r>
                      <a:r>
                        <a:rPr lang="en-US" sz="2000" dirty="0">
                          <a:effectLst/>
                          <a:latin typeface="Times New Roman" panose="02020603050405020304" pitchFamily="18" charset="0"/>
                          <a:cs typeface="Times New Roman" panose="02020603050405020304" pitchFamily="18" charset="0"/>
                        </a:rPr>
                        <a:t> Chandra Das</a:t>
                      </a:r>
                    </a:p>
                  </a:txBody>
                  <a:tcPr marL="68580" marR="68580" marT="0" marB="0">
                    <a:lnR w="12700" cap="flat" cmpd="sng" algn="ctr">
                      <a:solidFill>
                        <a:schemeClr val="tx1"/>
                      </a:solidFill>
                      <a:prstDash val="solid"/>
                      <a:round/>
                      <a:headEnd type="none" w="med" len="med"/>
                      <a:tailEnd type="none" w="med" len="med"/>
                    </a:lnR>
                  </a:tcPr>
                </a:tc>
                <a:tc>
                  <a:txBody>
                    <a:bodyPr/>
                    <a:lstStyle/>
                    <a:p>
                      <a:pPr marL="0" marR="0" algn="just">
                        <a:spcBef>
                          <a:spcPts val="0"/>
                        </a:spcBef>
                        <a:spcAft>
                          <a:spcPts val="0"/>
                        </a:spcAft>
                      </a:pPr>
                      <a:r>
                        <a:rPr lang="en-US" sz="2000" dirty="0">
                          <a:effectLst/>
                          <a:latin typeface="Times New Roman" panose="02020603050405020304" pitchFamily="18" charset="0"/>
                          <a:cs typeface="Times New Roman" panose="02020603050405020304" pitchFamily="18" charset="0"/>
                        </a:rPr>
                        <a:t>ID: ME2102024219</a:t>
                      </a:r>
                    </a:p>
                  </a:txBody>
                  <a:tcPr marL="68580" marR="68580" marT="0" marB="0">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70052993"/>
                  </a:ext>
                </a:extLst>
              </a:tr>
            </a:tbl>
          </a:graphicData>
        </a:graphic>
      </p:graphicFrame>
      <p:sp>
        <p:nvSpPr>
          <p:cNvPr id="18" name="TextBox 17">
            <a:extLst>
              <a:ext uri="{FF2B5EF4-FFF2-40B4-BE49-F238E27FC236}">
                <a16:creationId xmlns:a16="http://schemas.microsoft.com/office/drawing/2014/main" id="{825C30E8-D413-F938-AF7D-7D75ED6E9C1C}"/>
              </a:ext>
            </a:extLst>
          </p:cNvPr>
          <p:cNvSpPr txBox="1"/>
          <p:nvPr/>
        </p:nvSpPr>
        <p:spPr>
          <a:xfrm>
            <a:off x="389709" y="3698966"/>
            <a:ext cx="5111496" cy="1692771"/>
          </a:xfrm>
          <a:prstGeom prst="rect">
            <a:avLst/>
          </a:prstGeom>
          <a:noFill/>
        </p:spPr>
        <p:txBody>
          <a:bodyPr wrap="square">
            <a:spAutoFit/>
          </a:bodyPr>
          <a:lstStyle/>
          <a:p>
            <a:pPr algn="ctr"/>
            <a:r>
              <a:rPr lang="sv-SE" sz="2800" b="1" dirty="0">
                <a:latin typeface="Times New Roman" panose="02020603050405020304" pitchFamily="18" charset="0"/>
                <a:cs typeface="Times New Roman" panose="02020603050405020304" pitchFamily="18" charset="0"/>
              </a:rPr>
              <a:t>Nahiyan Chowdhury </a:t>
            </a:r>
          </a:p>
          <a:p>
            <a:pPr algn="ctr"/>
            <a:r>
              <a:rPr lang="sv-SE" sz="2800" dirty="0">
                <a:latin typeface="Times New Roman" panose="02020603050405020304" pitchFamily="18" charset="0"/>
                <a:cs typeface="Times New Roman" panose="02020603050405020304" pitchFamily="18" charset="0"/>
              </a:rPr>
              <a:t>Lecturer</a:t>
            </a:r>
          </a:p>
          <a:p>
            <a:pPr algn="ctr"/>
            <a:r>
              <a:rPr lang="en-GB" sz="2400" dirty="0">
                <a:latin typeface="Times New Roman" panose="02020603050405020304" pitchFamily="18" charset="0"/>
                <a:cs typeface="Times New Roman" panose="02020603050405020304" pitchFamily="18" charset="0"/>
              </a:rPr>
              <a:t>Department of Mechanical Engineering </a:t>
            </a:r>
          </a:p>
          <a:p>
            <a:pPr algn="ctr"/>
            <a:r>
              <a:rPr lang="en-GB" sz="2400" dirty="0">
                <a:latin typeface="Times New Roman" panose="02020603050405020304" pitchFamily="18" charset="0"/>
                <a:cs typeface="Times New Roman" panose="02020603050405020304" pitchFamily="18" charset="0"/>
              </a:rPr>
              <a:t>Sonargaon University</a:t>
            </a:r>
          </a:p>
        </p:txBody>
      </p:sp>
    </p:spTree>
    <p:extLst>
      <p:ext uri="{BB962C8B-B14F-4D97-AF65-F5344CB8AC3E}">
        <p14:creationId xmlns:p14="http://schemas.microsoft.com/office/powerpoint/2010/main" val="33177706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D1767-E798-4F1D-BC65-9B3341CBA8B3}"/>
              </a:ext>
            </a:extLst>
          </p:cNvPr>
          <p:cNvSpPr>
            <a:spLocks noGrp="1"/>
          </p:cNvSpPr>
          <p:nvPr>
            <p:ph type="title"/>
          </p:nvPr>
        </p:nvSpPr>
        <p:spPr>
          <a:xfrm>
            <a:off x="4338828" y="131586"/>
            <a:ext cx="3514344" cy="843774"/>
          </a:xfrm>
        </p:spPr>
        <p:txBody>
          <a:bodyPr>
            <a:noAutofit/>
          </a:bodyPr>
          <a:lstStyle/>
          <a:p>
            <a:pPr algn="ctr"/>
            <a:r>
              <a:rPr lang="en-US" sz="4000" b="1" dirty="0">
                <a:solidFill>
                  <a:schemeClr val="accent1">
                    <a:lumMod val="75000"/>
                  </a:schemeClr>
                </a:solidFill>
                <a:latin typeface="Times New Roman" panose="02020603050405020304" pitchFamily="18" charset="0"/>
                <a:cs typeface="Times New Roman" panose="02020603050405020304" pitchFamily="18" charset="0"/>
              </a:rPr>
              <a:t>Outline</a:t>
            </a:r>
          </a:p>
        </p:txBody>
      </p:sp>
      <p:sp>
        <p:nvSpPr>
          <p:cNvPr id="3" name="Content Placeholder 2">
            <a:extLst>
              <a:ext uri="{FF2B5EF4-FFF2-40B4-BE49-F238E27FC236}">
                <a16:creationId xmlns:a16="http://schemas.microsoft.com/office/drawing/2014/main" id="{F96C27E8-94BA-4C54-96A1-0C14691FE6E1}"/>
              </a:ext>
            </a:extLst>
          </p:cNvPr>
          <p:cNvSpPr>
            <a:spLocks noGrp="1"/>
          </p:cNvSpPr>
          <p:nvPr>
            <p:ph idx="1"/>
          </p:nvPr>
        </p:nvSpPr>
        <p:spPr>
          <a:xfrm>
            <a:off x="787254" y="1142537"/>
            <a:ext cx="5114544" cy="5263853"/>
          </a:xfrm>
        </p:spPr>
        <p:txBody>
          <a:bodyPr>
            <a:noAutofit/>
          </a:bodyPr>
          <a:lstStyle/>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Introduction.</a:t>
            </a:r>
          </a:p>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Objectives.</a:t>
            </a:r>
          </a:p>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Methodology.</a:t>
            </a:r>
          </a:p>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Block Diagram.</a:t>
            </a:r>
          </a:p>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Equipment’s</a:t>
            </a:r>
          </a:p>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Programming Microcontroller.</a:t>
            </a:r>
          </a:p>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Circuit Diagram.</a:t>
            </a:r>
          </a:p>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Flow Chart.</a:t>
            </a:r>
          </a:p>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Project Picture.</a:t>
            </a:r>
          </a:p>
          <a:p>
            <a:pPr>
              <a:buClr>
                <a:srgbClr val="00B0F0"/>
              </a:buClr>
              <a:buFont typeface="Wingdings" pitchFamily="2" charset="2"/>
              <a:buChar char="§"/>
            </a:pPr>
            <a:r>
              <a:rPr lang="en-US" sz="2400" dirty="0">
                <a:solidFill>
                  <a:schemeClr val="tx1"/>
                </a:solidFill>
                <a:latin typeface="Times New Roman" panose="02020603050405020304" pitchFamily="18" charset="0"/>
                <a:cs typeface="Times New Roman" panose="02020603050405020304" pitchFamily="18" charset="0"/>
              </a:rPr>
              <a:t>Working Process.</a:t>
            </a:r>
          </a:p>
        </p:txBody>
      </p:sp>
      <p:sp>
        <p:nvSpPr>
          <p:cNvPr id="4" name="Slide Number Placeholder 3">
            <a:extLst>
              <a:ext uri="{FF2B5EF4-FFF2-40B4-BE49-F238E27FC236}">
                <a16:creationId xmlns:a16="http://schemas.microsoft.com/office/drawing/2014/main" id="{2CA4E8A7-B70E-C282-4F2C-9A08100A3698}"/>
              </a:ext>
            </a:extLst>
          </p:cNvPr>
          <p:cNvSpPr>
            <a:spLocks noGrp="1"/>
          </p:cNvSpPr>
          <p:nvPr>
            <p:ph type="sldNum" sz="quarter" idx="12"/>
          </p:nvPr>
        </p:nvSpPr>
        <p:spPr/>
        <p:txBody>
          <a:bodyPr/>
          <a:lstStyle/>
          <a:p>
            <a:fld id="{BBB55206-5E95-4A6F-9933-37581CDE4337}" type="slidenum">
              <a:rPr lang="en-US" smtClean="0"/>
              <a:t>3</a:t>
            </a:fld>
            <a:endParaRPr lang="en-US"/>
          </a:p>
        </p:txBody>
      </p:sp>
      <p:sp>
        <p:nvSpPr>
          <p:cNvPr id="5" name="Rectangle 4"/>
          <p:cNvSpPr/>
          <p:nvPr/>
        </p:nvSpPr>
        <p:spPr>
          <a:xfrm>
            <a:off x="5286103" y="1314382"/>
            <a:ext cx="6096000" cy="1938992"/>
          </a:xfrm>
          <a:prstGeom prst="rect">
            <a:avLst/>
          </a:prstGeom>
        </p:spPr>
        <p:txBody>
          <a:bodyPr>
            <a:spAutoFit/>
          </a:bodyPr>
          <a:lstStyle/>
          <a:p>
            <a:pPr>
              <a:buClr>
                <a:srgbClr val="00B0F0"/>
              </a:buClr>
              <a:buFont typeface="Wingdings" pitchFamily="2" charset="2"/>
              <a:buChar char="§"/>
            </a:pPr>
            <a:r>
              <a:rPr lang="en-US" sz="2400" dirty="0">
                <a:latin typeface="Times New Roman" panose="02020603050405020304" pitchFamily="18" charset="0"/>
                <a:cs typeface="Times New Roman" panose="02020603050405020304" pitchFamily="18" charset="0"/>
              </a:rPr>
              <a:t>Advantages .</a:t>
            </a:r>
          </a:p>
          <a:p>
            <a:pPr>
              <a:buClr>
                <a:srgbClr val="00B0F0"/>
              </a:buClr>
              <a:buFont typeface="Wingdings" pitchFamily="2" charset="2"/>
              <a:buChar char="§"/>
            </a:pPr>
            <a:r>
              <a:rPr lang="en-US" sz="2400" dirty="0">
                <a:latin typeface="Times New Roman" panose="02020603050405020304" pitchFamily="18" charset="0"/>
                <a:cs typeface="Times New Roman" panose="02020603050405020304" pitchFamily="18" charset="0"/>
              </a:rPr>
              <a:t>Discussion</a:t>
            </a:r>
          </a:p>
          <a:p>
            <a:pPr>
              <a:buClr>
                <a:srgbClr val="00B0F0"/>
              </a:buClr>
              <a:buFont typeface="Wingdings" pitchFamily="2" charset="2"/>
              <a:buChar char="§"/>
            </a:pPr>
            <a:r>
              <a:rPr lang="en-US" sz="2400" dirty="0">
                <a:latin typeface="Times New Roman" panose="02020603050405020304" pitchFamily="18" charset="0"/>
                <a:cs typeface="Times New Roman" panose="02020603050405020304" pitchFamily="18" charset="0"/>
              </a:rPr>
              <a:t>Conclusion.</a:t>
            </a:r>
          </a:p>
          <a:p>
            <a:pPr>
              <a:buClr>
                <a:srgbClr val="00B0F0"/>
              </a:buClr>
              <a:buFont typeface="Wingdings" pitchFamily="2" charset="2"/>
              <a:buChar char="§"/>
            </a:pPr>
            <a:r>
              <a:rPr lang="en-US" sz="2400" dirty="0">
                <a:latin typeface="Times New Roman" panose="02020603050405020304" pitchFamily="18" charset="0"/>
                <a:cs typeface="Times New Roman" panose="02020603050405020304" pitchFamily="18" charset="0"/>
              </a:rPr>
              <a:t>Future Scope</a:t>
            </a:r>
            <a:r>
              <a:rPr lang="en-US" sz="2400" dirty="0">
                <a:solidFill>
                  <a:schemeClr val="accent1"/>
                </a:solidFill>
                <a:latin typeface="Times New Roman" panose="02020603050405020304" pitchFamily="18" charset="0"/>
                <a:cs typeface="Times New Roman" panose="02020603050405020304" pitchFamily="18" charset="0"/>
              </a:rPr>
              <a:t>.</a:t>
            </a:r>
          </a:p>
          <a:p>
            <a:pPr>
              <a:buClr>
                <a:srgbClr val="00B0F0"/>
              </a:buClr>
              <a:buFont typeface="Wingdings" pitchFamily="2" charset="2"/>
              <a:buChar char="§"/>
            </a:pPr>
            <a:endParaRPr lang="en-US" sz="2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02870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189" y="1139081"/>
            <a:ext cx="11353800" cy="3970318"/>
          </a:xfrm>
          <a:prstGeom prst="rect">
            <a:avLst/>
          </a:prstGeom>
        </p:spPr>
        <p:txBody>
          <a:bodyPr wrap="square">
            <a:spAutoFit/>
          </a:bodyPr>
          <a:lstStyle/>
          <a:p>
            <a:pPr algn="just"/>
            <a:r>
              <a:rPr lang="en-GB" sz="2800" dirty="0">
                <a:latin typeface="Times New Roman" pitchFamily="18" charset="0"/>
                <a:cs typeface="Times New Roman" pitchFamily="18" charset="0"/>
              </a:rPr>
              <a:t>In today’s factories and shop floors, industrial automation is everywhere and it is difficult to imagine a production line without automation. Industrial automation uses control systems and equipment, such as computer software and robots, to perform tasks that were historically done manually. These systems operate industrial equipment automatically, significantly reducing the level of operator involvement and oversight required. One machine/mechanism that is most visible in industrial automation is the Mechanical pick and Place mechanism. Pick and place automation speeds up the process of picking up parts or items and placing them in other locations.</a:t>
            </a:r>
            <a:endParaRPr lang="en-US" sz="2800" dirty="0">
              <a:latin typeface="Times New Roman" pitchFamily="18" charset="0"/>
              <a:cs typeface="Times New Roman" pitchFamily="18" charset="0"/>
            </a:endParaRPr>
          </a:p>
        </p:txBody>
      </p:sp>
      <p:sp>
        <p:nvSpPr>
          <p:cNvPr id="4" name="Slide Number Placeholder 3">
            <a:extLst>
              <a:ext uri="{FF2B5EF4-FFF2-40B4-BE49-F238E27FC236}">
                <a16:creationId xmlns:a16="http://schemas.microsoft.com/office/drawing/2014/main" id="{8487AE1A-4F39-B5C7-6D5A-2BC78802CAF3}"/>
              </a:ext>
            </a:extLst>
          </p:cNvPr>
          <p:cNvSpPr>
            <a:spLocks noGrp="1"/>
          </p:cNvSpPr>
          <p:nvPr>
            <p:ph type="sldNum" sz="quarter" idx="12"/>
          </p:nvPr>
        </p:nvSpPr>
        <p:spPr/>
        <p:txBody>
          <a:bodyPr/>
          <a:lstStyle/>
          <a:p>
            <a:fld id="{BBB55206-5E95-4A6F-9933-37581CDE4337}" type="slidenum">
              <a:rPr lang="en-US" smtClean="0"/>
              <a:t>4</a:t>
            </a:fld>
            <a:endParaRPr lang="en-US"/>
          </a:p>
        </p:txBody>
      </p:sp>
      <p:sp>
        <p:nvSpPr>
          <p:cNvPr id="6" name="TextBox 5">
            <a:extLst>
              <a:ext uri="{FF2B5EF4-FFF2-40B4-BE49-F238E27FC236}">
                <a16:creationId xmlns:a16="http://schemas.microsoft.com/office/drawing/2014/main" id="{F933258B-B135-F6CA-AFE4-FB061BDAADA2}"/>
              </a:ext>
            </a:extLst>
          </p:cNvPr>
          <p:cNvSpPr txBox="1"/>
          <p:nvPr/>
        </p:nvSpPr>
        <p:spPr>
          <a:xfrm>
            <a:off x="4333494" y="309386"/>
            <a:ext cx="3152394" cy="707886"/>
          </a:xfrm>
          <a:prstGeom prst="rect">
            <a:avLst/>
          </a:prstGeom>
          <a:noFill/>
        </p:spPr>
        <p:txBody>
          <a:bodyPr wrap="square">
            <a:spAutoFit/>
          </a:bodyPr>
          <a:lstStyle/>
          <a:p>
            <a:r>
              <a:rPr lang="en-GB" sz="4000" b="1" dirty="0">
                <a:solidFill>
                  <a:schemeClr val="accent1">
                    <a:lumMod val="75000"/>
                  </a:schemeClr>
                </a:solidFill>
                <a:latin typeface="Times New Roman" panose="02020603050405020304" pitchFamily="18" charset="0"/>
                <a:cs typeface="Times New Roman" panose="02020603050405020304" pitchFamily="18" charset="0"/>
              </a:rPr>
              <a:t>Introduction</a:t>
            </a:r>
          </a:p>
        </p:txBody>
      </p:sp>
    </p:spTree>
    <p:extLst>
      <p:ext uri="{BB962C8B-B14F-4D97-AF65-F5344CB8AC3E}">
        <p14:creationId xmlns:p14="http://schemas.microsoft.com/office/powerpoint/2010/main" val="8097853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6914" y="106877"/>
            <a:ext cx="9043721" cy="1068780"/>
          </a:xfrm>
        </p:spPr>
        <p:txBody>
          <a:bodyPr>
            <a:noAutofit/>
          </a:bodyPr>
          <a:lstStyle/>
          <a:p>
            <a:pPr marL="0" indent="0" algn="ctr">
              <a:buNone/>
            </a:pPr>
            <a:r>
              <a:rPr lang="en-US" sz="4000" b="1" dirty="0">
                <a:latin typeface="Times New Roman" pitchFamily="18" charset="0"/>
                <a:cs typeface="Times New Roman" pitchFamily="18" charset="0"/>
              </a:rPr>
              <a:t>Objectives</a:t>
            </a:r>
          </a:p>
        </p:txBody>
      </p:sp>
      <p:sp>
        <p:nvSpPr>
          <p:cNvPr id="3" name="Content Placeholder 2"/>
          <p:cNvSpPr>
            <a:spLocks noGrp="1"/>
          </p:cNvSpPr>
          <p:nvPr>
            <p:ph idx="1"/>
          </p:nvPr>
        </p:nvSpPr>
        <p:spPr>
          <a:xfrm>
            <a:off x="548640" y="1399343"/>
            <a:ext cx="10972800" cy="3225779"/>
          </a:xfrm>
        </p:spPr>
        <p:txBody>
          <a:bodyPr>
            <a:noAutofit/>
          </a:bodyPr>
          <a:lstStyle/>
          <a:p>
            <a:pPr marL="502920" indent="-457200" algn="just">
              <a:buFont typeface="Wingdings" pitchFamily="2" charset="2"/>
              <a:buChar char="§"/>
            </a:pPr>
            <a:r>
              <a:rPr lang="en-GB" sz="2400" dirty="0">
                <a:solidFill>
                  <a:schemeClr val="tx1"/>
                </a:solidFill>
                <a:latin typeface="Times New Roman" pitchFamily="18" charset="0"/>
                <a:cs typeface="Times New Roman" pitchFamily="18" charset="0"/>
              </a:rPr>
              <a:t>Works Automatically.</a:t>
            </a:r>
          </a:p>
          <a:p>
            <a:pPr marL="502920" indent="-457200" algn="just">
              <a:buFont typeface="Wingdings" pitchFamily="2" charset="2"/>
              <a:buChar char="§"/>
            </a:pPr>
            <a:r>
              <a:rPr lang="en-GB" sz="2400" dirty="0">
                <a:solidFill>
                  <a:schemeClr val="tx1"/>
                </a:solidFill>
                <a:latin typeface="Times New Roman" pitchFamily="18" charset="0"/>
                <a:cs typeface="Times New Roman" pitchFamily="18" charset="0"/>
              </a:rPr>
              <a:t>Pick and place robots handle repetitive tasks while freeing up human workers to focus on more complex work.</a:t>
            </a:r>
          </a:p>
          <a:p>
            <a:pPr marL="502920" indent="-457200" algn="just">
              <a:buFont typeface="Wingdings" pitchFamily="2" charset="2"/>
              <a:buChar char="§"/>
            </a:pPr>
            <a:r>
              <a:rPr lang="en-GB" sz="2400" dirty="0">
                <a:solidFill>
                  <a:schemeClr val="tx1"/>
                </a:solidFill>
                <a:latin typeface="Times New Roman" pitchFamily="18" charset="0"/>
                <a:cs typeface="Times New Roman" pitchFamily="18" charset="0"/>
              </a:rPr>
              <a:t>With a variety of design options available, pick and place machines can be configured with various end-of-arm tooling options for use in different applications.</a:t>
            </a:r>
          </a:p>
          <a:p>
            <a:pPr marL="502920" indent="-457200" algn="just">
              <a:buFont typeface="Wingdings" pitchFamily="2" charset="2"/>
              <a:buChar char="§"/>
            </a:pPr>
            <a:r>
              <a:rPr lang="en-GB" sz="2400" dirty="0">
                <a:solidFill>
                  <a:schemeClr val="tx1"/>
                </a:solidFill>
                <a:latin typeface="Times New Roman" pitchFamily="18" charset="0"/>
                <a:cs typeface="Times New Roman" pitchFamily="18" charset="0"/>
              </a:rPr>
              <a:t>The Mechanical Pick &amp; Place Machine, our project, aims to show the simple working of the mechanism.</a:t>
            </a:r>
          </a:p>
        </p:txBody>
      </p:sp>
      <p:sp>
        <p:nvSpPr>
          <p:cNvPr id="4" name="Slide Number Placeholder 3">
            <a:extLst>
              <a:ext uri="{FF2B5EF4-FFF2-40B4-BE49-F238E27FC236}">
                <a16:creationId xmlns:a16="http://schemas.microsoft.com/office/drawing/2014/main" id="{A373419E-324E-AF6A-675C-949459B1335D}"/>
              </a:ext>
            </a:extLst>
          </p:cNvPr>
          <p:cNvSpPr>
            <a:spLocks noGrp="1"/>
          </p:cNvSpPr>
          <p:nvPr>
            <p:ph type="sldNum" sz="quarter" idx="12"/>
          </p:nvPr>
        </p:nvSpPr>
        <p:spPr/>
        <p:txBody>
          <a:bodyPr/>
          <a:lstStyle/>
          <a:p>
            <a:fld id="{BBB55206-5E95-4A6F-9933-37581CDE4337}" type="slidenum">
              <a:rPr lang="en-US" smtClean="0"/>
              <a:t>5</a:t>
            </a:fld>
            <a:endParaRPr lang="en-US"/>
          </a:p>
        </p:txBody>
      </p:sp>
    </p:spTree>
    <p:extLst>
      <p:ext uri="{BB962C8B-B14F-4D97-AF65-F5344CB8AC3E}">
        <p14:creationId xmlns:p14="http://schemas.microsoft.com/office/powerpoint/2010/main" val="33529069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4058" y="220089"/>
            <a:ext cx="4206240" cy="1068780"/>
          </a:xfrm>
        </p:spPr>
        <p:txBody>
          <a:bodyPr>
            <a:noAutofit/>
          </a:bodyPr>
          <a:lstStyle/>
          <a:p>
            <a:pPr algn="ctr">
              <a:buClr>
                <a:srgbClr val="00B0F0"/>
              </a:buClr>
            </a:pPr>
            <a:r>
              <a:rPr lang="en-US" sz="4000" b="1" dirty="0">
                <a:latin typeface="Times New Roman" panose="02020603050405020304" pitchFamily="18" charset="0"/>
                <a:cs typeface="Times New Roman" panose="02020603050405020304" pitchFamily="18" charset="0"/>
              </a:rPr>
              <a:t>Methodology</a:t>
            </a:r>
          </a:p>
        </p:txBody>
      </p:sp>
      <p:sp>
        <p:nvSpPr>
          <p:cNvPr id="3" name="Content Placeholder 2"/>
          <p:cNvSpPr>
            <a:spLocks noGrp="1"/>
          </p:cNvSpPr>
          <p:nvPr>
            <p:ph idx="1"/>
          </p:nvPr>
        </p:nvSpPr>
        <p:spPr>
          <a:xfrm>
            <a:off x="618308" y="1306287"/>
            <a:ext cx="10972800" cy="2194560"/>
          </a:xfrm>
        </p:spPr>
        <p:txBody>
          <a:bodyPr>
            <a:noAutofit/>
          </a:bodyPr>
          <a:lstStyle/>
          <a:p>
            <a:pPr marL="45720" indent="0" algn="just">
              <a:buNone/>
            </a:pPr>
            <a:r>
              <a:rPr lang="en-GB" sz="2400" dirty="0">
                <a:solidFill>
                  <a:schemeClr val="tx1"/>
                </a:solidFill>
                <a:latin typeface="Times New Roman" pitchFamily="18" charset="0"/>
                <a:cs typeface="Times New Roman" pitchFamily="18" charset="0"/>
              </a:rPr>
              <a:t>The final objective is to develop a pick and place mechanism which will be able to lift a sensitive object safely. The arm will employ a closed loop control system using the sensor as the input sensor and the computer or microcontroller as the controller and the controller will control the gear motor. We used C to write the program which will control the drive circuit. The data acquisition for the force sensor was done by a data acquisition card. </a:t>
            </a:r>
          </a:p>
        </p:txBody>
      </p:sp>
      <p:sp>
        <p:nvSpPr>
          <p:cNvPr id="4" name="Slide Number Placeholder 3">
            <a:extLst>
              <a:ext uri="{FF2B5EF4-FFF2-40B4-BE49-F238E27FC236}">
                <a16:creationId xmlns:a16="http://schemas.microsoft.com/office/drawing/2014/main" id="{A373419E-324E-AF6A-675C-949459B1335D}"/>
              </a:ext>
            </a:extLst>
          </p:cNvPr>
          <p:cNvSpPr>
            <a:spLocks noGrp="1"/>
          </p:cNvSpPr>
          <p:nvPr>
            <p:ph type="sldNum" sz="quarter" idx="12"/>
          </p:nvPr>
        </p:nvSpPr>
        <p:spPr/>
        <p:txBody>
          <a:bodyPr/>
          <a:lstStyle/>
          <a:p>
            <a:fld id="{BBB55206-5E95-4A6F-9933-37581CDE4337}" type="slidenum">
              <a:rPr lang="en-US" smtClean="0"/>
              <a:t>6</a:t>
            </a:fld>
            <a:endParaRPr lang="en-US"/>
          </a:p>
        </p:txBody>
      </p:sp>
    </p:spTree>
    <p:extLst>
      <p:ext uri="{BB962C8B-B14F-4D97-AF65-F5344CB8AC3E}">
        <p14:creationId xmlns:p14="http://schemas.microsoft.com/office/powerpoint/2010/main" val="22508451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126" y="173736"/>
            <a:ext cx="8683348" cy="1143000"/>
          </a:xfrm>
        </p:spPr>
        <p:txBody>
          <a:bodyPr>
            <a:noAutofit/>
          </a:bodyPr>
          <a:lstStyle/>
          <a:p>
            <a:pPr marL="0" indent="0" algn="ctr">
              <a:buNone/>
            </a:pPr>
            <a:r>
              <a:rPr lang="en-US" sz="4000" b="1" dirty="0">
                <a:latin typeface="Times New Roman" panose="02020603050405020304" pitchFamily="18" charset="0"/>
                <a:cs typeface="Times New Roman" panose="02020603050405020304" pitchFamily="18" charset="0"/>
              </a:rPr>
              <a:t>Block Diagram</a:t>
            </a:r>
          </a:p>
        </p:txBody>
      </p:sp>
      <p:sp>
        <p:nvSpPr>
          <p:cNvPr id="3" name="Slide Number Placeholder 2">
            <a:extLst>
              <a:ext uri="{FF2B5EF4-FFF2-40B4-BE49-F238E27FC236}">
                <a16:creationId xmlns:a16="http://schemas.microsoft.com/office/drawing/2014/main" id="{C62F4A1F-3DD3-D73D-E78C-BD2445BE549F}"/>
              </a:ext>
            </a:extLst>
          </p:cNvPr>
          <p:cNvSpPr>
            <a:spLocks noGrp="1"/>
          </p:cNvSpPr>
          <p:nvPr>
            <p:ph type="sldNum" sz="quarter" idx="12"/>
          </p:nvPr>
        </p:nvSpPr>
        <p:spPr/>
        <p:txBody>
          <a:bodyPr/>
          <a:lstStyle/>
          <a:p>
            <a:fld id="{BBB55206-5E95-4A6F-9933-37581CDE4337}" type="slidenum">
              <a:rPr lang="en-US" smtClean="0"/>
              <a:t>7</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2938" y="1235491"/>
            <a:ext cx="6567893" cy="4439270"/>
          </a:xfrm>
          <a:prstGeom prst="rect">
            <a:avLst/>
          </a:prstGeom>
        </p:spPr>
      </p:pic>
    </p:spTree>
    <p:extLst>
      <p:ext uri="{BB962C8B-B14F-4D97-AF65-F5344CB8AC3E}">
        <p14:creationId xmlns:p14="http://schemas.microsoft.com/office/powerpoint/2010/main" val="32843556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64E82-4AC8-4AD3-8A6C-E898B0B42C7F}"/>
              </a:ext>
            </a:extLst>
          </p:cNvPr>
          <p:cNvSpPr>
            <a:spLocks noGrp="1"/>
          </p:cNvSpPr>
          <p:nvPr>
            <p:ph type="title"/>
          </p:nvPr>
        </p:nvSpPr>
        <p:spPr>
          <a:xfrm>
            <a:off x="2567967" y="311018"/>
            <a:ext cx="6853443" cy="681697"/>
          </a:xfrm>
        </p:spPr>
        <p:txBody>
          <a:bodyPr>
            <a:noAutofit/>
          </a:bodyPr>
          <a:lstStyle/>
          <a:p>
            <a:pPr algn="ctr"/>
            <a:r>
              <a:rPr lang="en-US" sz="4000" b="1" dirty="0">
                <a:latin typeface="Times New Roman" panose="02020603050405020304" pitchFamily="18" charset="0"/>
                <a:cs typeface="Times New Roman" panose="02020603050405020304" pitchFamily="18" charset="0"/>
              </a:rPr>
              <a:t>Equipment’s</a:t>
            </a:r>
          </a:p>
        </p:txBody>
      </p:sp>
      <p:sp>
        <p:nvSpPr>
          <p:cNvPr id="6" name="Slide Number Placeholder 5"/>
          <p:cNvSpPr>
            <a:spLocks noGrp="1"/>
          </p:cNvSpPr>
          <p:nvPr>
            <p:ph type="sldNum" sz="quarter" idx="12"/>
          </p:nvPr>
        </p:nvSpPr>
        <p:spPr/>
        <p:txBody>
          <a:bodyPr/>
          <a:lstStyle/>
          <a:p>
            <a:fld id="{B7FD2AAD-4B30-41E9-8315-7EE90CCBD05C}" type="slidenum">
              <a:rPr lang="en-US" smtClean="0"/>
              <a:pPr/>
              <a:t>8</a:t>
            </a:fld>
            <a:endParaRPr lang="en-US"/>
          </a:p>
        </p:txBody>
      </p:sp>
      <p:sp>
        <p:nvSpPr>
          <p:cNvPr id="35" name="Rectangle 34"/>
          <p:cNvSpPr/>
          <p:nvPr/>
        </p:nvSpPr>
        <p:spPr>
          <a:xfrm>
            <a:off x="854680" y="1197600"/>
            <a:ext cx="2371162" cy="523220"/>
          </a:xfrm>
          <a:prstGeom prst="rect">
            <a:avLst/>
          </a:prstGeom>
        </p:spPr>
        <p:txBody>
          <a:bodyPr wrap="none">
            <a:spAutoFit/>
          </a:bodyPr>
          <a:lstStyle/>
          <a:p>
            <a:r>
              <a:rPr lang="en-US" sz="2800" b="1" dirty="0">
                <a:latin typeface="Times New Roman" pitchFamily="18" charset="0"/>
                <a:cs typeface="Times New Roman" pitchFamily="18" charset="0"/>
              </a:rPr>
              <a:t>Arduino UNO</a:t>
            </a:r>
          </a:p>
        </p:txBody>
      </p:sp>
      <p:pic>
        <p:nvPicPr>
          <p:cNvPr id="24" name="Picture 23"/>
          <p:cNvPicPr/>
          <p:nvPr/>
        </p:nvPicPr>
        <p:blipFill>
          <a:blip r:embed="rId2">
            <a:extLst>
              <a:ext uri="{28A0092B-C50C-407E-A947-70E740481C1C}">
                <a14:useLocalDpi xmlns:a14="http://schemas.microsoft.com/office/drawing/2010/main" val="0"/>
              </a:ext>
            </a:extLst>
          </a:blip>
          <a:stretch>
            <a:fillRect/>
          </a:stretch>
        </p:blipFill>
        <p:spPr>
          <a:xfrm>
            <a:off x="1897068" y="4629640"/>
            <a:ext cx="1998695" cy="1577491"/>
          </a:xfrm>
          <a:prstGeom prst="rect">
            <a:avLst/>
          </a:prstGeom>
        </p:spPr>
      </p:pic>
      <p:pic>
        <p:nvPicPr>
          <p:cNvPr id="27" name="Picture 21">
            <a:extLst>
              <a:ext uri="{FF2B5EF4-FFF2-40B4-BE49-F238E27FC236}">
                <a16:creationId xmlns:a16="http://schemas.microsoft.com/office/drawing/2014/main" id="{7DD83557-3BB7-2FBD-B461-8E0AC81CDC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4676" y="1636360"/>
            <a:ext cx="2325117" cy="192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p:nvPr/>
        </p:nvSpPr>
        <p:spPr>
          <a:xfrm>
            <a:off x="4498906" y="3691708"/>
            <a:ext cx="2327881" cy="523220"/>
          </a:xfrm>
          <a:prstGeom prst="rect">
            <a:avLst/>
          </a:prstGeom>
        </p:spPr>
        <p:txBody>
          <a:bodyPr wrap="none">
            <a:spAutoFit/>
          </a:bodyPr>
          <a:lstStyle/>
          <a:p>
            <a:r>
              <a:rPr lang="en-US" sz="2800" b="1" dirty="0">
                <a:latin typeface="Times New Roman" pitchFamily="18" charset="0"/>
                <a:cs typeface="Times New Roman" pitchFamily="18" charset="0"/>
              </a:rPr>
              <a:t>Relay Module</a:t>
            </a:r>
          </a:p>
        </p:txBody>
      </p:sp>
      <p:sp>
        <p:nvSpPr>
          <p:cNvPr id="30" name="Rectangle 29"/>
          <p:cNvSpPr/>
          <p:nvPr/>
        </p:nvSpPr>
        <p:spPr>
          <a:xfrm>
            <a:off x="1897068" y="3829187"/>
            <a:ext cx="1462260" cy="523220"/>
          </a:xfrm>
          <a:prstGeom prst="rect">
            <a:avLst/>
          </a:prstGeom>
        </p:spPr>
        <p:txBody>
          <a:bodyPr wrap="none">
            <a:spAutoFit/>
          </a:bodyPr>
          <a:lstStyle/>
          <a:p>
            <a:r>
              <a:rPr lang="en-US" sz="2800" b="1" dirty="0">
                <a:latin typeface="Times New Roman" pitchFamily="18" charset="0"/>
                <a:cs typeface="Times New Roman" pitchFamily="18" charset="0"/>
              </a:rPr>
              <a:t>Adapter</a:t>
            </a:r>
          </a:p>
        </p:txBody>
      </p:sp>
      <p:sp>
        <p:nvSpPr>
          <p:cNvPr id="31" name="Rectangle 30"/>
          <p:cNvSpPr/>
          <p:nvPr/>
        </p:nvSpPr>
        <p:spPr>
          <a:xfrm>
            <a:off x="4147255" y="1197600"/>
            <a:ext cx="3518784" cy="523220"/>
          </a:xfrm>
          <a:prstGeom prst="rect">
            <a:avLst/>
          </a:prstGeom>
        </p:spPr>
        <p:txBody>
          <a:bodyPr wrap="none">
            <a:spAutoFit/>
          </a:bodyPr>
          <a:lstStyle/>
          <a:p>
            <a:r>
              <a:rPr lang="en-US" sz="2800" b="1" dirty="0">
                <a:latin typeface="Times New Roman" pitchFamily="18" charset="0"/>
                <a:cs typeface="Times New Roman" pitchFamily="18" charset="0"/>
              </a:rPr>
              <a:t>Motor Driver Module</a:t>
            </a:r>
          </a:p>
        </p:txBody>
      </p:sp>
      <p:sp>
        <p:nvSpPr>
          <p:cNvPr id="32" name="Rectangle 31"/>
          <p:cNvSpPr/>
          <p:nvPr/>
        </p:nvSpPr>
        <p:spPr>
          <a:xfrm>
            <a:off x="8587452" y="1197600"/>
            <a:ext cx="2020040" cy="523220"/>
          </a:xfrm>
          <a:prstGeom prst="rect">
            <a:avLst/>
          </a:prstGeom>
        </p:spPr>
        <p:txBody>
          <a:bodyPr wrap="none">
            <a:spAutoFit/>
          </a:bodyPr>
          <a:lstStyle/>
          <a:p>
            <a:r>
              <a:rPr lang="en-US" sz="2800" b="1" dirty="0">
                <a:latin typeface="Times New Roman" pitchFamily="18" charset="0"/>
                <a:cs typeface="Times New Roman" pitchFamily="18" charset="0"/>
              </a:rPr>
              <a:t>Gear Motor</a:t>
            </a:r>
          </a:p>
        </p:txBody>
      </p:sp>
      <p:pic>
        <p:nvPicPr>
          <p:cNvPr id="33" name="Picture 32">
            <a:extLst>
              <a:ext uri="{FF2B5EF4-FFF2-40B4-BE49-F238E27FC236}">
                <a16:creationId xmlns:a16="http://schemas.microsoft.com/office/drawing/2014/main" id="{FB29F525-2F7C-684D-8CFF-4FB11AF919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8906" y="1720820"/>
            <a:ext cx="2146159" cy="1585147"/>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28814" y="1745664"/>
            <a:ext cx="1699849" cy="1560303"/>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73273" y="4236761"/>
            <a:ext cx="3119668" cy="1831926"/>
          </a:xfrm>
          <a:prstGeom prst="rect">
            <a:avLst/>
          </a:prstGeom>
        </p:spPr>
      </p:pic>
      <p:sp>
        <p:nvSpPr>
          <p:cNvPr id="14" name="Rectangle 13"/>
          <p:cNvSpPr/>
          <p:nvPr/>
        </p:nvSpPr>
        <p:spPr>
          <a:xfrm>
            <a:off x="7606510" y="3706541"/>
            <a:ext cx="2170787" cy="523220"/>
          </a:xfrm>
          <a:prstGeom prst="rect">
            <a:avLst/>
          </a:prstGeom>
        </p:spPr>
        <p:txBody>
          <a:bodyPr wrap="none">
            <a:spAutoFit/>
          </a:bodyPr>
          <a:lstStyle/>
          <a:p>
            <a:r>
              <a:rPr lang="en-US" sz="2800" b="1" dirty="0">
                <a:latin typeface="Times New Roman" pitchFamily="18" charset="0"/>
                <a:cs typeface="Times New Roman" pitchFamily="18" charset="0"/>
              </a:rPr>
              <a:t>Limit Switch</a:t>
            </a:r>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60109" y="4106393"/>
            <a:ext cx="2137410" cy="2092662"/>
          </a:xfrm>
          <a:prstGeom prst="rect">
            <a:avLst/>
          </a:prstGeom>
        </p:spPr>
      </p:pic>
    </p:spTree>
    <p:extLst>
      <p:ext uri="{BB962C8B-B14F-4D97-AF65-F5344CB8AC3E}">
        <p14:creationId xmlns:p14="http://schemas.microsoft.com/office/powerpoint/2010/main" val="17880356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5064" y="368459"/>
            <a:ext cx="10460980" cy="737530"/>
          </a:xfrm>
        </p:spPr>
        <p:txBody>
          <a:bodyPr>
            <a:noAutofit/>
          </a:bodyPr>
          <a:lstStyle/>
          <a:p>
            <a:r>
              <a:rPr lang="en-US" sz="4000" b="1" dirty="0">
                <a:latin typeface="Times New Roman" pitchFamily="18" charset="0"/>
                <a:cs typeface="Times New Roman" pitchFamily="18" charset="0"/>
              </a:rPr>
              <a:t>Programming Microcontroller Arduino UNO</a:t>
            </a:r>
          </a:p>
        </p:txBody>
      </p:sp>
      <p:sp>
        <p:nvSpPr>
          <p:cNvPr id="4" name="Slide Number Placeholder 3">
            <a:extLst>
              <a:ext uri="{FF2B5EF4-FFF2-40B4-BE49-F238E27FC236}">
                <a16:creationId xmlns:a16="http://schemas.microsoft.com/office/drawing/2014/main" id="{1681B9B3-3F5A-E6B8-FDBD-6596FEE7F751}"/>
              </a:ext>
            </a:extLst>
          </p:cNvPr>
          <p:cNvSpPr>
            <a:spLocks noGrp="1"/>
          </p:cNvSpPr>
          <p:nvPr>
            <p:ph type="sldNum" sz="quarter" idx="12"/>
          </p:nvPr>
        </p:nvSpPr>
        <p:spPr/>
        <p:txBody>
          <a:bodyPr/>
          <a:lstStyle/>
          <a:p>
            <a:fld id="{BBB55206-5E95-4A6F-9933-37581CDE4337}" type="slidenum">
              <a:rPr lang="en-US" smtClean="0"/>
              <a:t>9</a:t>
            </a:fld>
            <a:endParaRPr lang="en-US"/>
          </a:p>
        </p:txBody>
      </p:sp>
      <p:sp>
        <p:nvSpPr>
          <p:cNvPr id="7" name="Content Placeholder 2"/>
          <p:cNvSpPr>
            <a:spLocks noGrp="1"/>
          </p:cNvSpPr>
          <p:nvPr>
            <p:ph idx="1"/>
          </p:nvPr>
        </p:nvSpPr>
        <p:spPr>
          <a:xfrm>
            <a:off x="323544" y="1419028"/>
            <a:ext cx="7613343" cy="4491760"/>
          </a:xfrm>
          <a:prstGeom prst="rect">
            <a:avLst/>
          </a:prstGeom>
        </p:spPr>
        <p:txBody>
          <a:bodyPr>
            <a:noAutofit/>
          </a:bodyPr>
          <a:lstStyle/>
          <a:p>
            <a:pPr marL="331470" indent="-285750">
              <a:buFont typeface="Wingdings" panose="05000000000000000000" pitchFamily="2" charset="2"/>
              <a:buChar char="§"/>
            </a:pPr>
            <a:r>
              <a:rPr lang="en-US" sz="2400" dirty="0">
                <a:solidFill>
                  <a:schemeClr val="tx1"/>
                </a:solidFill>
                <a:latin typeface="Times New Roman" pitchFamily="18" charset="0"/>
                <a:cs typeface="Times New Roman" pitchFamily="18" charset="0"/>
              </a:rPr>
              <a:t>Arduino UNO Atmega328 is open source hardware and microcontroller .</a:t>
            </a:r>
          </a:p>
          <a:p>
            <a:pPr marL="331470" indent="-285750">
              <a:buFont typeface="Wingdings" panose="05000000000000000000" pitchFamily="2" charset="2"/>
              <a:buChar char="§"/>
            </a:pPr>
            <a:r>
              <a:rPr lang="en-US" sz="2400" dirty="0">
                <a:solidFill>
                  <a:schemeClr val="tx1"/>
                </a:solidFill>
                <a:latin typeface="Times New Roman" pitchFamily="18" charset="0"/>
                <a:cs typeface="Times New Roman" pitchFamily="18" charset="0"/>
              </a:rPr>
              <a:t>14 Digital I/O terminals (5 of which have programmable PWM outputs).</a:t>
            </a:r>
          </a:p>
          <a:p>
            <a:pPr marL="331470" indent="-285750">
              <a:buFont typeface="Wingdings" panose="05000000000000000000" pitchFamily="2" charset="2"/>
              <a:buChar char="§"/>
            </a:pPr>
            <a:r>
              <a:rPr lang="en-US" sz="2400" dirty="0">
                <a:solidFill>
                  <a:schemeClr val="tx1"/>
                </a:solidFill>
                <a:latin typeface="Times New Roman" pitchFamily="18" charset="0"/>
                <a:cs typeface="Times New Roman" pitchFamily="18" charset="0"/>
              </a:rPr>
              <a:t>6 Analog Inputs.</a:t>
            </a:r>
          </a:p>
          <a:p>
            <a:pPr marL="331470" indent="-285750">
              <a:buFont typeface="Wingdings" panose="05000000000000000000" pitchFamily="2" charset="2"/>
              <a:buChar char="§"/>
            </a:pPr>
            <a:r>
              <a:rPr lang="en-US" sz="2400" dirty="0">
                <a:solidFill>
                  <a:schemeClr val="tx1"/>
                </a:solidFill>
                <a:latin typeface="Times New Roman" pitchFamily="18" charset="0"/>
                <a:cs typeface="Times New Roman" pitchFamily="18" charset="0"/>
              </a:rPr>
              <a:t>4 UARTs (hardware serial ports).</a:t>
            </a:r>
          </a:p>
          <a:p>
            <a:pPr marL="331470" indent="-285750">
              <a:buFont typeface="Wingdings" panose="05000000000000000000" pitchFamily="2" charset="2"/>
              <a:buChar char="§"/>
            </a:pPr>
            <a:r>
              <a:rPr lang="en-US" sz="2400" dirty="0">
                <a:solidFill>
                  <a:schemeClr val="tx1"/>
                </a:solidFill>
                <a:latin typeface="Times New Roman" pitchFamily="18" charset="0"/>
                <a:cs typeface="Times New Roman" pitchFamily="18" charset="0"/>
              </a:rPr>
              <a:t>16 MHz crystal clock.</a:t>
            </a:r>
          </a:p>
          <a:p>
            <a:pPr marL="331470" indent="-285750">
              <a:buFont typeface="Wingdings" panose="05000000000000000000" pitchFamily="2" charset="2"/>
              <a:buChar char="§"/>
            </a:pPr>
            <a:r>
              <a:rPr lang="en-US" sz="2400" dirty="0">
                <a:solidFill>
                  <a:schemeClr val="tx1"/>
                </a:solidFill>
                <a:latin typeface="Times New Roman" pitchFamily="18" charset="0"/>
                <a:cs typeface="Times New Roman" pitchFamily="18" charset="0"/>
              </a:rPr>
              <a:t>Operating voltage: 6 ~ 12v.</a:t>
            </a:r>
          </a:p>
          <a:p>
            <a:pPr marL="388620">
              <a:buFont typeface="Wingdings" pitchFamily="2" charset="2"/>
              <a:buChar char="§"/>
            </a:pPr>
            <a:r>
              <a:rPr lang="en-US" sz="2400" dirty="0">
                <a:solidFill>
                  <a:schemeClr val="tx1"/>
                </a:solidFill>
                <a:latin typeface="Times New Roman" pitchFamily="18" charset="0"/>
                <a:cs typeface="Times New Roman" pitchFamily="18" charset="0"/>
              </a:rPr>
              <a:t>It has 32 KB flash memory, 2 </a:t>
            </a:r>
            <a:r>
              <a:rPr lang="en-US" sz="2400" dirty="0" err="1">
                <a:solidFill>
                  <a:schemeClr val="tx1"/>
                </a:solidFill>
                <a:latin typeface="Times New Roman" pitchFamily="18" charset="0"/>
                <a:cs typeface="Times New Roman" pitchFamily="18" charset="0"/>
              </a:rPr>
              <a:t>Kb</a:t>
            </a:r>
            <a:r>
              <a:rPr lang="en-US" sz="2400" dirty="0">
                <a:solidFill>
                  <a:schemeClr val="tx1"/>
                </a:solidFill>
                <a:latin typeface="Times New Roman" pitchFamily="18" charset="0"/>
                <a:cs typeface="Times New Roman" pitchFamily="18" charset="0"/>
              </a:rPr>
              <a:t> SRAM and 1 KB EEPROM.</a:t>
            </a:r>
          </a:p>
        </p:txBody>
      </p:sp>
      <p:pic>
        <p:nvPicPr>
          <p:cNvPr id="8" name="Picture 21">
            <a:extLst>
              <a:ext uri="{FF2B5EF4-FFF2-40B4-BE49-F238E27FC236}">
                <a16:creationId xmlns:a16="http://schemas.microsoft.com/office/drawing/2014/main" id="{586855C1-9F92-8840-4C5B-998330AE7A2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2878" y="1565051"/>
            <a:ext cx="3022869" cy="33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57989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Basis">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1409</TotalTime>
  <Words>955</Words>
  <Application>Microsoft Office PowerPoint</Application>
  <PresentationFormat>Widescreen</PresentationFormat>
  <Paragraphs>102</Paragraphs>
  <Slides>19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Calibri</vt:lpstr>
      <vt:lpstr>Corbel</vt:lpstr>
      <vt:lpstr>Times New Roman</vt:lpstr>
      <vt:lpstr>Wingdings</vt:lpstr>
      <vt:lpstr>Basis</vt:lpstr>
      <vt:lpstr>PowerPoint Presentation</vt:lpstr>
      <vt:lpstr>PowerPoint Presentation</vt:lpstr>
      <vt:lpstr>Outline</vt:lpstr>
      <vt:lpstr>PowerPoint Presentation</vt:lpstr>
      <vt:lpstr>Objectives</vt:lpstr>
      <vt:lpstr>Methodology</vt:lpstr>
      <vt:lpstr>Block Diagram</vt:lpstr>
      <vt:lpstr>Equipment’s</vt:lpstr>
      <vt:lpstr>Programming Microcontroller Arduino UNO</vt:lpstr>
      <vt:lpstr>Circuit Diagram</vt:lpstr>
      <vt:lpstr>Flow Chart</vt:lpstr>
      <vt:lpstr>Project Picture</vt:lpstr>
      <vt:lpstr>Working Process</vt:lpstr>
      <vt:lpstr>Advantages</vt:lpstr>
      <vt:lpstr>Discussion</vt:lpstr>
      <vt:lpstr>Conclusion</vt:lpstr>
      <vt:lpstr>Future works</vt:lpstr>
      <vt:lpstr>Any Question?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Cable Line Fault Detection</dc:title>
  <dc:creator>Amitave</dc:creator>
  <cp:lastModifiedBy>Md Roknuzzaman</cp:lastModifiedBy>
  <cp:revision>103</cp:revision>
  <dcterms:created xsi:type="dcterms:W3CDTF">2018-07-25T17:14:00Z</dcterms:created>
  <dcterms:modified xsi:type="dcterms:W3CDTF">2025-01-23T06:32:03Z</dcterms:modified>
</cp:coreProperties>
</file>