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1D8BD707-D9CF-40AE-B4C6-C98DA3205C09}" type="datetimeFigureOut">
              <a:rPr lang="en-US" smtClean="0"/>
              <a:pPr/>
              <a:t>1/18/2022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1/18/2022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1D8BD707-D9CF-40AE-B4C6-C98DA3205C09}" type="datetimeFigureOut">
              <a:rPr lang="en-US" smtClean="0"/>
              <a:pPr/>
              <a:t>1/18/2022</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New Roman" pitchFamily="18" charset="0"/>
                <a:cs typeface="Times New Roman" pitchFamily="18" charset="0"/>
              </a:rPr>
              <a:t>Welcome to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my presentation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891621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228600"/>
            <a:ext cx="7924800" cy="5486400"/>
          </a:xfrm>
        </p:spPr>
        <p:txBody>
          <a:bodyPr/>
          <a:lstStyle/>
          <a:p>
            <a:r>
              <a:rPr lang="en-US" dirty="0">
                <a:latin typeface="Times New Roman" pitchFamily="18" charset="0"/>
                <a:cs typeface="Times New Roman" pitchFamily="18" charset="0"/>
              </a:rPr>
              <a:t>Theoretical Aspects</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Job </a:t>
            </a:r>
            <a:r>
              <a:rPr lang="en-US" dirty="0">
                <a:latin typeface="Times New Roman" pitchFamily="18" charset="0"/>
                <a:cs typeface="Times New Roman" pitchFamily="18" charset="0"/>
              </a:rPr>
              <a:t>Analysis: A job analysis is a process used to collect information about the duties, responsibilities, necessary skills, outcomes, and work environment of a job. You need as much data as possible to put together a job description, which is the frequent output result of the job analysis.</a:t>
            </a:r>
          </a:p>
          <a:p>
            <a:r>
              <a:rPr lang="en-US" dirty="0">
                <a:latin typeface="Times New Roman" pitchFamily="18" charset="0"/>
                <a:cs typeface="Times New Roman" pitchFamily="18" charset="0"/>
              </a:rPr>
              <a:t>Job description: A job description is an internal document that clearly states the essential job requirements, job duties, job responsibilities, and skills required to perform a specific role. A more detailed job description will cover how success is measured in the role, so it can be used during performance evaluations.</a:t>
            </a:r>
          </a:p>
          <a:p>
            <a:r>
              <a:rPr lang="en-US" dirty="0">
                <a:latin typeface="Times New Roman" pitchFamily="18" charset="0"/>
                <a:cs typeface="Times New Roman" pitchFamily="18" charset="0"/>
              </a:rPr>
              <a:t>Job specification: A job specification is a written statement of educational qualifications, specific qualities, level of experience, physical, emotional, technical and communication skills required to perform a job, responsibilities involved in a job and other unusual sensory demands</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888080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304800"/>
            <a:ext cx="7924800" cy="5410200"/>
          </a:xfrm>
        </p:spPr>
        <p:txBody>
          <a:bodyPr/>
          <a:lstStyle/>
          <a:p>
            <a:r>
              <a:rPr lang="en-US" dirty="0">
                <a:latin typeface="Times New Roman" pitchFamily="18" charset="0"/>
                <a:cs typeface="Times New Roman" pitchFamily="18" charset="0"/>
              </a:rPr>
              <a:t>3.4 Method of recruitment:</a:t>
            </a:r>
          </a:p>
          <a:p>
            <a:r>
              <a:rPr lang="en-US" dirty="0">
                <a:latin typeface="Times New Roman" pitchFamily="18" charset="0"/>
                <a:cs typeface="Times New Roman" pitchFamily="18" charset="0"/>
              </a:rPr>
              <a:t>There are two method of recruitment:</a:t>
            </a:r>
          </a:p>
          <a:p>
            <a:r>
              <a:rPr lang="en-US" dirty="0">
                <a:latin typeface="Times New Roman" pitchFamily="18" charset="0"/>
                <a:cs typeface="Times New Roman" pitchFamily="18" charset="0"/>
              </a:rPr>
              <a:t>Internal recruitment:</a:t>
            </a:r>
          </a:p>
          <a:p>
            <a:r>
              <a:rPr lang="en-US" dirty="0">
                <a:latin typeface="Times New Roman" pitchFamily="18" charset="0"/>
                <a:cs typeface="Times New Roman" pitchFamily="18" charset="0"/>
              </a:rPr>
              <a:t>Most organizations fill opening inside at whatever point conceivable. Various inner enlistment techniques are utilized for various degree of employments. Lower-level occupations, for example, manual and administrative employments are frequently called nonexempt occupations in light of the fact that their officeholders are not absolve from the lowest pay permitted by law and additional time arrangements of the Fair Labor Standards Act</a:t>
            </a:r>
            <a:r>
              <a:rPr lang="en-US" dirty="0" smtClean="0">
                <a:latin typeface="Times New Roman" pitchFamily="18" charset="0"/>
                <a:cs typeface="Times New Roman" pitchFamily="18" charset="0"/>
              </a:rPr>
              <a:t>.</a:t>
            </a:r>
          </a:p>
          <a:p>
            <a:r>
              <a:rPr lang="en-US" dirty="0">
                <a:latin typeface="Times New Roman" pitchFamily="18" charset="0"/>
                <a:cs typeface="Times New Roman" pitchFamily="18" charset="0"/>
              </a:rPr>
              <a:t>External recruitment: </a:t>
            </a:r>
          </a:p>
          <a:p>
            <a:r>
              <a:rPr lang="en-US" dirty="0">
                <a:latin typeface="Times New Roman" pitchFamily="18" charset="0"/>
                <a:cs typeface="Times New Roman" pitchFamily="18" charset="0"/>
              </a:rPr>
              <a:t>In addition to looking internally for candidates, it is customary for organizations to open up recruiting efforts to the external community. Through the recruiting process, the hiring manager should stay in close touch with the recruiter. </a:t>
            </a:r>
          </a:p>
          <a:p>
            <a:endParaRPr lang="en-US" dirty="0"/>
          </a:p>
        </p:txBody>
      </p:sp>
    </p:spTree>
    <p:extLst>
      <p:ext uri="{BB962C8B-B14F-4D97-AF65-F5344CB8AC3E}">
        <p14:creationId xmlns:p14="http://schemas.microsoft.com/office/powerpoint/2010/main" val="3112122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304800"/>
            <a:ext cx="7924800" cy="6248400"/>
          </a:xfrm>
        </p:spPr>
        <p:txBody>
          <a:bodyPr>
            <a:normAutofit fontScale="92500" lnSpcReduction="20000"/>
          </a:bodyPr>
          <a:lstStyle/>
          <a:p>
            <a:r>
              <a:rPr lang="en-US" dirty="0">
                <a:latin typeface="Times New Roman" pitchFamily="18" charset="0"/>
                <a:cs typeface="Times New Roman" pitchFamily="18" charset="0"/>
              </a:rPr>
              <a:t>Training and Development, Performance Appraisal&amp; Compensation</a:t>
            </a:r>
          </a:p>
          <a:p>
            <a:r>
              <a:rPr lang="en-US" dirty="0" smtClean="0">
                <a:latin typeface="Times New Roman" pitchFamily="18" charset="0"/>
                <a:cs typeface="Times New Roman" pitchFamily="18" charset="0"/>
              </a:rPr>
              <a:t>3.6 </a:t>
            </a:r>
            <a:r>
              <a:rPr lang="en-US" dirty="0">
                <a:latin typeface="Times New Roman" pitchFamily="18" charset="0"/>
                <a:cs typeface="Times New Roman" pitchFamily="18" charset="0"/>
              </a:rPr>
              <a:t>Training and development</a:t>
            </a:r>
          </a:p>
          <a:p>
            <a:r>
              <a:rPr lang="en-US" dirty="0">
                <a:latin typeface="Times New Roman" pitchFamily="18" charset="0"/>
                <a:cs typeface="Times New Roman" pitchFamily="18" charset="0"/>
              </a:rPr>
              <a:t>Training</a:t>
            </a:r>
          </a:p>
          <a:p>
            <a:r>
              <a:rPr lang="en-US" dirty="0">
                <a:latin typeface="Times New Roman" pitchFamily="18" charset="0"/>
                <a:cs typeface="Times New Roman" pitchFamily="18" charset="0"/>
              </a:rPr>
              <a:t>Training is characterized as any endeavor to improve representative execution or an as of now held employment or one identified with it. This generally implies transforms it is explicit information, aptitudes, dispositions, or practices.</a:t>
            </a:r>
          </a:p>
          <a:p>
            <a:r>
              <a:rPr lang="en-US" dirty="0">
                <a:latin typeface="Times New Roman" pitchFamily="18" charset="0"/>
                <a:cs typeface="Times New Roman" pitchFamily="18" charset="0"/>
              </a:rPr>
              <a:t>Development</a:t>
            </a:r>
          </a:p>
          <a:p>
            <a:r>
              <a:rPr lang="en-US" dirty="0">
                <a:latin typeface="Times New Roman" pitchFamily="18" charset="0"/>
                <a:cs typeface="Times New Roman" pitchFamily="18" charset="0"/>
              </a:rPr>
              <a:t>Development refers to learning opportunities designed to help employees grow. Such opportunities do not have to be limited to improving employee’s performance on their current jobs. </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Methods of Development</a:t>
            </a:r>
          </a:p>
          <a:p>
            <a:r>
              <a:rPr lang="en-US" dirty="0">
                <a:latin typeface="Times New Roman" pitchFamily="18" charset="0"/>
                <a:cs typeface="Times New Roman" pitchFamily="18" charset="0"/>
              </a:rPr>
              <a:t>Some development of an individual’s abilities can take place on the job. We will review several methods, three popular on-the-job techniques</a:t>
            </a:r>
          </a:p>
          <a:p>
            <a:r>
              <a:rPr lang="en-US" dirty="0">
                <a:latin typeface="Times New Roman" pitchFamily="18" charset="0"/>
                <a:cs typeface="Times New Roman" pitchFamily="18" charset="0"/>
              </a:rPr>
              <a:t>1) job rotation</a:t>
            </a:r>
          </a:p>
          <a:p>
            <a:r>
              <a:rPr lang="en-US" dirty="0">
                <a:latin typeface="Times New Roman" pitchFamily="18" charset="0"/>
                <a:cs typeface="Times New Roman" pitchFamily="18" charset="0"/>
              </a:rPr>
              <a:t>2) assistant-to position</a:t>
            </a:r>
          </a:p>
          <a:p>
            <a:r>
              <a:rPr lang="en-US" dirty="0">
                <a:latin typeface="Times New Roman" pitchFamily="18" charset="0"/>
                <a:cs typeface="Times New Roman" pitchFamily="18" charset="0"/>
              </a:rPr>
              <a:t>3) Committee assignments</a:t>
            </a:r>
          </a:p>
          <a:p>
            <a:pPr marL="0" indent="0">
              <a:buNone/>
            </a:pPr>
            <a:r>
              <a:rPr lang="en-US" dirty="0">
                <a:latin typeface="Times New Roman" pitchFamily="18" charset="0"/>
                <a:cs typeface="Times New Roman" pitchFamily="18" charset="0"/>
              </a:rPr>
              <a:t>And three off-the jobs methods</a:t>
            </a:r>
          </a:p>
          <a:p>
            <a:r>
              <a:rPr lang="en-US" dirty="0">
                <a:latin typeface="Times New Roman" pitchFamily="18" charset="0"/>
                <a:cs typeface="Times New Roman" pitchFamily="18" charset="0"/>
              </a:rPr>
              <a:t>1) Lecturer courses and seminars</a:t>
            </a:r>
          </a:p>
          <a:p>
            <a:r>
              <a:rPr lang="en-US" dirty="0">
                <a:latin typeface="Times New Roman" pitchFamily="18" charset="0"/>
                <a:cs typeface="Times New Roman" pitchFamily="18" charset="0"/>
              </a:rPr>
              <a:t>2) Simulation exercise</a:t>
            </a:r>
          </a:p>
          <a:p>
            <a:r>
              <a:rPr lang="en-US" dirty="0">
                <a:latin typeface="Times New Roman" pitchFamily="18" charset="0"/>
                <a:cs typeface="Times New Roman" pitchFamily="18" charset="0"/>
              </a:rPr>
              <a:t>3) Outdoor training.</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278125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304800"/>
            <a:ext cx="7924800" cy="5715000"/>
          </a:xfrm>
        </p:spPr>
        <p:txBody>
          <a:bodyPr/>
          <a:lstStyle/>
          <a:p>
            <a:r>
              <a:rPr lang="en-US" dirty="0">
                <a:latin typeface="Times New Roman" pitchFamily="18" charset="0"/>
                <a:cs typeface="Times New Roman" pitchFamily="18" charset="0"/>
              </a:rPr>
              <a:t>3.7 Performance appraisal of JBL:</a:t>
            </a:r>
          </a:p>
          <a:p>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employee need to maintain their performance and ensure good customer satisfaction. The appraisal process therefore involves.</a:t>
            </a:r>
          </a:p>
          <a:p>
            <a:r>
              <a:rPr lang="en-US" dirty="0">
                <a:latin typeface="Times New Roman" pitchFamily="18" charset="0"/>
                <a:cs typeface="Times New Roman" pitchFamily="18" charset="0"/>
              </a:rPr>
              <a:t>3.8 Steps in Appraising Performance:</a:t>
            </a:r>
          </a:p>
          <a:p>
            <a:r>
              <a:rPr lang="en-US" dirty="0">
                <a:latin typeface="Times New Roman" pitchFamily="18" charset="0"/>
                <a:cs typeface="Times New Roman" pitchFamily="18" charset="0"/>
              </a:rPr>
              <a:t> The performance appraising process contains three steps:</a:t>
            </a:r>
          </a:p>
          <a:p>
            <a:r>
              <a:rPr lang="en-US" dirty="0">
                <a:latin typeface="Times New Roman" pitchFamily="18" charset="0"/>
                <a:cs typeface="Times New Roman" pitchFamily="18" charset="0"/>
              </a:rPr>
              <a:t>01 Define the job:</a:t>
            </a:r>
          </a:p>
          <a:p>
            <a:r>
              <a:rPr lang="en-US" dirty="0">
                <a:latin typeface="Times New Roman" pitchFamily="18" charset="0"/>
                <a:cs typeface="Times New Roman" pitchFamily="18" charset="0"/>
              </a:rPr>
              <a:t>It means that supervisor and subordinate agree and is well aware regarding his or her job responsibility and standard.</a:t>
            </a:r>
          </a:p>
          <a:p>
            <a:r>
              <a:rPr lang="en-US" dirty="0">
                <a:latin typeface="Times New Roman" pitchFamily="18" charset="0"/>
                <a:cs typeface="Times New Roman" pitchFamily="18" charset="0"/>
              </a:rPr>
              <a:t>02 Appraise performances:</a:t>
            </a:r>
          </a:p>
          <a:p>
            <a:r>
              <a:rPr lang="en-US" dirty="0">
                <a:latin typeface="Times New Roman" pitchFamily="18" charset="0"/>
                <a:cs typeface="Times New Roman" pitchFamily="18" charset="0"/>
              </a:rPr>
              <a:t>Appraising performance means comparing subordinate’s actual performance to the standards that have been set; it is done through HR department on prescribed form.</a:t>
            </a:r>
          </a:p>
          <a:p>
            <a:r>
              <a:rPr lang="en-US" dirty="0">
                <a:latin typeface="Times New Roman" pitchFamily="18" charset="0"/>
                <a:cs typeface="Times New Roman" pitchFamily="18" charset="0"/>
              </a:rPr>
              <a:t>03 Provide feedbacks:</a:t>
            </a:r>
          </a:p>
          <a:p>
            <a:r>
              <a:rPr lang="en-US" dirty="0">
                <a:latin typeface="Times New Roman" pitchFamily="18" charset="0"/>
                <a:cs typeface="Times New Roman" pitchFamily="18" charset="0"/>
              </a:rPr>
              <a:t>Performance appraisal usually requires one or more feedback sessions. Here the subordinate’s performance and progress are discussed, and plans are made for any development that is essential. </a:t>
            </a:r>
          </a:p>
        </p:txBody>
      </p:sp>
    </p:spTree>
    <p:extLst>
      <p:ext uri="{BB962C8B-B14F-4D97-AF65-F5344CB8AC3E}">
        <p14:creationId xmlns:p14="http://schemas.microsoft.com/office/powerpoint/2010/main" val="160169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533400"/>
            <a:ext cx="7924800" cy="5334000"/>
          </a:xfrm>
        </p:spPr>
        <p:txBody>
          <a:bodyPr/>
          <a:lstStyle/>
          <a:p>
            <a:r>
              <a:rPr lang="en-US" dirty="0">
                <a:latin typeface="Times New Roman" pitchFamily="18" charset="0"/>
                <a:cs typeface="Times New Roman" pitchFamily="18" charset="0"/>
              </a:rPr>
              <a:t>4.1 Definition of compensation </a:t>
            </a:r>
          </a:p>
          <a:p>
            <a:r>
              <a:rPr lang="en-US" dirty="0">
                <a:latin typeface="Times New Roman" pitchFamily="18" charset="0"/>
                <a:cs typeface="Times New Roman" pitchFamily="18" charset="0"/>
              </a:rPr>
              <a:t>Compensation is the human resource management function that deals with every type of reward individuals receives in exchange for performing organizational tasks.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also needs to use their compensation packages.</a:t>
            </a:r>
          </a:p>
          <a:p>
            <a:r>
              <a:rPr lang="en-US" dirty="0">
                <a:latin typeface="Times New Roman" pitchFamily="18" charset="0"/>
                <a:cs typeface="Times New Roman" pitchFamily="18" charset="0"/>
              </a:rPr>
              <a:t> Pay</a:t>
            </a:r>
          </a:p>
          <a:p>
            <a:r>
              <a:rPr lang="en-US" dirty="0">
                <a:latin typeface="Times New Roman" pitchFamily="18" charset="0"/>
                <a:cs typeface="Times New Roman" pitchFamily="18" charset="0"/>
              </a:rPr>
              <a:t> Benefits</a:t>
            </a:r>
          </a:p>
          <a:p>
            <a:r>
              <a:rPr lang="en-US" dirty="0">
                <a:latin typeface="Times New Roman" pitchFamily="18" charset="0"/>
                <a:cs typeface="Times New Roman" pitchFamily="18" charset="0"/>
              </a:rPr>
              <a:t> Services</a:t>
            </a:r>
          </a:p>
          <a:p>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Recognition</a:t>
            </a:r>
          </a:p>
          <a:p>
            <a:r>
              <a:rPr lang="en-US" dirty="0">
                <a:latin typeface="Times New Roman" pitchFamily="18" charset="0"/>
                <a:cs typeface="Times New Roman" pitchFamily="18" charset="0"/>
              </a:rPr>
              <a:t>Objectives of </a:t>
            </a:r>
            <a:r>
              <a:rPr lang="en-US" dirty="0" smtClean="0">
                <a:latin typeface="Times New Roman" pitchFamily="18" charset="0"/>
                <a:cs typeface="Times New Roman" pitchFamily="18" charset="0"/>
              </a:rPr>
              <a:t>Compensation</a:t>
            </a:r>
          </a:p>
          <a:p>
            <a:r>
              <a:rPr lang="en-US" dirty="0">
                <a:latin typeface="Times New Roman" pitchFamily="18" charset="0"/>
                <a:cs typeface="Times New Roman" pitchFamily="18" charset="0"/>
              </a:rPr>
              <a:t>Secure pay should be enough to help an employee feel secure and aid him or her in satisfying basic needs.</a:t>
            </a:r>
          </a:p>
          <a:p>
            <a:r>
              <a:rPr lang="en-US" dirty="0">
                <a:latin typeface="Times New Roman" pitchFamily="18" charset="0"/>
                <a:cs typeface="Times New Roman" pitchFamily="18" charset="0"/>
              </a:rPr>
              <a:t> Incentive – providing pay should motivate effective and productive work.</a:t>
            </a:r>
          </a:p>
          <a:p>
            <a:r>
              <a:rPr lang="en-US" dirty="0">
                <a:latin typeface="Times New Roman" pitchFamily="18" charset="0"/>
                <a:cs typeface="Times New Roman" pitchFamily="18" charset="0"/>
              </a:rPr>
              <a:t> Acceptable to the employee should understand the pay system and feel it is a reasonable system for the enterprise and him or herself.</a:t>
            </a: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151818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381000"/>
            <a:ext cx="7924800" cy="5867400"/>
          </a:xfrm>
        </p:spPr>
        <p:txBody>
          <a:bodyPr>
            <a:normAutofit/>
          </a:bodyPr>
          <a:lstStyle/>
          <a:p>
            <a:r>
              <a:rPr lang="en-US" dirty="0">
                <a:latin typeface="Times New Roman" pitchFamily="18" charset="0"/>
                <a:cs typeface="Times New Roman" pitchFamily="18" charset="0"/>
              </a:rPr>
              <a:t>Findings, Recommendations &amp; </a:t>
            </a:r>
            <a:r>
              <a:rPr lang="en-US" dirty="0" smtClean="0">
                <a:latin typeface="Times New Roman" pitchFamily="18" charset="0"/>
                <a:cs typeface="Times New Roman" pitchFamily="18" charset="0"/>
              </a:rPr>
              <a:t>Conclusion</a:t>
            </a:r>
          </a:p>
          <a:p>
            <a:r>
              <a:rPr lang="en-US" dirty="0">
                <a:latin typeface="Times New Roman" pitchFamily="18" charset="0"/>
                <a:cs typeface="Times New Roman" pitchFamily="18" charset="0"/>
              </a:rPr>
              <a:t>4.3 Findings of the study</a:t>
            </a:r>
          </a:p>
          <a:p>
            <a:r>
              <a:rPr lang="en-US" dirty="0">
                <a:latin typeface="Times New Roman" pitchFamily="18" charset="0"/>
                <a:cs typeface="Times New Roman" pitchFamily="18" charset="0"/>
              </a:rPr>
              <a:t> Lack of proper Job analysis policy</a:t>
            </a:r>
          </a:p>
          <a:p>
            <a:r>
              <a:rPr lang="en-US" dirty="0">
                <a:latin typeface="Times New Roman" pitchFamily="18" charset="0"/>
                <a:cs typeface="Times New Roman" pitchFamily="18" charset="0"/>
              </a:rPr>
              <a:t> Lack of effective human resource planning policy</a:t>
            </a:r>
          </a:p>
          <a:p>
            <a:r>
              <a:rPr lang="en-US" dirty="0">
                <a:latin typeface="Times New Roman" pitchFamily="18" charset="0"/>
                <a:cs typeface="Times New Roman" pitchFamily="18" charset="0"/>
              </a:rPr>
              <a:t> Lack of standard Recruitment and selection policy</a:t>
            </a:r>
          </a:p>
          <a:p>
            <a:r>
              <a:rPr lang="en-US" dirty="0">
                <a:latin typeface="Times New Roman" pitchFamily="18" charset="0"/>
                <a:cs typeface="Times New Roman" pitchFamily="18" charset="0"/>
              </a:rPr>
              <a:t> Lack of effective Training and development policy</a:t>
            </a:r>
          </a:p>
          <a:p>
            <a:r>
              <a:rPr lang="en-US" dirty="0">
                <a:latin typeface="Times New Roman" pitchFamily="18" charset="0"/>
                <a:cs typeface="Times New Roman" pitchFamily="18" charset="0"/>
              </a:rPr>
              <a:t> Attractive compensation </a:t>
            </a:r>
            <a:r>
              <a:rPr lang="en-US" dirty="0" smtClean="0">
                <a:latin typeface="Times New Roman" pitchFamily="18" charset="0"/>
                <a:cs typeface="Times New Roman" pitchFamily="18" charset="0"/>
              </a:rPr>
              <a:t>policy</a:t>
            </a:r>
          </a:p>
          <a:p>
            <a:r>
              <a:rPr lang="en-US" dirty="0">
                <a:latin typeface="Times New Roman" pitchFamily="18" charset="0"/>
                <a:cs typeface="Times New Roman" pitchFamily="18" charset="0"/>
              </a:rPr>
              <a:t>The findings of the study are expressed as follows:</a:t>
            </a:r>
          </a:p>
          <a:p>
            <a:r>
              <a:rPr lang="en-US" dirty="0">
                <a:latin typeface="Times New Roman" pitchFamily="18" charset="0"/>
                <a:cs typeface="Times New Roman" pitchFamily="18" charset="0"/>
              </a:rPr>
              <a:t>(i) Lack of proper Job Analysis Policy</a:t>
            </a:r>
          </a:p>
          <a:p>
            <a:r>
              <a:rPr lang="en-US" dirty="0">
                <a:latin typeface="Times New Roman" pitchFamily="18" charset="0"/>
                <a:cs typeface="Times New Roman" pitchFamily="18" charset="0"/>
              </a:rPr>
              <a:t>Occupation investigation arrangement is characterized as an orderly procedure of gathering data on the practically pertinent parts of an occupation. </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(ii) Lack of effective Human Resource Planning Policy</a:t>
            </a:r>
          </a:p>
          <a:p>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has not strong and effective human resource planning policy. Because of their Human Resource planning of the company have not any significant competitive edge in terms of knowledge and experience.</a:t>
            </a:r>
          </a:p>
        </p:txBody>
      </p:sp>
    </p:spTree>
    <p:extLst>
      <p:ext uri="{BB962C8B-B14F-4D97-AF65-F5344CB8AC3E}">
        <p14:creationId xmlns:p14="http://schemas.microsoft.com/office/powerpoint/2010/main" val="2133717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685800"/>
            <a:ext cx="7924800" cy="5029200"/>
          </a:xfrm>
        </p:spPr>
        <p:txBody>
          <a:bodyPr/>
          <a:lstStyle/>
          <a:p>
            <a:r>
              <a:rPr lang="en-US" dirty="0">
                <a:latin typeface="Times New Roman" pitchFamily="18" charset="0"/>
                <a:cs typeface="Times New Roman" pitchFamily="18" charset="0"/>
              </a:rPr>
              <a:t>(iii) Lack of standard Recruitment and selection Policy</a:t>
            </a:r>
          </a:p>
          <a:p>
            <a:r>
              <a:rPr lang="en-US" dirty="0">
                <a:latin typeface="Times New Roman" pitchFamily="18" charset="0"/>
                <a:cs typeface="Times New Roman" pitchFamily="18" charset="0"/>
              </a:rPr>
              <a:t>The recruitment and selection policy of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is so poor. Because too much misuse of reference power. There is no attractive way to recruitment policy such as-internship, over time, job rotation, sub-contracting etc</a:t>
            </a:r>
            <a:r>
              <a:rPr lang="en-US" dirty="0" smtClean="0">
                <a:latin typeface="Times New Roman" pitchFamily="18" charset="0"/>
                <a:cs typeface="Times New Roman" pitchFamily="18" charset="0"/>
              </a:rPr>
              <a:t>.</a:t>
            </a:r>
          </a:p>
          <a:p>
            <a:r>
              <a:rPr lang="en-US" dirty="0">
                <a:latin typeface="Times New Roman" pitchFamily="18" charset="0"/>
                <a:cs typeface="Times New Roman" pitchFamily="18" charset="0"/>
              </a:rPr>
              <a:t>(iv) Lack of effective Training and Development policy</a:t>
            </a:r>
          </a:p>
          <a:p>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gives study hall address preparing, workshop, broad media preparing and so on. Yet, this procedure doesn't make a compelling outcome for lacking of legitimate rehearsing this strategy. </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(v) Attractive Compensation Policy</a:t>
            </a:r>
          </a:p>
          <a:p>
            <a:r>
              <a:rPr lang="en-US" dirty="0">
                <a:latin typeface="Times New Roman" pitchFamily="18" charset="0"/>
                <a:cs typeface="Times New Roman" pitchFamily="18" charset="0"/>
              </a:rPr>
              <a:t>Compensation package of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is more attractive to hold qualified employee. Under the direct and indirect compensation policy they offer all type of new compensation system. </a:t>
            </a:r>
          </a:p>
          <a:p>
            <a:endParaRPr lang="en-US" dirty="0"/>
          </a:p>
        </p:txBody>
      </p:sp>
    </p:spTree>
    <p:extLst>
      <p:ext uri="{BB962C8B-B14F-4D97-AF65-F5344CB8AC3E}">
        <p14:creationId xmlns:p14="http://schemas.microsoft.com/office/powerpoint/2010/main" val="3445222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228600"/>
            <a:ext cx="7924800" cy="5943600"/>
          </a:xfrm>
        </p:spPr>
        <p:txBody>
          <a:bodyPr>
            <a:normAutofit/>
          </a:bodyPr>
          <a:lstStyle/>
          <a:p>
            <a:r>
              <a:rPr lang="en-US" dirty="0">
                <a:latin typeface="Times New Roman" pitchFamily="18" charset="0"/>
                <a:cs typeface="Times New Roman" pitchFamily="18" charset="0"/>
              </a:rPr>
              <a:t>4.4 Recommendations</a:t>
            </a:r>
          </a:p>
          <a:p>
            <a:r>
              <a:rPr lang="en-US" dirty="0">
                <a:latin typeface="Times New Roman" pitchFamily="18" charset="0"/>
                <a:cs typeface="Times New Roman" pitchFamily="18" charset="0"/>
              </a:rPr>
              <a:t>Based on the findings, the recommendations are as follows:</a:t>
            </a:r>
          </a:p>
          <a:p>
            <a:r>
              <a:rPr lang="en-US" dirty="0">
                <a:latin typeface="Times New Roman" pitchFamily="18" charset="0"/>
                <a:cs typeface="Times New Roman" pitchFamily="18" charset="0"/>
              </a:rPr>
              <a:t>(i) To formulate proper Job Analysis Policy</a:t>
            </a:r>
          </a:p>
          <a:p>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job analysis exercise should be undertaken with the help of HR Department, Head Office. The job Analysis and job design should be prepared before the recruitment is done</a:t>
            </a:r>
            <a:r>
              <a:rPr lang="en-US" dirty="0" smtClean="0">
                <a:latin typeface="Times New Roman" pitchFamily="18" charset="0"/>
                <a:cs typeface="Times New Roman" pitchFamily="18" charset="0"/>
              </a:rPr>
              <a:t>.</a:t>
            </a:r>
          </a:p>
          <a:p>
            <a:r>
              <a:rPr lang="en-US" dirty="0">
                <a:latin typeface="Times New Roman" pitchFamily="18" charset="0"/>
                <a:cs typeface="Times New Roman" pitchFamily="18" charset="0"/>
              </a:rPr>
              <a:t>(ii) To formulate effective Human Resource Planning Policy</a:t>
            </a:r>
          </a:p>
          <a:p>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should take a strong and effective human resource planning policy. They should increase the manpower of human resource planning policy to handle the regular operation smoothly. </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(iii) To formulate standard recruitment and selection Policy</a:t>
            </a:r>
          </a:p>
          <a:p>
            <a:r>
              <a:rPr lang="en-US" dirty="0">
                <a:latin typeface="Times New Roman" pitchFamily="18" charset="0"/>
                <a:cs typeface="Times New Roman" pitchFamily="18" charset="0"/>
              </a:rPr>
              <a:t>Different sources of recruitment should be utilized. The recruitment and selection procedure of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should be standard and short</a:t>
            </a:r>
            <a:r>
              <a:rPr lang="en-US" dirty="0" smtClean="0">
                <a:latin typeface="Times New Roman" pitchFamily="18" charset="0"/>
                <a:cs typeface="Times New Roman" pitchFamily="18" charset="0"/>
              </a:rPr>
              <a:t>.</a:t>
            </a:r>
          </a:p>
          <a:p>
            <a:r>
              <a:rPr lang="en-US" dirty="0">
                <a:latin typeface="Times New Roman" pitchFamily="18" charset="0"/>
                <a:cs typeface="Times New Roman" pitchFamily="18" charset="0"/>
              </a:rPr>
              <a:t>(iv) Formulate effective Training and Development Policy</a:t>
            </a:r>
          </a:p>
          <a:p>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should make a compelling preparing and improvement strategy. They ought to likewise give preparing to the workers as per the enrollments of the association. </a:t>
            </a:r>
          </a:p>
          <a:p>
            <a:endParaRPr lang="en-US" dirty="0" smtClean="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15499165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762000"/>
            <a:ext cx="7924800" cy="4953000"/>
          </a:xfrm>
        </p:spPr>
        <p:txBody>
          <a:bodyPr/>
          <a:lstStyle/>
          <a:p>
            <a:r>
              <a:rPr lang="en-US" dirty="0">
                <a:latin typeface="Times New Roman" pitchFamily="18" charset="0"/>
                <a:cs typeface="Times New Roman" pitchFamily="18" charset="0"/>
              </a:rPr>
              <a:t>4.5 Conclusions </a:t>
            </a:r>
          </a:p>
          <a:p>
            <a:r>
              <a:rPr lang="en-US" dirty="0">
                <a:latin typeface="Times New Roman" pitchFamily="18" charset="0"/>
                <a:cs typeface="Times New Roman" pitchFamily="18" charset="0"/>
              </a:rPr>
              <a:t>Human resource department has a vital role in operating a company. From the above chapters discussion, we can say clear picture of Human resource Practice in the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Ltd. The bank pursues the hypothetical methodology for enrolling and choosing the workers, however it doesn't pursue the hypotheses like a visually impaired individual. They even don't think about a portion of different methodology/steps of enrolling or choosing work force as per the regulatory official the bank is expanding the absolute number of prepared worker step by step. Be that as it may, the bank couldn't take fundamental consideration in different parts of the Human Resource Management. </a:t>
            </a:r>
          </a:p>
        </p:txBody>
      </p:sp>
    </p:spTree>
    <p:extLst>
      <p:ext uri="{BB962C8B-B14F-4D97-AF65-F5344CB8AC3E}">
        <p14:creationId xmlns:p14="http://schemas.microsoft.com/office/powerpoint/2010/main" val="2990618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2895600"/>
            <a:ext cx="7924800" cy="2819400"/>
          </a:xfrm>
        </p:spPr>
        <p:txBody>
          <a:bodyPr>
            <a:normAutofit/>
          </a:bodyPr>
          <a:lstStyle/>
          <a:p>
            <a:pPr algn="ctr"/>
            <a:r>
              <a:rPr lang="en-US" sz="3200" dirty="0" smtClean="0">
                <a:latin typeface="Times New Roman" pitchFamily="18" charset="0"/>
                <a:cs typeface="Times New Roman" pitchFamily="18" charset="0"/>
              </a:rPr>
              <a:t>That’s all about my presentation </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1442409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About myself</a:t>
            </a:r>
            <a:endParaRPr lang="en-US" dirty="0">
              <a:latin typeface="Times New Roman" pitchFamily="18" charset="0"/>
              <a:cs typeface="Times New Roman" pitchFamily="18" charset="0"/>
            </a:endParaRPr>
          </a:p>
        </p:txBody>
      </p:sp>
      <p:sp>
        <p:nvSpPr>
          <p:cNvPr id="3" name="Content Placeholder 2"/>
          <p:cNvSpPr>
            <a:spLocks noGrp="1"/>
          </p:cNvSpPr>
          <p:nvPr>
            <p:ph sz="quarter" idx="13"/>
          </p:nvPr>
        </p:nvSpPr>
        <p:spPr/>
        <p:txBody>
          <a:bodyPr>
            <a:normAutofit/>
          </a:bodyPr>
          <a:lstStyle/>
          <a:p>
            <a:r>
              <a:rPr lang="en-US" sz="2000" dirty="0">
                <a:latin typeface="Times New Roman" pitchFamily="18" charset="0"/>
                <a:cs typeface="Times New Roman" pitchFamily="18" charset="0"/>
              </a:rPr>
              <a:t>Name: </a:t>
            </a:r>
            <a:r>
              <a:rPr lang="en-US" sz="2000" dirty="0" err="1">
                <a:latin typeface="Times New Roman" pitchFamily="18" charset="0"/>
                <a:cs typeface="Times New Roman" pitchFamily="18" charset="0"/>
              </a:rPr>
              <a:t>Ramprasad</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Datta</a:t>
            </a: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Id: MBA 2101022002</a:t>
            </a:r>
          </a:p>
          <a:p>
            <a:r>
              <a:rPr lang="en-US" sz="2000" dirty="0" smtClean="0">
                <a:latin typeface="Times New Roman" pitchFamily="18" charset="0"/>
                <a:cs typeface="Times New Roman" pitchFamily="18" charset="0"/>
              </a:rPr>
              <a:t>Major</a:t>
            </a:r>
            <a:r>
              <a:rPr lang="en-US" sz="2000" dirty="0">
                <a:latin typeface="Times New Roman" pitchFamily="18" charset="0"/>
                <a:cs typeface="Times New Roman" pitchFamily="18" charset="0"/>
              </a:rPr>
              <a:t>: HRM</a:t>
            </a:r>
          </a:p>
          <a:p>
            <a:r>
              <a:rPr lang="en-US" sz="2000" dirty="0">
                <a:latin typeface="Times New Roman" pitchFamily="18" charset="0"/>
                <a:cs typeface="Times New Roman" pitchFamily="18" charset="0"/>
              </a:rPr>
              <a:t>Section: </a:t>
            </a:r>
            <a:r>
              <a:rPr lang="en-US" sz="2000" dirty="0" err="1">
                <a:latin typeface="Times New Roman" pitchFamily="18" charset="0"/>
                <a:cs typeface="Times New Roman" pitchFamily="18" charset="0"/>
              </a:rPr>
              <a:t>Teesta</a:t>
            </a: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Department of Business Administration</a:t>
            </a:r>
          </a:p>
        </p:txBody>
      </p:sp>
    </p:spTree>
    <p:extLst>
      <p:ext uri="{BB962C8B-B14F-4D97-AF65-F5344CB8AC3E}">
        <p14:creationId xmlns:p14="http://schemas.microsoft.com/office/powerpoint/2010/main" val="338713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2743200"/>
            <a:ext cx="7924800" cy="2971800"/>
          </a:xfrm>
        </p:spPr>
        <p:txBody>
          <a:bodyPr>
            <a:normAutofit/>
          </a:bodyPr>
          <a:lstStyle/>
          <a:p>
            <a:pPr algn="ctr"/>
            <a:r>
              <a:rPr lang="en-US" sz="3600" dirty="0" smtClean="0">
                <a:latin typeface="Times New Roman" pitchFamily="18" charset="0"/>
                <a:cs typeface="Times New Roman" pitchFamily="18" charset="0"/>
              </a:rPr>
              <a:t>Thank you</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2915853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My presentation topic is </a:t>
            </a:r>
            <a:endParaRPr lang="en-US" dirty="0">
              <a:latin typeface="Times New Roman" pitchFamily="18" charset="0"/>
              <a:cs typeface="Times New Roman" pitchFamily="18" charset="0"/>
            </a:endParaRPr>
          </a:p>
        </p:txBody>
      </p:sp>
      <p:sp>
        <p:nvSpPr>
          <p:cNvPr id="3" name="Content Placeholder 2"/>
          <p:cNvSpPr>
            <a:spLocks noGrp="1"/>
          </p:cNvSpPr>
          <p:nvPr>
            <p:ph sz="quarter" idx="13"/>
          </p:nvPr>
        </p:nvSpPr>
        <p:spPr>
          <a:xfrm>
            <a:off x="609600" y="2819400"/>
            <a:ext cx="7924800" cy="2895600"/>
          </a:xfrm>
        </p:spPr>
        <p:txBody>
          <a:bodyPr>
            <a:normAutofit/>
          </a:bodyPr>
          <a:lstStyle/>
          <a:p>
            <a:r>
              <a:rPr lang="en-US" sz="2000" dirty="0">
                <a:latin typeface="Times New Roman" pitchFamily="18" charset="0"/>
                <a:cs typeface="Times New Roman" pitchFamily="18" charset="0"/>
              </a:rPr>
              <a:t>“Human Resource Management Practices on </a:t>
            </a:r>
            <a:r>
              <a:rPr lang="en-US" sz="2000" dirty="0" err="1">
                <a:latin typeface="Times New Roman" pitchFamily="18" charset="0"/>
                <a:cs typeface="Times New Roman" pitchFamily="18" charset="0"/>
              </a:rPr>
              <a:t>Janata</a:t>
            </a:r>
            <a:r>
              <a:rPr lang="en-US" sz="2000" dirty="0">
                <a:latin typeface="Times New Roman" pitchFamily="18" charset="0"/>
                <a:cs typeface="Times New Roman" pitchFamily="18" charset="0"/>
              </a:rPr>
              <a:t> Bank Limited’’ </a:t>
            </a:r>
          </a:p>
        </p:txBody>
      </p:sp>
    </p:spTree>
    <p:extLst>
      <p:ext uri="{BB962C8B-B14F-4D97-AF65-F5344CB8AC3E}">
        <p14:creationId xmlns:p14="http://schemas.microsoft.com/office/powerpoint/2010/main" val="3097883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1219200"/>
            <a:ext cx="7924800" cy="4495800"/>
          </a:xfrm>
        </p:spPr>
        <p:txBody>
          <a:bodyPr/>
          <a:lstStyle/>
          <a:p>
            <a:r>
              <a:rPr lang="en-US" sz="1800" dirty="0">
                <a:latin typeface="Times New Roman" pitchFamily="18" charset="0"/>
                <a:cs typeface="Times New Roman" pitchFamily="18" charset="0"/>
              </a:rPr>
              <a:t>EXECUTIVE SUMMARY</a:t>
            </a:r>
          </a:p>
          <a:p>
            <a:r>
              <a:rPr lang="en-US" sz="1800" dirty="0">
                <a:latin typeface="Times New Roman" pitchFamily="18" charset="0"/>
                <a:cs typeface="Times New Roman" pitchFamily="18" charset="0"/>
              </a:rPr>
              <a:t>To meet the requirement of the course outline as well as to comprehend the application of the theoretical knowledge in the practical fields, the internship report on HRM Practices of </a:t>
            </a:r>
            <a:r>
              <a:rPr lang="en-US" sz="1800" dirty="0" err="1">
                <a:latin typeface="Times New Roman" pitchFamily="18" charset="0"/>
                <a:cs typeface="Times New Roman" pitchFamily="18" charset="0"/>
              </a:rPr>
              <a:t>Janata</a:t>
            </a:r>
            <a:r>
              <a:rPr lang="en-US" sz="1800" dirty="0">
                <a:latin typeface="Times New Roman" pitchFamily="18" charset="0"/>
                <a:cs typeface="Times New Roman" pitchFamily="18" charset="0"/>
              </a:rPr>
              <a:t> Bank Limited (JBL) has been conducted. The main focus of the study is to analyze the HRM Practices of </a:t>
            </a:r>
            <a:r>
              <a:rPr lang="en-US" sz="1800" dirty="0" err="1">
                <a:latin typeface="Times New Roman" pitchFamily="18" charset="0"/>
                <a:cs typeface="Times New Roman" pitchFamily="18" charset="0"/>
              </a:rPr>
              <a:t>Janata</a:t>
            </a:r>
            <a:r>
              <a:rPr lang="en-US" sz="1800" dirty="0">
                <a:latin typeface="Times New Roman" pitchFamily="18" charset="0"/>
                <a:cs typeface="Times New Roman" pitchFamily="18" charset="0"/>
              </a:rPr>
              <a:t> Bank Limited, to identify the strengths and weaknesses of existing HRM Practices and suggest some measures for bringing effectiveness in HRM Practices.</a:t>
            </a:r>
          </a:p>
          <a:p>
            <a:endParaRPr lang="en-US" dirty="0"/>
          </a:p>
        </p:txBody>
      </p:sp>
    </p:spTree>
    <p:extLst>
      <p:ext uri="{BB962C8B-B14F-4D97-AF65-F5344CB8AC3E}">
        <p14:creationId xmlns:p14="http://schemas.microsoft.com/office/powerpoint/2010/main" val="3666126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533400"/>
            <a:ext cx="7924800" cy="5181600"/>
          </a:xfrm>
        </p:spPr>
        <p:txBody>
          <a:bodyPr/>
          <a:lstStyle/>
          <a:p>
            <a:r>
              <a:rPr lang="en-US" dirty="0">
                <a:latin typeface="Times New Roman" pitchFamily="18" charset="0"/>
                <a:cs typeface="Times New Roman" pitchFamily="18" charset="0"/>
              </a:rPr>
              <a:t>1.0 Introduction </a:t>
            </a:r>
          </a:p>
          <a:p>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is a state claimed Commercial bank of Bangladesh built up in 1972.This </a:t>
            </a:r>
            <a:r>
              <a:rPr lang="en-US" dirty="0" smtClean="0">
                <a:latin typeface="Times New Roman" pitchFamily="18" charset="0"/>
                <a:cs typeface="Times New Roman" pitchFamily="18" charset="0"/>
              </a:rPr>
              <a:t>bank </a:t>
            </a:r>
            <a:r>
              <a:rPr lang="en-US" dirty="0">
                <a:latin typeface="Times New Roman" pitchFamily="18" charset="0"/>
                <a:cs typeface="Times New Roman" pitchFamily="18" charset="0"/>
              </a:rPr>
              <a:t>is the second largest Commercial bank in Bangladesh. </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This report is mainly focus on Human resources management practices of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HRM rehearses help workers and chiefs improve the viability of an association. This includes setting work desires, checking representative execution, helping workers improve their presentation, execution appraiser and remunerating great execution</a:t>
            </a:r>
            <a:r>
              <a:rPr lang="en-US" dirty="0" smtClean="0">
                <a:latin typeface="Times New Roman" pitchFamily="18" charset="0"/>
                <a:cs typeface="Times New Roman" pitchFamily="18" charset="0"/>
              </a:rPr>
              <a:t>.</a:t>
            </a:r>
          </a:p>
          <a:p>
            <a:r>
              <a:rPr lang="en-US" dirty="0">
                <a:latin typeface="Times New Roman" pitchFamily="18" charset="0"/>
                <a:cs typeface="Times New Roman" pitchFamily="18" charset="0"/>
              </a:rPr>
              <a:t>1.1. Background </a:t>
            </a:r>
          </a:p>
          <a:p>
            <a:r>
              <a:rPr lang="en-US" dirty="0">
                <a:latin typeface="Times New Roman" pitchFamily="18" charset="0"/>
                <a:cs typeface="Times New Roman" pitchFamily="18" charset="0"/>
              </a:rPr>
              <a:t>After culmination of 42 credit long stretches of MBA program requests a report on reasonable experience. Entry level position program is an absolute necessity measure for Master of Business Administration (MBA) understudies, intended to place them in a difficult situation of the significant field, where the understudies get straightforward chance to apply their hypothetical information into viable applications. </a:t>
            </a:r>
          </a:p>
        </p:txBody>
      </p:sp>
    </p:spTree>
    <p:extLst>
      <p:ext uri="{BB962C8B-B14F-4D97-AF65-F5344CB8AC3E}">
        <p14:creationId xmlns:p14="http://schemas.microsoft.com/office/powerpoint/2010/main" val="1124506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304800"/>
            <a:ext cx="7924800" cy="5638800"/>
          </a:xfrm>
        </p:spPr>
        <p:txBody>
          <a:bodyPr>
            <a:normAutofit lnSpcReduction="10000"/>
          </a:bodyPr>
          <a:lstStyle/>
          <a:p>
            <a:r>
              <a:rPr lang="en-US" dirty="0">
                <a:latin typeface="Times New Roman" pitchFamily="18" charset="0"/>
                <a:cs typeface="Times New Roman" pitchFamily="18" charset="0"/>
              </a:rPr>
              <a:t>1.4 Research Methodology</a:t>
            </a:r>
          </a:p>
          <a:p>
            <a:r>
              <a:rPr lang="en-US" dirty="0">
                <a:latin typeface="Times New Roman" pitchFamily="18" charset="0"/>
                <a:cs typeface="Times New Roman" pitchFamily="18" charset="0"/>
              </a:rPr>
              <a:t>The study is performed based on the information extracted from different sources collected by using a specific methodology. To fulfill the objectives of this report total methodology has divided into two major parts.</a:t>
            </a:r>
          </a:p>
          <a:p>
            <a:r>
              <a:rPr lang="en-US" dirty="0">
                <a:latin typeface="Times New Roman" pitchFamily="18" charset="0"/>
                <a:cs typeface="Times New Roman" pitchFamily="18" charset="0"/>
              </a:rPr>
              <a:t>1.5 Data Collection Procedure</a:t>
            </a:r>
          </a:p>
          <a:p>
            <a:r>
              <a:rPr lang="en-US" dirty="0">
                <a:latin typeface="Times New Roman" pitchFamily="18" charset="0"/>
                <a:cs typeface="Times New Roman" pitchFamily="18" charset="0"/>
              </a:rPr>
              <a:t>So as to make the report increasingly important and respectable, two wellsprings of information and data have been utilized generally and perfectly. </a:t>
            </a:r>
          </a:p>
          <a:p>
            <a:r>
              <a:rPr lang="en-US" dirty="0">
                <a:latin typeface="Times New Roman" pitchFamily="18" charset="0"/>
                <a:cs typeface="Times New Roman" pitchFamily="18" charset="0"/>
              </a:rPr>
              <a:t>The “Primary Sources” are as follows:-</a:t>
            </a:r>
          </a:p>
          <a:p>
            <a:r>
              <a:rPr lang="en-US" dirty="0">
                <a:latin typeface="Times New Roman" pitchFamily="18" charset="0"/>
                <a:cs typeface="Times New Roman" pitchFamily="18" charset="0"/>
              </a:rPr>
              <a:t>1.	I have discussed with officials about the human resources management activities of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a:t>
            </a:r>
          </a:p>
          <a:p>
            <a:r>
              <a:rPr lang="en-US" dirty="0">
                <a:latin typeface="Times New Roman" pitchFamily="18" charset="0"/>
                <a:cs typeface="Times New Roman" pitchFamily="18" charset="0"/>
              </a:rPr>
              <a:t>2.	Sharing practical knowledge of officials. </a:t>
            </a:r>
          </a:p>
          <a:p>
            <a:r>
              <a:rPr lang="en-US" dirty="0">
                <a:latin typeface="Times New Roman" pitchFamily="18" charset="0"/>
                <a:cs typeface="Times New Roman" pitchFamily="18" charset="0"/>
              </a:rPr>
              <a:t>3.	In-depth study of selected cases. </a:t>
            </a:r>
          </a:p>
          <a:p>
            <a:r>
              <a:rPr lang="en-US" dirty="0">
                <a:latin typeface="Times New Roman" pitchFamily="18" charset="0"/>
                <a:cs typeface="Times New Roman" pitchFamily="18" charset="0"/>
              </a:rPr>
              <a:t>The “secondary Sources” are as follows: -</a:t>
            </a:r>
          </a:p>
          <a:p>
            <a:r>
              <a:rPr lang="en-US" dirty="0">
                <a:latin typeface="Times New Roman" pitchFamily="18" charset="0"/>
                <a:cs typeface="Times New Roman" pitchFamily="18" charset="0"/>
              </a:rPr>
              <a:t>1.	Annual report of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and others document uses for my work.</a:t>
            </a:r>
          </a:p>
          <a:p>
            <a:r>
              <a:rPr lang="en-US" dirty="0">
                <a:latin typeface="Times New Roman" pitchFamily="18" charset="0"/>
                <a:cs typeface="Times New Roman" pitchFamily="18" charset="0"/>
              </a:rPr>
              <a:t>2.	JBL Web sites and other articles. </a:t>
            </a:r>
          </a:p>
          <a:p>
            <a:r>
              <a:rPr lang="en-US" dirty="0">
                <a:latin typeface="Times New Roman" pitchFamily="18" charset="0"/>
                <a:cs typeface="Times New Roman" pitchFamily="18" charset="0"/>
              </a:rPr>
              <a:t>3.	Periodicals Published by Bangladesh Bank.</a:t>
            </a:r>
          </a:p>
        </p:txBody>
      </p:sp>
    </p:spTree>
    <p:extLst>
      <p:ext uri="{BB962C8B-B14F-4D97-AF65-F5344CB8AC3E}">
        <p14:creationId xmlns:p14="http://schemas.microsoft.com/office/powerpoint/2010/main" val="436001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304800"/>
            <a:ext cx="7924800" cy="5410200"/>
          </a:xfrm>
        </p:spPr>
        <p:txBody>
          <a:bodyPr/>
          <a:lstStyle/>
          <a:p>
            <a:r>
              <a:rPr lang="en-US" dirty="0">
                <a:latin typeface="Times New Roman" pitchFamily="18" charset="0"/>
                <a:cs typeface="Times New Roman" pitchFamily="18" charset="0"/>
              </a:rPr>
              <a:t>1.5.0 Data Processing &amp; Analysis</a:t>
            </a:r>
          </a:p>
          <a:p>
            <a:r>
              <a:rPr lang="en-US" dirty="0">
                <a:latin typeface="Times New Roman" pitchFamily="18" charset="0"/>
                <a:cs typeface="Times New Roman" pitchFamily="18" charset="0"/>
              </a:rPr>
              <a:t>Collected information have then processed &amp; compiled with the aid of MS Word&amp; MS excel another related computer </a:t>
            </a:r>
            <a:r>
              <a:rPr lang="en-US" dirty="0" smtClean="0">
                <a:latin typeface="Times New Roman" pitchFamily="18" charset="0"/>
                <a:cs typeface="Times New Roman" pitchFamily="18" charset="0"/>
              </a:rPr>
              <a:t>software</a:t>
            </a:r>
            <a:r>
              <a:rPr lang="en-US" dirty="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Limitation </a:t>
            </a:r>
            <a:r>
              <a:rPr lang="en-US" dirty="0">
                <a:latin typeface="Times New Roman" pitchFamily="18" charset="0"/>
                <a:cs typeface="Times New Roman" pitchFamily="18" charset="0"/>
              </a:rPr>
              <a:t>of Study</a:t>
            </a:r>
          </a:p>
          <a:p>
            <a:r>
              <a:rPr lang="en-US" dirty="0">
                <a:latin typeface="Times New Roman" pitchFamily="18" charset="0"/>
                <a:cs typeface="Times New Roman" pitchFamily="18" charset="0"/>
              </a:rPr>
              <a:t>1.	Due to lack of experience, and human limitation there may have been some mistakes in the report by default.</a:t>
            </a:r>
          </a:p>
          <a:p>
            <a:r>
              <a:rPr lang="en-US" dirty="0">
                <a:latin typeface="Times New Roman" pitchFamily="18" charset="0"/>
                <a:cs typeface="Times New Roman" pitchFamily="18" charset="0"/>
              </a:rPr>
              <a:t>2.	Most of the information’s used in this report from, secondary source is not structured and not updated to date.</a:t>
            </a:r>
          </a:p>
          <a:p>
            <a:r>
              <a:rPr lang="en-US" dirty="0">
                <a:latin typeface="Times New Roman" pitchFamily="18" charset="0"/>
                <a:cs typeface="Times New Roman" pitchFamily="18" charset="0"/>
              </a:rPr>
              <a:t>3.	Unavailability of most recent information is another major problem </a:t>
            </a:r>
            <a:r>
              <a:rPr lang="en-US" dirty="0" smtClean="0">
                <a:latin typeface="Times New Roman" pitchFamily="18" charset="0"/>
                <a:cs typeface="Times New Roman" pitchFamily="18" charset="0"/>
              </a:rPr>
              <a:t>that was </a:t>
            </a:r>
            <a:r>
              <a:rPr lang="en-US" dirty="0">
                <a:latin typeface="Times New Roman" pitchFamily="18" charset="0"/>
                <a:cs typeface="Times New Roman" pitchFamily="18" charset="0"/>
              </a:rPr>
              <a:t>faced during the practice.</a:t>
            </a:r>
          </a:p>
          <a:p>
            <a:r>
              <a:rPr lang="en-US" dirty="0">
                <a:latin typeface="Times New Roman" pitchFamily="18" charset="0"/>
                <a:cs typeface="Times New Roman" pitchFamily="18" charset="0"/>
              </a:rPr>
              <a:t>4.	Unavailability to require published documents.</a:t>
            </a:r>
          </a:p>
          <a:p>
            <a:r>
              <a:rPr lang="en-US" dirty="0">
                <a:latin typeface="Times New Roman" pitchFamily="18" charset="0"/>
                <a:cs typeface="Times New Roman" pitchFamily="18" charset="0"/>
              </a:rPr>
              <a:t>5.	Lack of efficiency to prepare the standard report.</a:t>
            </a: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923827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381000"/>
            <a:ext cx="7924800" cy="5943600"/>
          </a:xfrm>
        </p:spPr>
        <p:txBody>
          <a:bodyPr/>
          <a:lstStyle/>
          <a:p>
            <a:r>
              <a:rPr lang="en-US" dirty="0">
                <a:latin typeface="Times New Roman" pitchFamily="18" charset="0"/>
                <a:cs typeface="Times New Roman" pitchFamily="18" charset="0"/>
              </a:rPr>
              <a:t>Company Overview</a:t>
            </a:r>
          </a:p>
          <a:p>
            <a:r>
              <a:rPr lang="en-US" dirty="0">
                <a:latin typeface="Times New Roman" pitchFamily="18" charset="0"/>
                <a:cs typeface="Times New Roman" pitchFamily="18" charset="0"/>
              </a:rPr>
              <a:t>1.7 PROFILE OF JANATA BANK LIMITED</a:t>
            </a:r>
          </a:p>
          <a:p>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one of the largest commercial banks in Bangladesh, which was set up under Bangladesh Bank (Nationalization) Order 1972 (Presidency Order of 1972). By assuming control over parts of previous United Bank Limited and Union Bank Limited, were two private banks performing class banking over the nation. After the introduction of Bangladesh on sixteenth (16)December 1971, recently framed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for mass banking got exceptional offices from the administration to fill in as nationalized Commercial bank everywhere throughout the nation. </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1.8 Corporatization</a:t>
            </a:r>
          </a:p>
          <a:p>
            <a:r>
              <a:rPr lang="en-US" dirty="0">
                <a:latin typeface="Times New Roman" pitchFamily="18" charset="0"/>
                <a:cs typeface="Times New Roman" pitchFamily="18" charset="0"/>
              </a:rPr>
              <a:t>In 15 November, 2007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got registered with the Joint Stock of Registrars and restructured it as a public limited company with the name </a:t>
            </a:r>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a:t>
            </a:r>
            <a:r>
              <a:rPr lang="en-US" dirty="0" smtClean="0">
                <a:latin typeface="Times New Roman" pitchFamily="18" charset="0"/>
                <a:cs typeface="Times New Roman" pitchFamily="18" charset="0"/>
              </a:rPr>
              <a:t>.</a:t>
            </a:r>
          </a:p>
          <a:p>
            <a:r>
              <a:rPr lang="en-US" dirty="0">
                <a:latin typeface="Times New Roman" pitchFamily="18" charset="0"/>
                <a:cs typeface="Times New Roman" pitchFamily="18" charset="0"/>
              </a:rPr>
              <a:t>2.1 </a:t>
            </a:r>
            <a:r>
              <a:rPr lang="en-US" dirty="0" smtClean="0">
                <a:latin typeface="Times New Roman" pitchFamily="18" charset="0"/>
                <a:cs typeface="Times New Roman" pitchFamily="18" charset="0"/>
              </a:rPr>
              <a:t>Management</a:t>
            </a:r>
          </a:p>
          <a:p>
            <a:r>
              <a:rPr lang="en-US" dirty="0">
                <a:latin typeface="Times New Roman" pitchFamily="18" charset="0"/>
                <a:cs typeface="Times New Roman" pitchFamily="18" charset="0"/>
              </a:rPr>
              <a:t>Head Office, G.M Office, Area Office, </a:t>
            </a:r>
            <a:r>
              <a:rPr lang="en-US" dirty="0" smtClean="0">
                <a:latin typeface="Times New Roman" pitchFamily="18" charset="0"/>
                <a:cs typeface="Times New Roman" pitchFamily="18" charset="0"/>
              </a:rPr>
              <a:t>Branch </a:t>
            </a:r>
            <a:r>
              <a:rPr lang="en-US" dirty="0">
                <a:latin typeface="Times New Roman" pitchFamily="18" charset="0"/>
                <a:cs typeface="Times New Roman" pitchFamily="18" charset="0"/>
              </a:rPr>
              <a:t>Office, Regional  Office</a:t>
            </a:r>
          </a:p>
        </p:txBody>
      </p:sp>
    </p:spTree>
    <p:extLst>
      <p:ext uri="{BB962C8B-B14F-4D97-AF65-F5344CB8AC3E}">
        <p14:creationId xmlns:p14="http://schemas.microsoft.com/office/powerpoint/2010/main" val="3064817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152400"/>
            <a:ext cx="7924800" cy="6400800"/>
          </a:xfrm>
        </p:spPr>
        <p:txBody>
          <a:bodyPr>
            <a:normAutofit/>
          </a:bodyPr>
          <a:lstStyle/>
          <a:p>
            <a:r>
              <a:rPr lang="en-US" dirty="0">
                <a:latin typeface="Times New Roman" pitchFamily="18" charset="0"/>
                <a:cs typeface="Times New Roman" pitchFamily="18" charset="0"/>
              </a:rPr>
              <a:t>2.3 Vision</a:t>
            </a:r>
          </a:p>
          <a:p>
            <a:r>
              <a:rPr lang="en-US" dirty="0">
                <a:latin typeface="Times New Roman" pitchFamily="18" charset="0"/>
                <a:cs typeface="Times New Roman" pitchFamily="18" charset="0"/>
              </a:rPr>
              <a:t>To become the effective largest commercial bank in Bangladesh to support socio-economic development of the country and to be a leading bank in South Asia.</a:t>
            </a:r>
          </a:p>
          <a:p>
            <a:r>
              <a:rPr lang="en-US" dirty="0">
                <a:latin typeface="Times New Roman" pitchFamily="18" charset="0"/>
                <a:cs typeface="Times New Roman" pitchFamily="18" charset="0"/>
              </a:rPr>
              <a:t>2.3 Mission</a:t>
            </a:r>
          </a:p>
          <a:p>
            <a:r>
              <a:rPr lang="en-US" dirty="0" err="1">
                <a:latin typeface="Times New Roman" pitchFamily="18" charset="0"/>
                <a:cs typeface="Times New Roman" pitchFamily="18" charset="0"/>
              </a:rPr>
              <a:t>Janata</a:t>
            </a:r>
            <a:r>
              <a:rPr lang="en-US" dirty="0">
                <a:latin typeface="Times New Roman" pitchFamily="18" charset="0"/>
                <a:cs typeface="Times New Roman" pitchFamily="18" charset="0"/>
              </a:rPr>
              <a:t> Bank Limited will be an effective commercial bank by maintaining a stable growth strategy, delivering high quality financial products, providing excellent customer service through an experienced management team and ensuring good corporate governance in every step of banking network.</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2.6 </a:t>
            </a:r>
            <a:r>
              <a:rPr lang="en-US" dirty="0">
                <a:latin typeface="Times New Roman" pitchFamily="18" charset="0"/>
                <a:cs typeface="Times New Roman" pitchFamily="18" charset="0"/>
              </a:rPr>
              <a:t>NATURE OF </a:t>
            </a:r>
            <a:r>
              <a:rPr lang="en-US" dirty="0" smtClean="0">
                <a:latin typeface="Times New Roman" pitchFamily="18" charset="0"/>
                <a:cs typeface="Times New Roman" pitchFamily="18" charset="0"/>
              </a:rPr>
              <a:t>COMMERCIAL</a:t>
            </a:r>
          </a:p>
          <a:p>
            <a:r>
              <a:rPr lang="en-US" dirty="0">
                <a:latin typeface="Times New Roman" pitchFamily="18" charset="0"/>
                <a:cs typeface="Times New Roman" pitchFamily="18" charset="0"/>
              </a:rPr>
              <a:t>i) Corporate Banking. </a:t>
            </a:r>
            <a:r>
              <a:rPr lang="en-US" dirty="0" smtClean="0">
                <a:latin typeface="Times New Roman" pitchFamily="18" charset="0"/>
                <a:cs typeface="Times New Roman" pitchFamily="18" charset="0"/>
              </a:rPr>
              <a:t>ii</a:t>
            </a:r>
            <a:r>
              <a:rPr lang="en-US" dirty="0">
                <a:latin typeface="Times New Roman" pitchFamily="18" charset="0"/>
                <a:cs typeface="Times New Roman" pitchFamily="18" charset="0"/>
              </a:rPr>
              <a:t>) Project Financing. </a:t>
            </a:r>
            <a:r>
              <a:rPr lang="en-US" dirty="0" smtClean="0">
                <a:latin typeface="Times New Roman" pitchFamily="18" charset="0"/>
                <a:cs typeface="Times New Roman" pitchFamily="18" charset="0"/>
              </a:rPr>
              <a:t>iii</a:t>
            </a:r>
            <a:r>
              <a:rPr lang="en-US" dirty="0">
                <a:latin typeface="Times New Roman" pitchFamily="18" charset="0"/>
                <a:cs typeface="Times New Roman" pitchFamily="18" charset="0"/>
              </a:rPr>
              <a:t>) SME Finance. </a:t>
            </a:r>
            <a:r>
              <a:rPr lang="en-US" dirty="0" smtClean="0">
                <a:latin typeface="Times New Roman" pitchFamily="18" charset="0"/>
                <a:cs typeface="Times New Roman" pitchFamily="18" charset="0"/>
              </a:rPr>
              <a:t>iv</a:t>
            </a:r>
            <a:r>
              <a:rPr lang="en-US" dirty="0">
                <a:latin typeface="Times New Roman" pitchFamily="18" charset="0"/>
                <a:cs typeface="Times New Roman" pitchFamily="18" charset="0"/>
              </a:rPr>
              <a:t>) Consumer Credit.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v</a:t>
            </a:r>
            <a:r>
              <a:rPr lang="en-US" dirty="0">
                <a:latin typeface="Times New Roman" pitchFamily="18" charset="0"/>
                <a:cs typeface="Times New Roman" pitchFamily="18" charset="0"/>
              </a:rPr>
              <a:t>) International Trade. </a:t>
            </a:r>
            <a:r>
              <a:rPr lang="en-US" dirty="0" smtClean="0">
                <a:latin typeface="Times New Roman" pitchFamily="18" charset="0"/>
                <a:cs typeface="Times New Roman" pitchFamily="18" charset="0"/>
              </a:rPr>
              <a:t>vi</a:t>
            </a:r>
            <a:r>
              <a:rPr lang="en-US" dirty="0">
                <a:latin typeface="Times New Roman" pitchFamily="18" charset="0"/>
                <a:cs typeface="Times New Roman" pitchFamily="18" charset="0"/>
              </a:rPr>
              <a:t>) Trade Finance. </a:t>
            </a:r>
            <a:r>
              <a:rPr lang="en-US" dirty="0" smtClean="0">
                <a:latin typeface="Times New Roman" pitchFamily="18" charset="0"/>
                <a:cs typeface="Times New Roman" pitchFamily="18" charset="0"/>
              </a:rPr>
              <a:t>vii</a:t>
            </a:r>
            <a:r>
              <a:rPr lang="en-US" dirty="0">
                <a:latin typeface="Times New Roman" pitchFamily="18" charset="0"/>
                <a:cs typeface="Times New Roman" pitchFamily="18" charset="0"/>
              </a:rPr>
              <a:t>) Loan </a:t>
            </a:r>
            <a:r>
              <a:rPr lang="en-US" dirty="0" err="1" smtClean="0">
                <a:latin typeface="Times New Roman" pitchFamily="18" charset="0"/>
                <a:cs typeface="Times New Roman" pitchFamily="18" charset="0"/>
              </a:rPr>
              <a:t>Syndication.viii</a:t>
            </a:r>
            <a:r>
              <a:rPr lang="en-US" dirty="0">
                <a:latin typeface="Times New Roman" pitchFamily="18" charset="0"/>
                <a:cs typeface="Times New Roman" pitchFamily="18" charset="0"/>
              </a:rPr>
              <a:t>) Foreign Exchange Dealing. </a:t>
            </a:r>
          </a:p>
          <a:p>
            <a:r>
              <a:rPr lang="en-US" dirty="0">
                <a:latin typeface="Times New Roman" pitchFamily="18" charset="0"/>
                <a:cs typeface="Times New Roman" pitchFamily="18" charset="0"/>
              </a:rPr>
              <a:t>ix) Rural and Micro Credit. </a:t>
            </a:r>
            <a:r>
              <a:rPr lang="en-US" dirty="0" smtClean="0">
                <a:latin typeface="Times New Roman" pitchFamily="18" charset="0"/>
                <a:cs typeface="Times New Roman" pitchFamily="18" charset="0"/>
              </a:rPr>
              <a:t>x</a:t>
            </a:r>
            <a:r>
              <a:rPr lang="en-US" dirty="0">
                <a:latin typeface="Times New Roman" pitchFamily="18" charset="0"/>
                <a:cs typeface="Times New Roman" pitchFamily="18" charset="0"/>
              </a:rPr>
              <a:t>) NGO-Linkage Loan. </a:t>
            </a:r>
            <a:r>
              <a:rPr lang="en-US" dirty="0" smtClean="0">
                <a:latin typeface="Times New Roman" pitchFamily="18" charset="0"/>
                <a:cs typeface="Times New Roman" pitchFamily="18" charset="0"/>
              </a:rPr>
              <a:t>xi</a:t>
            </a:r>
            <a:r>
              <a:rPr lang="en-US" dirty="0">
                <a:latin typeface="Times New Roman" pitchFamily="18" charset="0"/>
                <a:cs typeface="Times New Roman" pitchFamily="18" charset="0"/>
              </a:rPr>
              <a:t>) Investment.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xii</a:t>
            </a:r>
            <a:r>
              <a:rPr lang="en-US" dirty="0">
                <a:latin typeface="Times New Roman" pitchFamily="18" charset="0"/>
                <a:cs typeface="Times New Roman" pitchFamily="18" charset="0"/>
              </a:rPr>
              <a:t>) Government Treasury Function. </a:t>
            </a:r>
            <a:r>
              <a:rPr lang="en-US" dirty="0" smtClean="0">
                <a:latin typeface="Times New Roman" pitchFamily="18" charset="0"/>
                <a:cs typeface="Times New Roman" pitchFamily="18" charset="0"/>
              </a:rPr>
              <a:t>xiii</a:t>
            </a:r>
            <a:r>
              <a:rPr lang="en-US" dirty="0">
                <a:latin typeface="Times New Roman" pitchFamily="18" charset="0"/>
                <a:cs typeface="Times New Roman" pitchFamily="18" charset="0"/>
              </a:rPr>
              <a:t>) Money Market Operation. </a:t>
            </a:r>
          </a:p>
          <a:p>
            <a:r>
              <a:rPr lang="en-US" dirty="0">
                <a:latin typeface="Times New Roman" pitchFamily="18" charset="0"/>
                <a:cs typeface="Times New Roman" pitchFamily="18" charset="0"/>
              </a:rPr>
              <a:t>xiv) Capital Market Operation. </a:t>
            </a:r>
            <a:r>
              <a:rPr lang="en-US" dirty="0" smtClean="0">
                <a:latin typeface="Times New Roman" pitchFamily="18" charset="0"/>
                <a:cs typeface="Times New Roman" pitchFamily="18" charset="0"/>
              </a:rPr>
              <a:t>xv</a:t>
            </a:r>
            <a:r>
              <a:rPr lang="en-US" dirty="0">
                <a:latin typeface="Times New Roman" pitchFamily="18" charset="0"/>
                <a:cs typeface="Times New Roman" pitchFamily="18" charset="0"/>
              </a:rPr>
              <a:t>) Remittance.</a:t>
            </a:r>
          </a:p>
        </p:txBody>
      </p:sp>
    </p:spTree>
    <p:extLst>
      <p:ext uri="{BB962C8B-B14F-4D97-AF65-F5344CB8AC3E}">
        <p14:creationId xmlns:p14="http://schemas.microsoft.com/office/powerpoint/2010/main" val="979128504"/>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33</TotalTime>
  <Words>1883</Words>
  <Application>Microsoft Office PowerPoint</Application>
  <PresentationFormat>On-screen Show (4:3)</PresentationFormat>
  <Paragraphs>133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Horizon</vt:lpstr>
      <vt:lpstr>Welcome to  my presentation </vt:lpstr>
      <vt:lpstr>About myself</vt:lpstr>
      <vt:lpstr>My presentation topic is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my presentation </dc:title>
  <dc:creator>GBPL</dc:creator>
  <cp:lastModifiedBy>Windows User</cp:lastModifiedBy>
  <cp:revision>4</cp:revision>
  <dcterms:created xsi:type="dcterms:W3CDTF">2006-08-16T00:00:00Z</dcterms:created>
  <dcterms:modified xsi:type="dcterms:W3CDTF">2022-01-19T07:06:55Z</dcterms:modified>
</cp:coreProperties>
</file>