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6" r:id="rId2"/>
    <p:sldId id="270" r:id="rId3"/>
    <p:sldId id="257" r:id="rId4"/>
    <p:sldId id="258" r:id="rId5"/>
    <p:sldId id="260" r:id="rId6"/>
    <p:sldId id="261" r:id="rId7"/>
    <p:sldId id="263" r:id="rId8"/>
    <p:sldId id="264" r:id="rId9"/>
    <p:sldId id="265" r:id="rId10"/>
    <p:sldId id="266" r:id="rId11"/>
    <p:sldId id="267" r:id="rId12"/>
    <p:sldId id="268" r:id="rId13"/>
    <p:sldId id="269"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66" d="100"/>
          <a:sy n="66" d="100"/>
        </p:scale>
        <p:origin x="-1200" y="-81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BA32FF3-24EE-4965-88DF-83E1B9AE8BE1}" type="datetimeFigureOut">
              <a:rPr lang="en-US" smtClean="0"/>
              <a:t>24-Oct-21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4FF1A8-8A5D-4101-BCDA-CC4A93005231}"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A4FF1A8-8A5D-4101-BCDA-CC4A93005231}" type="slidenum">
              <a:rPr lang="en-US" smtClean="0"/>
              <a:t>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4E666998-5D5E-4F16-BC53-6CDF83777FBC}" type="datetimeFigureOut">
              <a:rPr lang="en-US" smtClean="0"/>
              <a:pPr/>
              <a:t>24-Oct-21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52D88106-78FC-494A-A053-577F2E78F80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E666998-5D5E-4F16-BC53-6CDF83777FBC}" type="datetimeFigureOut">
              <a:rPr lang="en-US" smtClean="0"/>
              <a:pPr/>
              <a:t>24-Oct-21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D88106-78FC-494A-A053-577F2E78F80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E666998-5D5E-4F16-BC53-6CDF83777FBC}" type="datetimeFigureOut">
              <a:rPr lang="en-US" smtClean="0"/>
              <a:pPr/>
              <a:t>24-Oct-21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D88106-78FC-494A-A053-577F2E78F80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E666998-5D5E-4F16-BC53-6CDF83777FBC}" type="datetimeFigureOut">
              <a:rPr lang="en-US" smtClean="0"/>
              <a:pPr/>
              <a:t>24-Oct-21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D88106-78FC-494A-A053-577F2E78F80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4E666998-5D5E-4F16-BC53-6CDF83777FBC}" type="datetimeFigureOut">
              <a:rPr lang="en-US" smtClean="0"/>
              <a:pPr/>
              <a:t>24-Oct-21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D88106-78FC-494A-A053-577F2E78F80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E666998-5D5E-4F16-BC53-6CDF83777FBC}" type="datetimeFigureOut">
              <a:rPr lang="en-US" smtClean="0"/>
              <a:pPr/>
              <a:t>24-Oct-21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D88106-78FC-494A-A053-577F2E78F80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4E666998-5D5E-4F16-BC53-6CDF83777FBC}" type="datetimeFigureOut">
              <a:rPr lang="en-US" smtClean="0"/>
              <a:pPr/>
              <a:t>24-Oct-21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2D88106-78FC-494A-A053-577F2E78F80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E666998-5D5E-4F16-BC53-6CDF83777FBC}" type="datetimeFigureOut">
              <a:rPr lang="en-US" smtClean="0"/>
              <a:pPr/>
              <a:t>24-Oct-21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2D88106-78FC-494A-A053-577F2E78F80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666998-5D5E-4F16-BC53-6CDF83777FBC}" type="datetimeFigureOut">
              <a:rPr lang="en-US" smtClean="0"/>
              <a:pPr/>
              <a:t>24-Oct-21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2D88106-78FC-494A-A053-577F2E78F80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E666998-5D5E-4F16-BC53-6CDF83777FBC}" type="datetimeFigureOut">
              <a:rPr lang="en-US" smtClean="0"/>
              <a:pPr/>
              <a:t>24-Oct-21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D88106-78FC-494A-A053-577F2E78F80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E666998-5D5E-4F16-BC53-6CDF83777FBC}" type="datetimeFigureOut">
              <a:rPr lang="en-US" smtClean="0"/>
              <a:pPr/>
              <a:t>24-Oct-21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52D88106-78FC-494A-A053-577F2E78F80D}"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4E666998-5D5E-4F16-BC53-6CDF83777FBC}" type="datetimeFigureOut">
              <a:rPr lang="en-US" smtClean="0"/>
              <a:pPr/>
              <a:t>24-Oct-21</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52D88106-78FC-494A-A053-577F2E78F80D}"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76400" y="3048000"/>
            <a:ext cx="6400800" cy="2514600"/>
          </a:xfrm>
        </p:spPr>
        <p:txBody>
          <a:bodyPr/>
          <a:lstStyle/>
          <a:p>
            <a:pPr algn="ctr"/>
            <a:endParaRPr lang="en-US" sz="2000" smtClean="0">
              <a:solidFill>
                <a:schemeClr val="tx1"/>
              </a:solidFill>
            </a:endParaRPr>
          </a:p>
          <a:p>
            <a:pPr algn="ctr"/>
            <a:r>
              <a:rPr lang="en-US" sz="2000" smtClean="0">
                <a:solidFill>
                  <a:schemeClr val="tx1"/>
                </a:solidFill>
              </a:rPr>
              <a:t>SUBMITTED </a:t>
            </a:r>
            <a:r>
              <a:rPr lang="en-US" sz="2000" smtClean="0">
                <a:solidFill>
                  <a:schemeClr val="tx1"/>
                </a:solidFill>
              </a:rPr>
              <a:t>TO</a:t>
            </a:r>
          </a:p>
          <a:p>
            <a:pPr algn="ctr"/>
            <a:r>
              <a:rPr lang="en-US" sz="2000" smtClean="0">
                <a:solidFill>
                  <a:schemeClr val="tx1"/>
                </a:solidFill>
              </a:rPr>
              <a:t>Md. Fakhrul Abedin (Himel)</a:t>
            </a:r>
            <a:endParaRPr lang="en-US" sz="2000" smtClean="0">
              <a:solidFill>
                <a:schemeClr val="tx1"/>
              </a:solidFill>
            </a:endParaRPr>
          </a:p>
          <a:p>
            <a:pPr algn="ctr"/>
            <a:r>
              <a:rPr lang="en-US" sz="2000" smtClean="0">
                <a:solidFill>
                  <a:schemeClr val="tx1"/>
                </a:solidFill>
              </a:rPr>
              <a:t>Lecturer</a:t>
            </a:r>
          </a:p>
          <a:p>
            <a:pPr algn="ctr"/>
            <a:r>
              <a:rPr lang="en-US" sz="2000" smtClean="0">
                <a:solidFill>
                  <a:schemeClr val="tx1"/>
                </a:solidFill>
              </a:rPr>
              <a:t>Department of Textile Engineering,</a:t>
            </a:r>
          </a:p>
          <a:p>
            <a:pPr algn="ctr"/>
            <a:r>
              <a:rPr lang="en-US" sz="2000" b="1" smtClean="0">
                <a:solidFill>
                  <a:schemeClr val="tx1"/>
                </a:solidFill>
              </a:rPr>
              <a:t>Sonargaon University</a:t>
            </a:r>
            <a:endParaRPr lang="en-US" sz="2000" smtClean="0">
              <a:solidFill>
                <a:schemeClr val="tx1"/>
              </a:solidFill>
            </a:endParaRPr>
          </a:p>
          <a:p>
            <a:pPr algn="ctr"/>
            <a:r>
              <a:rPr lang="en-US" sz="2000" cap="small" smtClean="0">
                <a:solidFill>
                  <a:schemeClr val="tx1"/>
                </a:solidFill>
              </a:rPr>
              <a:t>146</a:t>
            </a:r>
            <a:r>
              <a:rPr lang="en-US" sz="2000" smtClean="0">
                <a:solidFill>
                  <a:schemeClr val="tx1"/>
                </a:solidFill>
              </a:rPr>
              <a:t>Mohakhali,WirelessGate.Dhaka</a:t>
            </a:r>
            <a:r>
              <a:rPr lang="en-US" sz="2000" smtClean="0">
                <a:solidFill>
                  <a:schemeClr val="tx1"/>
                </a:solidFill>
              </a:rPr>
              <a:t>.</a:t>
            </a:r>
          </a:p>
          <a:p>
            <a:endParaRPr lang="en-US" sz="2000" smtClean="0">
              <a:solidFill>
                <a:schemeClr val="tx1"/>
              </a:solidFill>
            </a:endParaRPr>
          </a:p>
          <a:p>
            <a:endParaRPr lang="en-US" sz="2000" smtClean="0">
              <a:solidFill>
                <a:schemeClr val="tx1"/>
              </a:solidFill>
            </a:endParaRPr>
          </a:p>
          <a:p>
            <a:endParaRPr lang="en-US" smtClean="0">
              <a:solidFill>
                <a:schemeClr val="tx1"/>
              </a:solidFill>
            </a:endParaRPr>
          </a:p>
          <a:p>
            <a:endParaRPr lang="en-US"/>
          </a:p>
        </p:txBody>
      </p:sp>
      <p:pic>
        <p:nvPicPr>
          <p:cNvPr id="4" name="image10.jpeg" descr="E:\download (1).jpg"/>
          <p:cNvPicPr/>
          <p:nvPr/>
        </p:nvPicPr>
        <p:blipFill>
          <a:blip r:embed="rId2" cstate="print"/>
          <a:stretch>
            <a:fillRect/>
          </a:stretch>
        </p:blipFill>
        <p:spPr>
          <a:xfrm>
            <a:off x="4114800" y="1752600"/>
            <a:ext cx="1295400" cy="1295400"/>
          </a:xfrm>
          <a:prstGeom prst="rect">
            <a:avLst/>
          </a:prstGeom>
        </p:spPr>
      </p:pic>
      <p:grpSp>
        <p:nvGrpSpPr>
          <p:cNvPr id="1026" name="Group 116"/>
          <p:cNvGrpSpPr>
            <a:grpSpLocks/>
          </p:cNvGrpSpPr>
          <p:nvPr/>
        </p:nvGrpSpPr>
        <p:grpSpPr bwMode="auto">
          <a:xfrm>
            <a:off x="304800" y="990601"/>
            <a:ext cx="4267200" cy="609600"/>
            <a:chOff x="4188" y="885"/>
            <a:chExt cx="8585" cy="1239"/>
          </a:xfrm>
        </p:grpSpPr>
        <p:pic>
          <p:nvPicPr>
            <p:cNvPr id="122" name="Picture 118"/>
            <p:cNvPicPr>
              <a:picLocks noChangeAspect="1" noChangeArrowheads="1"/>
            </p:cNvPicPr>
            <p:nvPr/>
          </p:nvPicPr>
          <p:blipFill>
            <a:blip r:embed="rId3"/>
            <a:srcRect/>
            <a:stretch>
              <a:fillRect/>
            </a:stretch>
          </p:blipFill>
          <p:spPr bwMode="auto">
            <a:xfrm>
              <a:off x="4188" y="885"/>
              <a:ext cx="8585" cy="1239"/>
            </a:xfrm>
            <a:prstGeom prst="rect">
              <a:avLst/>
            </a:prstGeom>
            <a:noFill/>
          </p:spPr>
        </p:pic>
        <p:pic>
          <p:nvPicPr>
            <p:cNvPr id="123" name="Picture 117"/>
            <p:cNvPicPr>
              <a:picLocks noChangeAspect="1" noChangeArrowheads="1"/>
            </p:cNvPicPr>
            <p:nvPr/>
          </p:nvPicPr>
          <p:blipFill>
            <a:blip r:embed="rId4"/>
            <a:srcRect/>
            <a:stretch>
              <a:fillRect/>
            </a:stretch>
          </p:blipFill>
          <p:spPr bwMode="auto">
            <a:xfrm>
              <a:off x="4188" y="938"/>
              <a:ext cx="8452" cy="1104"/>
            </a:xfrm>
            <a:prstGeom prst="rect">
              <a:avLst/>
            </a:prstGeom>
            <a:noFill/>
          </p:spPr>
        </p:pic>
      </p:grpSp>
      <p:grpSp>
        <p:nvGrpSpPr>
          <p:cNvPr id="1029" name="Group 113"/>
          <p:cNvGrpSpPr>
            <a:grpSpLocks/>
          </p:cNvGrpSpPr>
          <p:nvPr/>
        </p:nvGrpSpPr>
        <p:grpSpPr bwMode="auto">
          <a:xfrm>
            <a:off x="4800600" y="914400"/>
            <a:ext cx="3962400" cy="685800"/>
            <a:chOff x="5803" y="2342"/>
            <a:chExt cx="5451" cy="996"/>
          </a:xfrm>
        </p:grpSpPr>
        <p:pic>
          <p:nvPicPr>
            <p:cNvPr id="119" name="Picture 115"/>
            <p:cNvPicPr>
              <a:picLocks noChangeAspect="1" noChangeArrowheads="1"/>
            </p:cNvPicPr>
            <p:nvPr/>
          </p:nvPicPr>
          <p:blipFill>
            <a:blip r:embed="rId5"/>
            <a:srcRect/>
            <a:stretch>
              <a:fillRect/>
            </a:stretch>
          </p:blipFill>
          <p:spPr bwMode="auto">
            <a:xfrm>
              <a:off x="5803" y="2342"/>
              <a:ext cx="5451" cy="996"/>
            </a:xfrm>
            <a:prstGeom prst="rect">
              <a:avLst/>
            </a:prstGeom>
            <a:noFill/>
          </p:spPr>
        </p:pic>
        <p:pic>
          <p:nvPicPr>
            <p:cNvPr id="120" name="Picture 114"/>
            <p:cNvPicPr>
              <a:picLocks noChangeAspect="1" noChangeArrowheads="1"/>
            </p:cNvPicPr>
            <p:nvPr/>
          </p:nvPicPr>
          <p:blipFill>
            <a:blip r:embed="rId6"/>
            <a:srcRect/>
            <a:stretch>
              <a:fillRect/>
            </a:stretch>
          </p:blipFill>
          <p:spPr bwMode="auto">
            <a:xfrm>
              <a:off x="5903" y="2342"/>
              <a:ext cx="5351" cy="894"/>
            </a:xfrm>
            <a:prstGeom prst="rect">
              <a:avLst/>
            </a:prstGeom>
            <a:noFill/>
          </p:spPr>
        </p:pic>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lstStyle/>
          <a:p>
            <a:pPr algn="ctr"/>
            <a:r>
              <a:rPr lang="en-US" smtClean="0"/>
              <a:t>Result</a:t>
            </a:r>
            <a:br>
              <a:rPr lang="en-US" smtClean="0"/>
            </a:br>
            <a:r>
              <a:rPr lang="en-US" smtClean="0"/>
              <a:t>Before</a:t>
            </a:r>
            <a:endParaRPr lang="en-US"/>
          </a:p>
        </p:txBody>
      </p:sp>
      <p:pic>
        <p:nvPicPr>
          <p:cNvPr id="4" name="Content Placeholder 3" descr="IMG-20211024-WA0010.jpg"/>
          <p:cNvPicPr>
            <a:picLocks noGrp="1"/>
          </p:cNvPicPr>
          <p:nvPr>
            <p:ph idx="1"/>
          </p:nvPr>
        </p:nvPicPr>
        <p:blipFill>
          <a:blip r:embed="rId2"/>
          <a:stretch>
            <a:fillRect/>
          </a:stretch>
        </p:blipFill>
        <p:spPr>
          <a:xfrm>
            <a:off x="457200" y="2057401"/>
            <a:ext cx="8229600" cy="31242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mtClean="0"/>
              <a:t>After</a:t>
            </a:r>
            <a:endParaRPr lang="en-US"/>
          </a:p>
        </p:txBody>
      </p:sp>
      <p:pic>
        <p:nvPicPr>
          <p:cNvPr id="4" name="Content Placeholder 3" descr="11.jpg"/>
          <p:cNvPicPr>
            <a:picLocks noGrp="1" noChangeAspect="1"/>
          </p:cNvPicPr>
          <p:nvPr>
            <p:ph idx="1"/>
          </p:nvPr>
        </p:nvPicPr>
        <p:blipFill>
          <a:blip r:embed="rId2"/>
          <a:stretch>
            <a:fillRect/>
          </a:stretch>
        </p:blipFill>
        <p:spPr>
          <a:xfrm>
            <a:off x="457200" y="2209800"/>
            <a:ext cx="8229600" cy="3886200"/>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b="1" smtClean="0"/>
              <a:t>1. Cost per minute of sewing line,</a:t>
            </a:r>
            <a:endParaRPr lang="en-US"/>
          </a:p>
        </p:txBody>
      </p:sp>
      <p:pic>
        <p:nvPicPr>
          <p:cNvPr id="3074" name="Picture 2"/>
          <p:cNvPicPr>
            <a:picLocks noGrp="1" noChangeAspect="1" noChangeArrowheads="1"/>
          </p:cNvPicPr>
          <p:nvPr>
            <p:ph idx="1"/>
          </p:nvPr>
        </p:nvPicPr>
        <p:blipFill>
          <a:blip r:embed="rId2"/>
          <a:srcRect/>
          <a:stretch>
            <a:fillRect/>
          </a:stretch>
        </p:blipFill>
        <p:spPr bwMode="auto">
          <a:xfrm>
            <a:off x="914400" y="1981200"/>
            <a:ext cx="6934200" cy="2091721"/>
          </a:xfrm>
          <a:prstGeom prst="rect">
            <a:avLst/>
          </a:prstGeom>
          <a:noFill/>
          <a:ln w="9525">
            <a:noFill/>
            <a:miter lim="800000"/>
            <a:headEnd/>
            <a:tailEnd/>
          </a:ln>
          <a:effectLst/>
        </p:spPr>
      </p:pic>
      <p:sp>
        <p:nvSpPr>
          <p:cNvPr id="6" name="Title 1"/>
          <p:cNvSpPr txBox="1">
            <a:spLocks/>
          </p:cNvSpPr>
          <p:nvPr/>
        </p:nvSpPr>
        <p:spPr>
          <a:xfrm>
            <a:off x="457200" y="4038600"/>
            <a:ext cx="8229600" cy="1981200"/>
          </a:xfrm>
          <a:prstGeom prst="rect">
            <a:avLst/>
          </a:prstGeom>
        </p:spPr>
        <p:txBody>
          <a:bodyPr vert="horz" lIns="0" rIns="0" bIns="0" anchor="b">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sz="2000" b="1" i="0" u="none" strike="noStrike" kern="1200" cap="none" spc="0" normalizeH="0" baseline="0" noProof="0" smtClean="0">
              <a:ln>
                <a:noFill/>
              </a:ln>
              <a:solidFill>
                <a:schemeClr val="tx2"/>
              </a:solidFill>
              <a:effectLst/>
              <a:uLnTx/>
              <a:uFillTx/>
              <a:latin typeface="+mj-lt"/>
              <a:ea typeface="+mj-ea"/>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lang="en-US" sz="2000" b="1" smtClean="0">
              <a:solidFill>
                <a:schemeClr val="tx2"/>
              </a:solidFill>
              <a:latin typeface="+mj-lt"/>
              <a:ea typeface="+mj-ea"/>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sz="1400" b="1" i="0" u="none" strike="noStrike" kern="1200" cap="none" spc="0" normalizeH="0" baseline="0" noProof="0" smtClean="0">
              <a:ln>
                <a:noFill/>
              </a:ln>
              <a:solidFill>
                <a:schemeClr val="tx2"/>
              </a:solidFill>
              <a:effectLst/>
              <a:uLnTx/>
              <a:uFillTx/>
              <a:latin typeface="+mj-lt"/>
              <a:ea typeface="+mj-ea"/>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1400" b="1" i="0" u="none" strike="noStrike" kern="1200" cap="none" spc="0" normalizeH="0" baseline="0" noProof="0" smtClean="0">
                <a:ln>
                  <a:noFill/>
                </a:ln>
                <a:solidFill>
                  <a:schemeClr val="tx2"/>
                </a:solidFill>
                <a:effectLst/>
                <a:uLnTx/>
                <a:uFillTx/>
                <a:latin typeface="+mj-lt"/>
                <a:ea typeface="+mj-ea"/>
                <a:cs typeface="+mj-cs"/>
              </a:rPr>
              <a:t>  </a:t>
            </a:r>
            <a:r>
              <a:rPr kumimoji="0" lang="en-US" sz="1400" b="1" i="0" u="none" strike="noStrike" kern="1200" cap="none" spc="0" normalizeH="0" noProof="0" smtClean="0">
                <a:ln>
                  <a:noFill/>
                </a:ln>
                <a:solidFill>
                  <a:schemeClr val="tx2"/>
                </a:solidFill>
                <a:effectLst/>
                <a:uLnTx/>
                <a:uFillTx/>
                <a:latin typeface="+mj-lt"/>
                <a:ea typeface="+mj-ea"/>
                <a:cs typeface="+mj-cs"/>
              </a:rPr>
              <a:t>               </a:t>
            </a:r>
            <a:r>
              <a:rPr kumimoji="0" lang="en-US" sz="1400" b="1" i="0" u="none" strike="noStrike" kern="1200" cap="none" spc="0" normalizeH="0" baseline="0" noProof="0" smtClean="0">
                <a:ln>
                  <a:noFill/>
                </a:ln>
                <a:solidFill>
                  <a:schemeClr val="tx2"/>
                </a:solidFill>
                <a:effectLst/>
                <a:uLnTx/>
                <a:uFillTx/>
                <a:latin typeface="+mj-lt"/>
                <a:ea typeface="+mj-ea"/>
                <a:cs typeface="+mj-cs"/>
              </a:rPr>
              <a:t>10000</a:t>
            </a:r>
          </a:p>
          <a:p>
            <a:pPr marL="0" marR="0" lvl="0" indent="0" algn="l" defTabSz="914400" rtl="0" eaLnBrk="1" fontAlgn="auto" latinLnBrk="0" hangingPunct="1">
              <a:lnSpc>
                <a:spcPct val="100000"/>
              </a:lnSpc>
              <a:spcBef>
                <a:spcPct val="0"/>
              </a:spcBef>
              <a:spcAft>
                <a:spcPts val="0"/>
              </a:spcAft>
              <a:buClrTx/>
              <a:buSzTx/>
              <a:buFontTx/>
              <a:buNone/>
              <a:tabLst/>
              <a:defRPr/>
            </a:pPr>
            <a:r>
              <a:rPr lang="en-US" sz="1400" b="1" smtClean="0">
                <a:solidFill>
                  <a:schemeClr val="tx2"/>
                </a:solidFill>
                <a:latin typeface="+mj-lt"/>
                <a:ea typeface="+mj-ea"/>
                <a:cs typeface="+mj-cs"/>
              </a:rPr>
              <a:t>   =                                    = 0.85 Taka</a:t>
            </a:r>
          </a:p>
          <a:p>
            <a:pPr marL="0" marR="0" lvl="0" indent="0" algn="l" defTabSz="914400" rtl="0" eaLnBrk="1" fontAlgn="auto" latinLnBrk="0" hangingPunct="1">
              <a:lnSpc>
                <a:spcPct val="100000"/>
              </a:lnSpc>
              <a:spcBef>
                <a:spcPct val="0"/>
              </a:spcBef>
              <a:spcAft>
                <a:spcPts val="0"/>
              </a:spcAft>
              <a:buClrTx/>
              <a:buSzTx/>
              <a:buFontTx/>
              <a:buNone/>
              <a:tabLst/>
              <a:defRPr/>
            </a:pPr>
            <a:r>
              <a:rPr lang="en-US" sz="1400" b="1" smtClean="0">
                <a:solidFill>
                  <a:schemeClr val="tx2"/>
                </a:solidFill>
                <a:latin typeface="+mj-lt"/>
                <a:ea typeface="+mj-ea"/>
                <a:cs typeface="+mj-cs"/>
              </a:rPr>
              <a:t>           39 x10x60x0.5</a:t>
            </a: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sz="5000" b="0" i="0" u="none" strike="noStrike" kern="1200" cap="none" spc="0" normalizeH="0" baseline="0" noProof="0">
              <a:ln>
                <a:noFill/>
              </a:ln>
              <a:solidFill>
                <a:schemeClr val="tx2"/>
              </a:solidFill>
              <a:effectLst/>
              <a:uLnTx/>
              <a:uFillTx/>
              <a:latin typeface="+mj-lt"/>
              <a:ea typeface="+mj-ea"/>
              <a:cs typeface="+mj-cs"/>
            </a:endParaRPr>
          </a:p>
        </p:txBody>
      </p:sp>
      <p:cxnSp>
        <p:nvCxnSpPr>
          <p:cNvPr id="10" name="Straight Connector 9"/>
          <p:cNvCxnSpPr/>
          <p:nvPr/>
        </p:nvCxnSpPr>
        <p:spPr>
          <a:xfrm>
            <a:off x="914400" y="4951412"/>
            <a:ext cx="10668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609600" y="5486400"/>
            <a:ext cx="8001000" cy="2031325"/>
          </a:xfrm>
          <a:prstGeom prst="rect">
            <a:avLst/>
          </a:prstGeom>
        </p:spPr>
        <p:txBody>
          <a:bodyPr wrap="square">
            <a:spAutoFit/>
          </a:bodyPr>
          <a:lstStyle/>
          <a:p>
            <a:pPr lvl="0">
              <a:spcBef>
                <a:spcPct val="0"/>
              </a:spcBef>
              <a:defRPr/>
            </a:pPr>
            <a:r>
              <a:rPr lang="en-US" b="1" smtClean="0">
                <a:solidFill>
                  <a:schemeClr val="tx2"/>
                </a:solidFill>
              </a:rPr>
              <a:t> </a:t>
            </a:r>
            <a:r>
              <a:rPr lang="en-US" b="1" smtClean="0">
                <a:solidFill>
                  <a:schemeClr val="tx2"/>
                </a:solidFill>
              </a:rPr>
              <a:t>    10000</a:t>
            </a:r>
          </a:p>
          <a:p>
            <a:pPr>
              <a:spcBef>
                <a:spcPct val="0"/>
              </a:spcBef>
              <a:defRPr/>
            </a:pPr>
            <a:r>
              <a:rPr lang="en-US" b="1" smtClean="0">
                <a:solidFill>
                  <a:schemeClr val="tx2"/>
                </a:solidFill>
              </a:rPr>
              <a:t>	        = 0.0</a:t>
            </a:r>
            <a:r>
              <a:rPr lang="en-US" sz="1400" b="1" smtClean="0">
                <a:solidFill>
                  <a:srgbClr val="04617B"/>
                </a:solidFill>
                <a:latin typeface="Calibri"/>
              </a:rPr>
              <a:t>5</a:t>
            </a:r>
            <a:r>
              <a:rPr lang="en-US" b="1" smtClean="0">
                <a:solidFill>
                  <a:schemeClr val="tx2"/>
                </a:solidFill>
              </a:rPr>
              <a:t> Taka</a:t>
            </a:r>
            <a:endParaRPr lang="en-US" b="1" smtClean="0">
              <a:solidFill>
                <a:schemeClr val="tx2"/>
              </a:solidFill>
            </a:endParaRPr>
          </a:p>
          <a:p>
            <a:pPr>
              <a:spcBef>
                <a:spcPct val="0"/>
              </a:spcBef>
              <a:defRPr/>
            </a:pPr>
            <a:r>
              <a:rPr lang="en-US" sz="1400" b="1" smtClean="0">
                <a:solidFill>
                  <a:srgbClr val="04617B"/>
                </a:solidFill>
                <a:latin typeface="Calibri"/>
              </a:rPr>
              <a:t>39 x10x60x0.5</a:t>
            </a:r>
            <a:endParaRPr lang="en-US" b="1" smtClean="0">
              <a:solidFill>
                <a:schemeClr val="tx2"/>
              </a:solidFill>
            </a:endParaRPr>
          </a:p>
          <a:p>
            <a:pPr lvl="0">
              <a:spcBef>
                <a:spcPct val="0"/>
              </a:spcBef>
              <a:defRPr/>
            </a:pPr>
            <a:endParaRPr lang="en-US" b="1" smtClean="0">
              <a:solidFill>
                <a:schemeClr val="tx2"/>
              </a:solidFill>
            </a:endParaRPr>
          </a:p>
          <a:p>
            <a:pPr lvl="0">
              <a:spcBef>
                <a:spcPct val="0"/>
              </a:spcBef>
              <a:defRPr/>
            </a:pPr>
            <a:endParaRPr lang="en-US" b="1" smtClean="0">
              <a:solidFill>
                <a:schemeClr val="tx2"/>
              </a:solidFill>
            </a:endParaRPr>
          </a:p>
          <a:p>
            <a:pPr lvl="0">
              <a:spcBef>
                <a:spcPct val="0"/>
              </a:spcBef>
              <a:defRPr/>
            </a:pPr>
            <a:r>
              <a:rPr lang="en-US" b="1" smtClean="0">
                <a:solidFill>
                  <a:schemeClr val="tx2"/>
                </a:solidFill>
              </a:rPr>
              <a:t>   </a:t>
            </a:r>
            <a:endParaRPr lang="en-US" b="1" smtClean="0">
              <a:solidFill>
                <a:schemeClr val="tx2"/>
              </a:solidFill>
            </a:endParaRPr>
          </a:p>
          <a:p>
            <a:endParaRPr lang="en-US"/>
          </a:p>
        </p:txBody>
      </p:sp>
      <p:cxnSp>
        <p:nvCxnSpPr>
          <p:cNvPr id="13" name="Straight Connector 12"/>
          <p:cNvCxnSpPr/>
          <p:nvPr/>
        </p:nvCxnSpPr>
        <p:spPr>
          <a:xfrm>
            <a:off x="733425" y="5961062"/>
            <a:ext cx="10668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304800" y="4202668"/>
            <a:ext cx="899349" cy="369332"/>
          </a:xfrm>
          <a:prstGeom prst="rect">
            <a:avLst/>
          </a:prstGeom>
        </p:spPr>
        <p:txBody>
          <a:bodyPr wrap="none">
            <a:spAutoFit/>
          </a:bodyPr>
          <a:lstStyle/>
          <a:p>
            <a:r>
              <a:rPr lang="en-US" b="1" smtClean="0">
                <a:solidFill>
                  <a:srgbClr val="00B0F0"/>
                </a:solidFill>
              </a:rPr>
              <a:t>Before</a:t>
            </a:r>
            <a:endParaRPr lang="en-US">
              <a:solidFill>
                <a:srgbClr val="00B0F0"/>
              </a:solidFill>
            </a:endParaRPr>
          </a:p>
        </p:txBody>
      </p:sp>
      <p:sp>
        <p:nvSpPr>
          <p:cNvPr id="16" name="Rectangle 15"/>
          <p:cNvSpPr/>
          <p:nvPr/>
        </p:nvSpPr>
        <p:spPr>
          <a:xfrm>
            <a:off x="333375" y="5257799"/>
            <a:ext cx="1038225" cy="369332"/>
          </a:xfrm>
          <a:prstGeom prst="rect">
            <a:avLst/>
          </a:prstGeom>
        </p:spPr>
        <p:txBody>
          <a:bodyPr wrap="square">
            <a:spAutoFit/>
          </a:bodyPr>
          <a:lstStyle/>
          <a:p>
            <a:r>
              <a:rPr lang="en-US" b="1" smtClean="0">
                <a:solidFill>
                  <a:srgbClr val="00B0F0"/>
                </a:solidFill>
              </a:rPr>
              <a:t>After</a:t>
            </a:r>
            <a:endParaRPr lang="en-US">
              <a:solidFill>
                <a:srgbClr val="00B0F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09600"/>
            <a:ext cx="8229600" cy="1143000"/>
          </a:xfrm>
        </p:spPr>
        <p:txBody>
          <a:bodyPr/>
          <a:lstStyle/>
          <a:p>
            <a:pPr algn="ctr"/>
            <a:r>
              <a:rPr lang="en-US" smtClean="0"/>
              <a:t>Conclusion</a:t>
            </a:r>
            <a:endParaRPr lang="en-US"/>
          </a:p>
        </p:txBody>
      </p:sp>
      <p:sp>
        <p:nvSpPr>
          <p:cNvPr id="3" name="Content Placeholder 2"/>
          <p:cNvSpPr>
            <a:spLocks noGrp="1"/>
          </p:cNvSpPr>
          <p:nvPr>
            <p:ph idx="1"/>
          </p:nvPr>
        </p:nvSpPr>
        <p:spPr/>
        <p:txBody>
          <a:bodyPr/>
          <a:lstStyle/>
          <a:p>
            <a:pPr algn="just">
              <a:buNone/>
            </a:pPr>
            <a:r>
              <a:rPr lang="en-US" smtClean="0"/>
              <a:t>	</a:t>
            </a:r>
            <a:r>
              <a:rPr lang="en-US" sz="2400" smtClean="0"/>
              <a:t>Quality </a:t>
            </a:r>
            <a:r>
              <a:rPr lang="en-US" sz="2400" smtClean="0"/>
              <a:t>is the most important question for </a:t>
            </a:r>
            <a:r>
              <a:rPr lang="en-US" sz="2400" smtClean="0"/>
              <a:t>customer </a:t>
            </a:r>
            <a:r>
              <a:rPr lang="en-US" sz="2400" smtClean="0"/>
              <a:t>satisfaction</a:t>
            </a:r>
            <a:r>
              <a:rPr lang="en-US" sz="2400" smtClean="0"/>
              <a:t>. Not only in </a:t>
            </a:r>
            <a:r>
              <a:rPr lang="en-US" sz="2400" smtClean="0"/>
              <a:t>apparel </a:t>
            </a:r>
            <a:r>
              <a:rPr lang="en-US" sz="2400" smtClean="0"/>
              <a:t>manufacturing industries  but </a:t>
            </a:r>
            <a:r>
              <a:rPr lang="en-US" sz="2400" smtClean="0"/>
              <a:t>also in any production; Good quality </a:t>
            </a:r>
            <a:r>
              <a:rPr lang="en-US" sz="2400" smtClean="0"/>
              <a:t>increases </a:t>
            </a:r>
            <a:r>
              <a:rPr lang="en-US" sz="2400" smtClean="0"/>
              <a:t>customer </a:t>
            </a:r>
            <a:r>
              <a:rPr lang="en-US" sz="2400" smtClean="0"/>
              <a:t>satisfaction through increasing the value of </a:t>
            </a:r>
            <a:r>
              <a:rPr lang="en-US" sz="2400" smtClean="0"/>
              <a:t>the </a:t>
            </a:r>
            <a:r>
              <a:rPr lang="en-US" sz="2400" smtClean="0"/>
              <a:t> product</a:t>
            </a:r>
            <a:r>
              <a:rPr lang="en-US" sz="2400" smtClean="0"/>
              <a:t>, it establishes brand or company name, and </a:t>
            </a:r>
            <a:r>
              <a:rPr lang="en-US" sz="2400" smtClean="0"/>
              <a:t>builds </a:t>
            </a:r>
            <a:r>
              <a:rPr lang="en-US" sz="2400" smtClean="0"/>
              <a:t> up </a:t>
            </a:r>
            <a:r>
              <a:rPr lang="en-US" sz="2400" smtClean="0"/>
              <a:t>a good relationship with the exporter, which in </a:t>
            </a:r>
            <a:r>
              <a:rPr lang="en-US" sz="2400" smtClean="0"/>
              <a:t>turn </a:t>
            </a:r>
            <a:r>
              <a:rPr lang="en-US" sz="2400" smtClean="0"/>
              <a:t> results </a:t>
            </a:r>
            <a:r>
              <a:rPr lang="en-US" sz="2400" smtClean="0"/>
              <a:t>into high volume sales and higher profit.</a:t>
            </a:r>
          </a:p>
          <a:p>
            <a:pPr>
              <a:buNone/>
            </a:pP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4876800"/>
          </a:xfrm>
        </p:spPr>
        <p:txBody>
          <a:bodyPr/>
          <a:lstStyle/>
          <a:p>
            <a:pPr algn="ctr">
              <a:buNone/>
            </a:pPr>
            <a:r>
              <a:rPr lang="en-US" smtClean="0">
                <a:solidFill>
                  <a:srgbClr val="002060"/>
                </a:solidFill>
              </a:rPr>
              <a:t> </a:t>
            </a:r>
          </a:p>
          <a:p>
            <a:pPr algn="ctr">
              <a:buNone/>
            </a:pPr>
            <a:r>
              <a:rPr lang="en-US" b="1" smtClean="0">
                <a:solidFill>
                  <a:srgbClr val="002060"/>
                </a:solidFill>
              </a:rPr>
              <a:t>Submitted By</a:t>
            </a:r>
          </a:p>
          <a:p>
            <a:pPr algn="ctr">
              <a:buNone/>
            </a:pPr>
            <a:endParaRPr lang="en-US" b="1" smtClean="0">
              <a:solidFill>
                <a:srgbClr val="002060"/>
              </a:solidFill>
            </a:endParaRPr>
          </a:p>
          <a:p>
            <a:pPr algn="ctr">
              <a:buNone/>
            </a:pPr>
            <a:r>
              <a:rPr lang="en-US" b="1" smtClean="0">
                <a:solidFill>
                  <a:srgbClr val="002060"/>
                </a:solidFill>
              </a:rPr>
              <a:t>Name				ID 			Batch</a:t>
            </a:r>
          </a:p>
          <a:p>
            <a:pPr>
              <a:buNone/>
            </a:pPr>
            <a:r>
              <a:rPr lang="en-US" smtClean="0">
                <a:solidFill>
                  <a:srgbClr val="002060"/>
                </a:solidFill>
              </a:rPr>
              <a:t>Md Shobuj Mia		Tex</a:t>
            </a:r>
            <a:r>
              <a:rPr lang="en-US" smtClean="0">
                <a:solidFill>
                  <a:srgbClr val="002060"/>
                </a:solidFill>
                <a:latin typeface="Times New Roman" pitchFamily="18" charset="0"/>
                <a:cs typeface="Times New Roman" pitchFamily="18" charset="0"/>
              </a:rPr>
              <a:t>1802014003	       14B</a:t>
            </a:r>
          </a:p>
          <a:p>
            <a:pPr>
              <a:buNone/>
            </a:pPr>
            <a:r>
              <a:rPr lang="en-US" smtClean="0">
                <a:solidFill>
                  <a:srgbClr val="002060"/>
                </a:solidFill>
                <a:latin typeface="Times New Roman" pitchFamily="18" charset="0"/>
                <a:cs typeface="Times New Roman" pitchFamily="18" charset="0"/>
              </a:rPr>
              <a:t>Rajon 				Tex1802014059	       14B</a:t>
            </a:r>
          </a:p>
          <a:p>
            <a:pPr>
              <a:buNone/>
            </a:pPr>
            <a:r>
              <a:rPr lang="en-US" smtClean="0">
                <a:solidFill>
                  <a:srgbClr val="002060"/>
                </a:solidFill>
                <a:latin typeface="Times New Roman" pitchFamily="18" charset="0"/>
                <a:cs typeface="Times New Roman" pitchFamily="18" charset="0"/>
              </a:rPr>
              <a:t>Afjal Hosan			Tex1802014050	       14B</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mtClean="0"/>
              <a:t/>
            </a:r>
            <a:br>
              <a:rPr lang="en-US" smtClean="0"/>
            </a:br>
            <a:r>
              <a:rPr lang="en-US" b="1" smtClean="0"/>
              <a:t>Presentation</a:t>
            </a:r>
            <a:r>
              <a:rPr lang="en-US" smtClean="0"/>
              <a:t/>
            </a:r>
            <a:br>
              <a:rPr lang="en-US" smtClean="0"/>
            </a:br>
            <a:endParaRPr lang="en-US"/>
          </a:p>
        </p:txBody>
      </p:sp>
      <p:sp>
        <p:nvSpPr>
          <p:cNvPr id="3" name="Content Placeholder 2"/>
          <p:cNvSpPr>
            <a:spLocks noGrp="1"/>
          </p:cNvSpPr>
          <p:nvPr>
            <p:ph idx="1"/>
          </p:nvPr>
        </p:nvSpPr>
        <p:spPr>
          <a:xfrm>
            <a:off x="457200" y="1600200"/>
            <a:ext cx="8229600" cy="4724400"/>
          </a:xfrm>
        </p:spPr>
        <p:txBody>
          <a:bodyPr/>
          <a:lstStyle/>
          <a:p>
            <a:pPr algn="just">
              <a:buNone/>
            </a:pPr>
            <a:r>
              <a:rPr lang="en-US" smtClean="0"/>
              <a:t>	</a:t>
            </a:r>
            <a:r>
              <a:rPr lang="en-US" sz="2800" smtClean="0"/>
              <a:t>A Project on line cost Minimization and Protection improvement.</a:t>
            </a:r>
          </a:p>
          <a:p>
            <a:pPr algn="ctr">
              <a:buNone/>
            </a:pPr>
            <a:r>
              <a:rPr lang="en-US" sz="2800" smtClean="0"/>
              <a:t>	</a:t>
            </a:r>
            <a:r>
              <a:rPr lang="en-US" b="1" smtClean="0"/>
              <a:t> </a:t>
            </a:r>
            <a:r>
              <a:rPr lang="en-US" b="1" smtClean="0"/>
              <a:t>Declaration</a:t>
            </a:r>
          </a:p>
          <a:p>
            <a:pPr algn="just">
              <a:buNone/>
            </a:pPr>
            <a:r>
              <a:rPr lang="en-US" sz="1800" smtClean="0"/>
              <a:t>	</a:t>
            </a:r>
          </a:p>
          <a:p>
            <a:pPr algn="just">
              <a:buNone/>
            </a:pPr>
            <a:r>
              <a:rPr lang="en-US" sz="1800" smtClean="0"/>
              <a:t>	</a:t>
            </a:r>
            <a:r>
              <a:rPr lang="en-US" sz="2000" smtClean="0"/>
              <a:t> </a:t>
            </a:r>
            <a:r>
              <a:rPr lang="en-US" sz="2000" smtClean="0"/>
              <a:t>We are declaring that this is a project thesis report is submitted for</a:t>
            </a:r>
            <a:br>
              <a:rPr lang="en-US" sz="2000" smtClean="0"/>
            </a:br>
            <a:r>
              <a:rPr lang="en-US" sz="2000" smtClean="0"/>
              <a:t>fulfillment of the requirement of BSc in Textile Engineering Degree</a:t>
            </a:r>
            <a:br>
              <a:rPr lang="en-US" sz="2000" smtClean="0"/>
            </a:br>
            <a:r>
              <a:rPr lang="en-US" sz="2000" smtClean="0"/>
              <a:t>of Sonargaon University (SU). We completed the paper with the</a:t>
            </a:r>
            <a:br>
              <a:rPr lang="en-US" sz="2000" smtClean="0"/>
            </a:br>
            <a:r>
              <a:rPr lang="en-US" sz="2000" smtClean="0"/>
              <a:t>help of a knit composite industry. We collected all information,</a:t>
            </a:r>
            <a:br>
              <a:rPr lang="en-US" sz="2000" smtClean="0"/>
            </a:br>
            <a:r>
              <a:rPr lang="en-US" sz="2000" smtClean="0"/>
              <a:t>reports from the industry. All information in this paper is genuine</a:t>
            </a:r>
            <a:br>
              <a:rPr lang="en-US" sz="2000" smtClean="0"/>
            </a:br>
            <a:r>
              <a:rPr lang="en-US" sz="2000" smtClean="0"/>
              <a:t>&amp; correct. We also declare that neither this report nor any part of</a:t>
            </a:r>
            <a:br>
              <a:rPr lang="en-US" sz="2000" smtClean="0"/>
            </a:br>
            <a:r>
              <a:rPr lang="en-US" sz="2000" smtClean="0"/>
              <a:t>this report has been submitted elsewhere for award of any courses. </a:t>
            </a:r>
            <a:r>
              <a:rPr lang="en-US" smtClean="0"/>
              <a:t/>
            </a:r>
            <a:br>
              <a:rPr lang="en-US" smtClean="0"/>
            </a:br>
            <a:endParaRPr lang="en-US" smtClean="0"/>
          </a:p>
          <a:p>
            <a:pPr algn="just">
              <a:buNone/>
            </a:pPr>
            <a:endParaRPr lang="en-US" smtClean="0"/>
          </a:p>
          <a:p>
            <a:pPr algn="just">
              <a:buNone/>
            </a:pPr>
            <a:r>
              <a:rPr lang="en-US" smtClean="0"/>
              <a:t>	</a:t>
            </a:r>
            <a:endParaRPr lang="en-US" smtClean="0"/>
          </a:p>
          <a:p>
            <a:pPr algn="just">
              <a:buNone/>
            </a:pP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smtClean="0"/>
              <a:t>Acknowledgement</a:t>
            </a:r>
            <a:br>
              <a:rPr lang="en-US" b="1" smtClean="0"/>
            </a:br>
            <a:endParaRPr lang="en-US"/>
          </a:p>
        </p:txBody>
      </p:sp>
      <p:sp>
        <p:nvSpPr>
          <p:cNvPr id="3" name="Content Placeholder 2"/>
          <p:cNvSpPr>
            <a:spLocks noGrp="1"/>
          </p:cNvSpPr>
          <p:nvPr>
            <p:ph idx="1"/>
          </p:nvPr>
        </p:nvSpPr>
        <p:spPr>
          <a:xfrm>
            <a:off x="457200" y="1371600"/>
            <a:ext cx="8229600" cy="4953000"/>
          </a:xfrm>
        </p:spPr>
        <p:txBody>
          <a:bodyPr/>
          <a:lstStyle/>
          <a:p>
            <a:pPr algn="just">
              <a:buNone/>
            </a:pPr>
            <a:r>
              <a:rPr lang="en-US" sz="2400" smtClean="0"/>
              <a:t>	</a:t>
            </a:r>
            <a:r>
              <a:rPr lang="en-US" sz="1600" smtClean="0"/>
              <a:t>In </a:t>
            </a:r>
            <a:r>
              <a:rPr lang="en-US" sz="1600" smtClean="0"/>
              <a:t>the name of ALLAH, the most kind and most merciful, First of all, we are grateful to ALLAH ALMIGHTY, who bestowed us with health, abilities and guidance to complete industrial training and this report in successful </a:t>
            </a:r>
            <a:r>
              <a:rPr lang="en-US" sz="1600" smtClean="0"/>
              <a:t>manner</a:t>
            </a:r>
            <a:r>
              <a:rPr lang="en-US" sz="1600" smtClean="0"/>
              <a:t>.</a:t>
            </a:r>
            <a:endParaRPr lang="en-US" sz="1600" smtClean="0"/>
          </a:p>
          <a:p>
            <a:pPr algn="just">
              <a:buNone/>
            </a:pPr>
            <a:r>
              <a:rPr lang="en-US" sz="1600" smtClean="0"/>
              <a:t>	Our </a:t>
            </a:r>
            <a:r>
              <a:rPr lang="en-US" sz="1600" smtClean="0"/>
              <a:t>university has given us the wonderful opportunity to perform our project work. At first, we would like to extend honorable to Md. Selim Lecturer Textile department and supervising Teacher of the university to give us the great opportunity to fulfill of this project </a:t>
            </a:r>
            <a:r>
              <a:rPr lang="en-US" sz="1600" smtClean="0"/>
              <a:t>work</a:t>
            </a:r>
            <a:r>
              <a:rPr lang="en-US" sz="1600" smtClean="0"/>
              <a:t>.</a:t>
            </a:r>
          </a:p>
          <a:p>
            <a:pPr algn="just">
              <a:buNone/>
            </a:pPr>
            <a:r>
              <a:rPr lang="en-US" sz="1600" smtClean="0"/>
              <a:t>	We </a:t>
            </a:r>
            <a:r>
              <a:rPr lang="en-US" sz="1600" smtClean="0"/>
              <a:t>would like to acknowledge our deep debt to all teachers of our University and especially of ‘Apparel Manufacturing Technology’ department for their help and kind inspiration, which remain us the backdrop of our </a:t>
            </a:r>
            <a:r>
              <a:rPr lang="en-US" sz="1600" smtClean="0"/>
              <a:t>efforts</a:t>
            </a:r>
            <a:r>
              <a:rPr lang="en-US" sz="1600" smtClean="0"/>
              <a:t>.</a:t>
            </a:r>
          </a:p>
          <a:p>
            <a:pPr algn="just">
              <a:buNone/>
            </a:pPr>
            <a:r>
              <a:rPr lang="en-US" sz="1600" smtClean="0"/>
              <a:t>	</a:t>
            </a:r>
            <a:r>
              <a:rPr lang="en-US" sz="1600" smtClean="0"/>
              <a:t>We </a:t>
            </a:r>
            <a:r>
              <a:rPr lang="en-US" sz="1600" smtClean="0"/>
              <a:t>would like to thank the management of the Esquire Knit Composite LTD. for giving us the opportunity to complete the industrial training successfully and for their valuable suggestion. Our deepest gratitude goes to Engr. Jonayad Hossain for facilitating our internship program there and Engr. Prabhakar Gupta Rauniyar, Manager of Industrial Engineering for giving us valuable instruction and guideline. We would also like to thank specially our senior brothers and sisters working there efficiently as textile engineer. Our gratitude also goes to all executives, senior executives and other officials, employees of Esquire Knit Composite Limited for their sincere cooperation, support and valuable advices.</a:t>
            </a:r>
            <a:endParaRPr lang="en-US" sz="2800" smtClean="0"/>
          </a:p>
          <a:p>
            <a:pPr algn="just">
              <a:buNone/>
            </a:pPr>
            <a:endParaRPr lang="en-US" sz="2800" smtClean="0"/>
          </a:p>
          <a:p>
            <a:pPr algn="just">
              <a:buNone/>
            </a:pPr>
            <a:endParaRPr lang="en-US" sz="2800" smtClean="0"/>
          </a:p>
          <a:p>
            <a:pPr>
              <a:buNone/>
            </a:pP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smtClean="0"/>
              <a:t>Abstract</a:t>
            </a:r>
            <a:endParaRPr lang="en-US"/>
          </a:p>
        </p:txBody>
      </p:sp>
      <p:sp>
        <p:nvSpPr>
          <p:cNvPr id="3" name="Content Placeholder 2"/>
          <p:cNvSpPr>
            <a:spLocks noGrp="1"/>
          </p:cNvSpPr>
          <p:nvPr>
            <p:ph idx="1"/>
          </p:nvPr>
        </p:nvSpPr>
        <p:spPr/>
        <p:txBody>
          <a:bodyPr/>
          <a:lstStyle/>
          <a:p>
            <a:pPr algn="just">
              <a:buNone/>
            </a:pPr>
            <a:r>
              <a:rPr lang="en-US" sz="1800" smtClean="0"/>
              <a:t>	Bangladesh's </a:t>
            </a:r>
            <a:r>
              <a:rPr lang="en-US" sz="1800" smtClean="0"/>
              <a:t>export revenue carries more than 76% contribution from the Textile and Apparel industries. In sewing floor there are several problems which hamper the productivity and efficiency and thus we do not get desired output. This paper, we discussed about the idle time which occurs in sewing line, how these idle times can be reduced by proper line balancing and time study. If idle time can be reduced then the productivity and efficiency of the sewing line can also be increased. Line balancing and time study are important stage in any garment industries. In this paper, we are comparing the productivity and efficiency of three different style sewing line. From the evaluation of the reports, we are trying to minimize the idle time of a line. The objective of this study is to learn about the idle time minimization and how much the productivity and efficiency are affected by means of suitable use of time study, method study, capacity find out about and via appropriate line balancing. If we capable to reduce the idle time it will help to optimize the productivity, efficiency and man, machine, material will be properly used.</a:t>
            </a:r>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mtClean="0"/>
              <a:t>Introduction</a:t>
            </a:r>
            <a:endParaRPr lang="en-US"/>
          </a:p>
        </p:txBody>
      </p:sp>
      <p:sp>
        <p:nvSpPr>
          <p:cNvPr id="3" name="Content Placeholder 2"/>
          <p:cNvSpPr>
            <a:spLocks noGrp="1"/>
          </p:cNvSpPr>
          <p:nvPr>
            <p:ph idx="1"/>
          </p:nvPr>
        </p:nvSpPr>
        <p:spPr/>
        <p:txBody>
          <a:bodyPr/>
          <a:lstStyle/>
          <a:p>
            <a:pPr algn="just">
              <a:buNone/>
            </a:pPr>
            <a:r>
              <a:rPr lang="en-US" sz="1400" smtClean="0"/>
              <a:t>	</a:t>
            </a:r>
          </a:p>
          <a:p>
            <a:pPr algn="just">
              <a:buNone/>
            </a:pPr>
            <a:r>
              <a:rPr lang="en-US" sz="1600" smtClean="0"/>
              <a:t>	</a:t>
            </a:r>
            <a:r>
              <a:rPr lang="en-US" sz="1800" smtClean="0"/>
              <a:t>Textile industry is one of the world's significant businesses also, the piece of clothing industry is a considerable one inside the inventory network of material industry. The generation procedure pieces of clothing are isolated into four primary stages: planning or garments design age, texture cutting, sewing, and pressing or pressing. The most basic stage is the sewing stage, as it for the most part includes an incredible number of tasks. The sewing line comprises of an arrangement of workstations in which a particular assignment in a predefined grouping is handled. As a rule, one to a few undertakings is gathered into one workstation. [1] Errands are doled out to administrators contingent upon the requirements of various work ability levels. At long last, a few workstations in arrangement are shaped as a sewing line. </a:t>
            </a:r>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mtClean="0"/>
              <a:t>Materials &amp; Method</a:t>
            </a:r>
            <a:endParaRPr lang="en-US"/>
          </a:p>
        </p:txBody>
      </p:sp>
      <p:sp>
        <p:nvSpPr>
          <p:cNvPr id="3" name="Content Placeholder 2"/>
          <p:cNvSpPr>
            <a:spLocks noGrp="1"/>
          </p:cNvSpPr>
          <p:nvPr>
            <p:ph idx="1"/>
          </p:nvPr>
        </p:nvSpPr>
        <p:spPr/>
        <p:txBody>
          <a:bodyPr>
            <a:normAutofit/>
          </a:bodyPr>
          <a:lstStyle/>
          <a:p>
            <a:r>
              <a:rPr lang="en-US" sz="3600" smtClean="0"/>
              <a:t> Both side Tap</a:t>
            </a:r>
          </a:p>
          <a:p>
            <a:r>
              <a:rPr lang="en-US" sz="3600" smtClean="0"/>
              <a:t> </a:t>
            </a:r>
            <a:r>
              <a:rPr lang="en-US" sz="3600" smtClean="0"/>
              <a:t>Plastic Board</a:t>
            </a:r>
          </a:p>
          <a:p>
            <a:r>
              <a:rPr lang="en-US" sz="3600" smtClean="0"/>
              <a:t> </a:t>
            </a:r>
            <a:r>
              <a:rPr lang="en-US" sz="3600" smtClean="0"/>
              <a:t>Binding Tap</a:t>
            </a:r>
          </a:p>
          <a:p>
            <a:r>
              <a:rPr lang="en-US" sz="3600" smtClean="0"/>
              <a:t> </a:t>
            </a:r>
            <a:r>
              <a:rPr lang="en-US" sz="3600" smtClean="0"/>
              <a:t>Templet Cutting Machine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896112"/>
          </a:xfrm>
        </p:spPr>
        <p:txBody>
          <a:bodyPr/>
          <a:lstStyle/>
          <a:p>
            <a:pPr algn="ctr"/>
            <a:r>
              <a:rPr lang="en-US" smtClean="0"/>
              <a:t>Before</a:t>
            </a:r>
            <a:endParaRPr lang="en-US"/>
          </a:p>
        </p:txBody>
      </p:sp>
      <p:pic>
        <p:nvPicPr>
          <p:cNvPr id="4" name="Content Placeholder 3" descr="IMG-20211024-WA0004.jpg"/>
          <p:cNvPicPr>
            <a:picLocks noGrp="1" noChangeAspect="1"/>
          </p:cNvPicPr>
          <p:nvPr>
            <p:ph idx="1"/>
          </p:nvPr>
        </p:nvPicPr>
        <p:blipFill>
          <a:blip r:embed="rId2"/>
          <a:stretch>
            <a:fillRect/>
          </a:stretch>
        </p:blipFill>
        <p:spPr>
          <a:xfrm>
            <a:off x="533400" y="1447800"/>
            <a:ext cx="3276600" cy="4368800"/>
          </a:xfrm>
        </p:spPr>
      </p:pic>
      <p:pic>
        <p:nvPicPr>
          <p:cNvPr id="5" name="Picture 4" descr="IMG-20211024-WA0007.jpg"/>
          <p:cNvPicPr>
            <a:picLocks noChangeAspect="1"/>
          </p:cNvPicPr>
          <p:nvPr/>
        </p:nvPicPr>
        <p:blipFill>
          <a:blip r:embed="rId3"/>
          <a:stretch>
            <a:fillRect/>
          </a:stretch>
        </p:blipFill>
        <p:spPr>
          <a:xfrm>
            <a:off x="4876800" y="1447800"/>
            <a:ext cx="3143250" cy="41910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pPr algn="ctr"/>
            <a:r>
              <a:rPr lang="en-US" smtClean="0"/>
              <a:t>After</a:t>
            </a:r>
            <a:endParaRPr lang="en-US"/>
          </a:p>
        </p:txBody>
      </p:sp>
      <p:pic>
        <p:nvPicPr>
          <p:cNvPr id="4" name="Picture 3" descr="IMG-20211024-WA0003.jpg"/>
          <p:cNvPicPr>
            <a:picLocks noChangeAspect="1"/>
          </p:cNvPicPr>
          <p:nvPr/>
        </p:nvPicPr>
        <p:blipFill>
          <a:blip r:embed="rId2"/>
          <a:stretch>
            <a:fillRect/>
          </a:stretch>
        </p:blipFill>
        <p:spPr>
          <a:xfrm>
            <a:off x="381000" y="2057400"/>
            <a:ext cx="3257550" cy="4343400"/>
          </a:xfrm>
          <a:prstGeom prst="rect">
            <a:avLst/>
          </a:prstGeom>
        </p:spPr>
      </p:pic>
      <p:pic>
        <p:nvPicPr>
          <p:cNvPr id="5" name="Picture 4" descr="IMG-20211024-WA0009.jpg"/>
          <p:cNvPicPr>
            <a:picLocks noChangeAspect="1"/>
          </p:cNvPicPr>
          <p:nvPr/>
        </p:nvPicPr>
        <p:blipFill>
          <a:blip r:embed="rId3"/>
          <a:stretch>
            <a:fillRect/>
          </a:stretch>
        </p:blipFill>
        <p:spPr>
          <a:xfrm>
            <a:off x="4800600" y="1981200"/>
            <a:ext cx="3352800" cy="4470400"/>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90</TotalTime>
  <Words>72</Words>
  <Application>Microsoft Office PowerPoint</Application>
  <PresentationFormat>On-screen Show (4:3)</PresentationFormat>
  <Paragraphs>61</Paragraphs>
  <Slides>13</Slides>
  <Notes>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Flow</vt:lpstr>
      <vt:lpstr>Slide 1</vt:lpstr>
      <vt:lpstr>Slide 2</vt:lpstr>
      <vt:lpstr> Presentation </vt:lpstr>
      <vt:lpstr>Acknowledgement </vt:lpstr>
      <vt:lpstr>Abstract</vt:lpstr>
      <vt:lpstr>Introduction</vt:lpstr>
      <vt:lpstr>Materials &amp; Method</vt:lpstr>
      <vt:lpstr>Before</vt:lpstr>
      <vt:lpstr>After</vt:lpstr>
      <vt:lpstr>Result Before</vt:lpstr>
      <vt:lpstr>After</vt:lpstr>
      <vt:lpstr>1. Cost per minute of sewing line,</vt:lpstr>
      <vt:lpstr>Conclusion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User</cp:lastModifiedBy>
  <cp:revision>44</cp:revision>
  <dcterms:created xsi:type="dcterms:W3CDTF">2021-10-24T12:33:55Z</dcterms:created>
  <dcterms:modified xsi:type="dcterms:W3CDTF">2021-10-24T14:13:09Z</dcterms:modified>
</cp:coreProperties>
</file>