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80" r:id="rId7"/>
    <p:sldId id="295" r:id="rId8"/>
    <p:sldId id="261" r:id="rId9"/>
    <p:sldId id="262" r:id="rId10"/>
    <p:sldId id="296" r:id="rId11"/>
    <p:sldId id="271" r:id="rId12"/>
    <p:sldId id="275" r:id="rId13"/>
    <p:sldId id="276" r:id="rId14"/>
    <p:sldId id="277" r:id="rId15"/>
    <p:sldId id="279" r:id="rId16"/>
    <p:sldId id="263" r:id="rId17"/>
    <p:sldId id="264" r:id="rId18"/>
    <p:sldId id="265" r:id="rId19"/>
    <p:sldId id="266" r:id="rId20"/>
    <p:sldId id="267" r:id="rId21"/>
    <p:sldId id="268" r:id="rId22"/>
    <p:sldId id="26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6" d="100"/>
          <a:sy n="76" d="100"/>
        </p:scale>
        <p:origin x="-1206"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1A5C9CF-70AE-46BD-B847-666152611487}"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A5C9CF-70AE-46BD-B847-666152611487}"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A5C9CF-70AE-46BD-B847-666152611487}"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A5C9CF-70AE-46BD-B847-666152611487}"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A5C9CF-70AE-46BD-B847-666152611487}" type="datetimeFigureOut">
              <a:rPr lang="en-US" smtClean="0"/>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1A5C9CF-70AE-46BD-B847-666152611487}" type="datetimeFigureOut">
              <a:rPr lang="en-US" smtClean="0"/>
              <a:t>1/24/2023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1A5C9CF-70AE-46BD-B847-666152611487}" type="datetimeFigureOut">
              <a:rPr lang="en-US" smtClean="0"/>
              <a:t>1/24/2023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1A5C9CF-70AE-46BD-B847-666152611487}" type="datetimeFigureOut">
              <a:rPr lang="en-US" smtClean="0"/>
              <a:t>1/24/2023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A5C9CF-70AE-46BD-B847-666152611487}" type="datetimeFigureOut">
              <a:rPr lang="en-US" smtClean="0"/>
              <a:t>1/24/2023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A5C9CF-70AE-46BD-B847-666152611487}" type="datetimeFigureOut">
              <a:rPr lang="en-US" smtClean="0"/>
              <a:t>1/24/2023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A5C9CF-70AE-46BD-B847-666152611487}" type="datetimeFigureOut">
              <a:rPr lang="en-US" smtClean="0"/>
              <a:t>1/24/2023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839950-3DEC-4527-9FB7-00EBDF49A0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A5C9CF-70AE-46BD-B847-666152611487}" type="datetimeFigureOut">
              <a:rPr lang="en-US" smtClean="0"/>
              <a:t>1/24/2023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9950-3DEC-4527-9FB7-00EBDF49A05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ctrTitle"/>
          </p:nvPr>
        </p:nvSpPr>
        <p:spPr>
          <a:xfrm>
            <a:off x="551815" y="296545"/>
            <a:ext cx="8041005" cy="1076325"/>
          </a:xfrm>
        </p:spPr>
        <p:txBody>
          <a:bodyPr>
            <a:normAutofit/>
          </a:bodyPr>
          <a:lstStyle/>
          <a:p>
            <a:r>
              <a:rPr lang="en-US" altLang="en-US" sz="3500" b="1" dirty="0" smtClean="0">
                <a:latin typeface="Times New Roman" panose="02020603050405020304" pitchFamily="18" charset="0"/>
                <a:cs typeface="Times New Roman" panose="02020603050405020304" pitchFamily="18" charset="0"/>
              </a:rPr>
              <a:t>Design and Construction of a Pneumatic Can Crusher Using Control System</a:t>
            </a:r>
            <a:endParaRPr lang="en-US" altLang="en-US" sz="3500" b="1" dirty="0">
              <a:latin typeface="Times New Roman" panose="02020603050405020304" pitchFamily="18" charset="0"/>
              <a:cs typeface="Times New Roman" panose="02020603050405020304" pitchFamily="18" charset="0"/>
            </a:endParaRPr>
          </a:p>
        </p:txBody>
      </p:sp>
      <p:sp>
        <p:nvSpPr>
          <p:cNvPr id="5" name="Subtitle 1"/>
          <p:cNvSpPr>
            <a:spLocks noGrp="1"/>
          </p:cNvSpPr>
          <p:nvPr>
            <p:ph type="subTitle" idx="1"/>
          </p:nvPr>
        </p:nvSpPr>
        <p:spPr>
          <a:xfrm>
            <a:off x="127750" y="1615829"/>
            <a:ext cx="3770820" cy="4551362"/>
          </a:xfrm>
        </p:spPr>
        <p:txBody>
          <a:bodyPr rtlCol="0">
            <a:normAutofit/>
          </a:bodyPr>
          <a:lstStyle/>
          <a:p>
            <a:pPr algn="l" eaLnBrk="1" fontAlgn="auto" hangingPunct="1">
              <a:spcBef>
                <a:spcPct val="0"/>
              </a:spcBef>
              <a:spcAft>
                <a:spcPts val="0"/>
              </a:spcAft>
              <a:buFont typeface="Wingdings 2" panose="05020102010507070707" pitchFamily="18" charset="2"/>
              <a:buNone/>
              <a:defRPr/>
            </a:pPr>
            <a:r>
              <a:rPr lang="en-US" altLang="en-US" sz="2800" b="1" dirty="0" smtClean="0">
                <a:latin typeface="Times New Roman" panose="02020603050405020304" pitchFamily="18" charset="0"/>
                <a:cs typeface="Times New Roman" panose="02020603050405020304" pitchFamily="18" charset="0"/>
              </a:rPr>
              <a:t>Presented By:</a:t>
            </a:r>
          </a:p>
          <a:p>
            <a:pPr algn="l">
              <a:lnSpc>
                <a:spcPct val="70000"/>
              </a:lnSpc>
              <a:spcBef>
                <a:spcPts val="500"/>
              </a:spcBef>
              <a:spcAft>
                <a:spcPts val="0"/>
              </a:spcAft>
            </a:pPr>
            <a:r>
              <a:rPr lang="en-US" sz="1600" dirty="0" err="1">
                <a:latin typeface="Times New Roman" panose="02020603050405020304" pitchFamily="18" charset="0"/>
                <a:cs typeface="Times New Roman" panose="02020603050405020304" pitchFamily="18" charset="0"/>
              </a:rPr>
              <a:t>Mehedi</a:t>
            </a:r>
            <a:r>
              <a:rPr lang="en-US" sz="1600" dirty="0">
                <a:latin typeface="Times New Roman" panose="02020603050405020304" pitchFamily="18" charset="0"/>
                <a:cs typeface="Times New Roman" panose="02020603050405020304" pitchFamily="18" charset="0"/>
              </a:rPr>
              <a:t> Hasan </a:t>
            </a:r>
            <a:r>
              <a:rPr lang="en-US" sz="1600" dirty="0" err="1">
                <a:latin typeface="Times New Roman" panose="02020603050405020304" pitchFamily="18" charset="0"/>
                <a:cs typeface="Times New Roman" panose="02020603050405020304" pitchFamily="18" charset="0"/>
              </a:rPr>
              <a:t>Emon</a:t>
            </a:r>
            <a:r>
              <a:rPr lang="en-US" sz="1600" dirty="0">
                <a:latin typeface="Times New Roman" panose="02020603050405020304" pitchFamily="18" charset="0"/>
                <a:cs typeface="Times New Roman" panose="02020603050405020304" pitchFamily="18" charset="0"/>
              </a:rPr>
              <a:t> </a:t>
            </a:r>
          </a:p>
          <a:p>
            <a:pPr algn="l">
              <a:lnSpc>
                <a:spcPct val="70000"/>
              </a:lnSpc>
              <a:spcBef>
                <a:spcPts val="500"/>
              </a:spcBef>
              <a:spcAft>
                <a:spcPts val="0"/>
              </a:spcAft>
            </a:pPr>
            <a:r>
              <a:rPr lang="en-US" sz="1600" dirty="0">
                <a:latin typeface="Times New Roman" panose="02020603050405020304" pitchFamily="18" charset="0"/>
                <a:cs typeface="Times New Roman" panose="02020603050405020304" pitchFamily="18" charset="0"/>
              </a:rPr>
              <a:t>BME1902018152</a:t>
            </a:r>
          </a:p>
          <a:p>
            <a:pPr algn="l">
              <a:lnSpc>
                <a:spcPct val="70000"/>
              </a:lnSpc>
              <a:spcBef>
                <a:spcPts val="500"/>
              </a:spcBef>
              <a:spcAft>
                <a:spcPts val="0"/>
              </a:spcAft>
            </a:pPr>
            <a:endParaRPr lang="en-US" sz="1600" dirty="0">
              <a:latin typeface="Times New Roman" panose="02020603050405020304" pitchFamily="18" charset="0"/>
              <a:cs typeface="Times New Roman" panose="02020603050405020304" pitchFamily="18" charset="0"/>
            </a:endParaRPr>
          </a:p>
          <a:p>
            <a:pPr algn="l">
              <a:lnSpc>
                <a:spcPct val="70000"/>
              </a:lnSpc>
              <a:spcBef>
                <a:spcPts val="500"/>
              </a:spcBef>
              <a:spcAft>
                <a:spcPts val="0"/>
              </a:spcAft>
            </a:pPr>
            <a:r>
              <a:rPr lang="en-US" sz="1600" dirty="0" err="1">
                <a:latin typeface="Times New Roman" panose="02020603050405020304" pitchFamily="18" charset="0"/>
                <a:cs typeface="Times New Roman" panose="02020603050405020304" pitchFamily="18" charset="0"/>
              </a:rPr>
              <a:t>Tonay</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Biswas</a:t>
            </a:r>
            <a:r>
              <a:rPr lang="en-US" sz="1600" dirty="0">
                <a:latin typeface="Times New Roman" panose="02020603050405020304" pitchFamily="18" charset="0"/>
                <a:cs typeface="Times New Roman" panose="02020603050405020304" pitchFamily="18" charset="0"/>
              </a:rPr>
              <a:t> </a:t>
            </a:r>
          </a:p>
          <a:p>
            <a:pPr algn="l">
              <a:lnSpc>
                <a:spcPct val="70000"/>
              </a:lnSpc>
              <a:spcBef>
                <a:spcPts val="500"/>
              </a:spcBef>
              <a:spcAft>
                <a:spcPts val="0"/>
              </a:spcAft>
            </a:pPr>
            <a:r>
              <a:rPr lang="en-US" sz="1600" dirty="0">
                <a:latin typeface="Times New Roman" panose="02020603050405020304" pitchFamily="18" charset="0"/>
                <a:cs typeface="Times New Roman" panose="02020603050405020304" pitchFamily="18" charset="0"/>
              </a:rPr>
              <a:t>BME1902018222</a:t>
            </a:r>
          </a:p>
          <a:p>
            <a:pPr algn="l">
              <a:lnSpc>
                <a:spcPct val="70000"/>
              </a:lnSpc>
              <a:spcBef>
                <a:spcPts val="500"/>
              </a:spcBef>
              <a:spcAft>
                <a:spcPts val="0"/>
              </a:spcAft>
            </a:pPr>
            <a:endParaRPr lang="en-US" sz="1600" dirty="0">
              <a:latin typeface="Times New Roman" panose="02020603050405020304" pitchFamily="18" charset="0"/>
              <a:cs typeface="Times New Roman" panose="02020603050405020304" pitchFamily="18" charset="0"/>
            </a:endParaRPr>
          </a:p>
          <a:p>
            <a:pPr algn="l">
              <a:lnSpc>
                <a:spcPct val="70000"/>
              </a:lnSpc>
              <a:spcBef>
                <a:spcPts val="500"/>
              </a:spcBef>
              <a:spcAft>
                <a:spcPts val="0"/>
              </a:spcAft>
            </a:pPr>
            <a:r>
              <a:rPr lang="en-US" sz="1600" dirty="0" err="1">
                <a:latin typeface="Times New Roman" panose="02020603050405020304" pitchFamily="18" charset="0"/>
                <a:cs typeface="Times New Roman" panose="02020603050405020304" pitchFamily="18" charset="0"/>
              </a:rPr>
              <a:t>Rony</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Khondoker</a:t>
            </a:r>
            <a:r>
              <a:rPr lang="en-US" sz="1600" dirty="0">
                <a:latin typeface="Times New Roman" panose="02020603050405020304" pitchFamily="18" charset="0"/>
                <a:cs typeface="Times New Roman" panose="02020603050405020304" pitchFamily="18" charset="0"/>
              </a:rPr>
              <a:t> </a:t>
            </a:r>
          </a:p>
          <a:p>
            <a:pPr algn="l">
              <a:lnSpc>
                <a:spcPct val="70000"/>
              </a:lnSpc>
              <a:spcBef>
                <a:spcPts val="500"/>
              </a:spcBef>
              <a:spcAft>
                <a:spcPts val="0"/>
              </a:spcAft>
            </a:pPr>
            <a:r>
              <a:rPr lang="en-US" sz="1600" dirty="0">
                <a:latin typeface="Times New Roman" panose="02020603050405020304" pitchFamily="18" charset="0"/>
                <a:cs typeface="Times New Roman" panose="02020603050405020304" pitchFamily="18" charset="0"/>
              </a:rPr>
              <a:t>BME1902018131</a:t>
            </a:r>
          </a:p>
          <a:p>
            <a:pPr algn="l">
              <a:lnSpc>
                <a:spcPct val="70000"/>
              </a:lnSpc>
              <a:spcBef>
                <a:spcPts val="500"/>
              </a:spcBef>
              <a:spcAft>
                <a:spcPts val="0"/>
              </a:spcAft>
            </a:pPr>
            <a:endParaRPr lang="en-US" sz="1600" dirty="0">
              <a:latin typeface="Times New Roman" panose="02020603050405020304" pitchFamily="18" charset="0"/>
              <a:cs typeface="Times New Roman" panose="02020603050405020304" pitchFamily="18" charset="0"/>
            </a:endParaRPr>
          </a:p>
          <a:p>
            <a:pPr algn="l">
              <a:lnSpc>
                <a:spcPct val="70000"/>
              </a:lnSpc>
              <a:spcBef>
                <a:spcPts val="500"/>
              </a:spcBef>
              <a:spcAft>
                <a:spcPts val="0"/>
              </a:spcAft>
            </a:pPr>
            <a:r>
              <a:rPr lang="en-US" sz="1600" dirty="0" err="1">
                <a:latin typeface="Times New Roman" panose="02020603050405020304" pitchFamily="18" charset="0"/>
                <a:cs typeface="Times New Roman" panose="02020603050405020304" pitchFamily="18" charset="0"/>
              </a:rPr>
              <a:t>Somor</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Shil</a:t>
            </a:r>
            <a:r>
              <a:rPr lang="en-US" sz="1600" dirty="0">
                <a:latin typeface="Times New Roman" panose="02020603050405020304" pitchFamily="18" charset="0"/>
                <a:cs typeface="Times New Roman" panose="02020603050405020304" pitchFamily="18" charset="0"/>
              </a:rPr>
              <a:t> </a:t>
            </a:r>
          </a:p>
          <a:p>
            <a:pPr algn="l">
              <a:lnSpc>
                <a:spcPct val="70000"/>
              </a:lnSpc>
              <a:spcBef>
                <a:spcPts val="500"/>
              </a:spcBef>
              <a:spcAft>
                <a:spcPts val="0"/>
              </a:spcAft>
            </a:pPr>
            <a:r>
              <a:rPr lang="en-US" sz="1600" dirty="0">
                <a:latin typeface="Times New Roman" panose="02020603050405020304" pitchFamily="18" charset="0"/>
                <a:cs typeface="Times New Roman" panose="02020603050405020304" pitchFamily="18" charset="0"/>
              </a:rPr>
              <a:t>BME1902018134</a:t>
            </a:r>
          </a:p>
          <a:p>
            <a:pPr algn="l">
              <a:lnSpc>
                <a:spcPct val="70000"/>
              </a:lnSpc>
              <a:spcBef>
                <a:spcPts val="500"/>
              </a:spcBef>
              <a:spcAft>
                <a:spcPts val="0"/>
              </a:spcAft>
            </a:pPr>
            <a:endParaRPr lang="en-US" sz="1600" dirty="0">
              <a:latin typeface="Times New Roman" panose="02020603050405020304" pitchFamily="18" charset="0"/>
              <a:cs typeface="Times New Roman" panose="02020603050405020304" pitchFamily="18" charset="0"/>
            </a:endParaRPr>
          </a:p>
          <a:p>
            <a:pPr algn="l">
              <a:lnSpc>
                <a:spcPct val="70000"/>
              </a:lnSpc>
              <a:spcBef>
                <a:spcPts val="500"/>
              </a:spcBef>
              <a:spcAft>
                <a:spcPts val="0"/>
              </a:spcAft>
            </a:pPr>
            <a:r>
              <a:rPr lang="en-US" sz="1600" dirty="0" err="1" smtClean="0">
                <a:latin typeface="Times New Roman" panose="02020603050405020304" pitchFamily="18" charset="0"/>
                <a:cs typeface="Times New Roman" panose="02020603050405020304" pitchFamily="18" charset="0"/>
              </a:rPr>
              <a:t>Mohiuddin</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Al </a:t>
            </a:r>
            <a:r>
              <a:rPr lang="en-US" sz="1600" dirty="0" err="1">
                <a:latin typeface="Times New Roman" panose="02020603050405020304" pitchFamily="18" charset="0"/>
                <a:cs typeface="Times New Roman" panose="02020603050405020304" pitchFamily="18" charset="0"/>
              </a:rPr>
              <a:t>Tebeian</a:t>
            </a:r>
            <a:r>
              <a:rPr lang="en-US" sz="1600" dirty="0">
                <a:latin typeface="Times New Roman" panose="02020603050405020304" pitchFamily="18" charset="0"/>
                <a:cs typeface="Times New Roman" panose="02020603050405020304" pitchFamily="18" charset="0"/>
              </a:rPr>
              <a:t> </a:t>
            </a:r>
          </a:p>
          <a:p>
            <a:pPr algn="l">
              <a:lnSpc>
                <a:spcPct val="70000"/>
              </a:lnSpc>
              <a:spcBef>
                <a:spcPts val="500"/>
              </a:spcBef>
              <a:spcAft>
                <a:spcPts val="0"/>
              </a:spcAft>
            </a:pPr>
            <a:r>
              <a:rPr lang="en-US" sz="1600" dirty="0">
                <a:latin typeface="Times New Roman" panose="02020603050405020304" pitchFamily="18" charset="0"/>
                <a:cs typeface="Times New Roman" panose="02020603050405020304" pitchFamily="18" charset="0"/>
              </a:rPr>
              <a:t>BME1902018228</a:t>
            </a:r>
          </a:p>
        </p:txBody>
      </p:sp>
      <p:sp>
        <p:nvSpPr>
          <p:cNvPr id="6" name="TextBox 9"/>
          <p:cNvSpPr txBox="1">
            <a:spLocks noChangeArrowheads="1"/>
          </p:cNvSpPr>
          <p:nvPr/>
        </p:nvSpPr>
        <p:spPr bwMode="auto">
          <a:xfrm>
            <a:off x="1253887" y="5797324"/>
            <a:ext cx="80010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2000" b="1" dirty="0">
                <a:solidFill>
                  <a:srgbClr val="111111"/>
                </a:solidFill>
                <a:latin typeface="Times New Roman" panose="02020603050405020304" pitchFamily="18" charset="0"/>
                <a:cs typeface="Times New Roman" panose="02020603050405020304" pitchFamily="18" charset="0"/>
              </a:rPr>
              <a:t>Department of </a:t>
            </a:r>
            <a:r>
              <a:rPr lang="en-US" altLang="en-US" sz="2000" b="1" dirty="0" smtClean="0">
                <a:solidFill>
                  <a:srgbClr val="111111"/>
                </a:solidFill>
                <a:latin typeface="Times New Roman" panose="02020603050405020304" pitchFamily="18" charset="0"/>
                <a:cs typeface="Times New Roman" panose="02020603050405020304" pitchFamily="18" charset="0"/>
              </a:rPr>
              <a:t>Mechanical Engineering</a:t>
            </a:r>
            <a:r>
              <a:rPr lang="en-US" altLang="en-US" sz="2000" b="1" dirty="0">
                <a:solidFill>
                  <a:srgbClr val="111111"/>
                </a:solidFill>
                <a:latin typeface="Times New Roman" panose="02020603050405020304" pitchFamily="18" charset="0"/>
                <a:cs typeface="Times New Roman" panose="02020603050405020304" pitchFamily="18" charset="0"/>
              </a:rPr>
              <a:t>. </a:t>
            </a:r>
          </a:p>
          <a:p>
            <a:pPr algn="ctr" eaLnBrk="1" hangingPunct="1">
              <a:spcBef>
                <a:spcPct val="0"/>
              </a:spcBef>
              <a:buClrTx/>
              <a:buSzTx/>
              <a:buFontTx/>
              <a:buNone/>
            </a:pPr>
            <a:r>
              <a:rPr lang="en-US" altLang="en-US" b="1" dirty="0" err="1" smtClean="0">
                <a:solidFill>
                  <a:schemeClr val="tx1"/>
                </a:solidFill>
                <a:latin typeface="Times New Roman" panose="02020603050405020304" pitchFamily="18" charset="0"/>
                <a:cs typeface="Times New Roman" panose="02020603050405020304" pitchFamily="18" charset="0"/>
              </a:rPr>
              <a:t>Sonargaon</a:t>
            </a:r>
            <a:r>
              <a:rPr lang="en-US" altLang="en-US" b="1" dirty="0" smtClean="0">
                <a:solidFill>
                  <a:schemeClr val="tx1"/>
                </a:solidFill>
                <a:latin typeface="Times New Roman" panose="02020603050405020304" pitchFamily="18" charset="0"/>
                <a:cs typeface="Times New Roman" panose="02020603050405020304" pitchFamily="18" charset="0"/>
              </a:rPr>
              <a:t> </a:t>
            </a:r>
            <a:r>
              <a:rPr lang="en-US" altLang="en-US" b="1" dirty="0">
                <a:solidFill>
                  <a:schemeClr val="tx1"/>
                </a:solidFill>
                <a:latin typeface="Times New Roman" panose="02020603050405020304" pitchFamily="18" charset="0"/>
                <a:cs typeface="Times New Roman" panose="02020603050405020304" pitchFamily="18" charset="0"/>
              </a:rPr>
              <a:t>University (SU)</a:t>
            </a:r>
            <a:endParaRPr lang="en-US" altLang="en-US" dirty="0">
              <a:solidFill>
                <a:schemeClr val="tx1"/>
              </a:solidFill>
              <a:latin typeface="Times New Roman" panose="02020603050405020304" pitchFamily="18" charset="0"/>
              <a:cs typeface="Times New Roman" panose="02020603050405020304" pitchFamily="18" charset="0"/>
            </a:endParaRPr>
          </a:p>
        </p:txBody>
      </p:sp>
      <p:sp>
        <p:nvSpPr>
          <p:cNvPr id="7" name="Subtitle 1"/>
          <p:cNvSpPr txBox="1"/>
          <p:nvPr/>
        </p:nvSpPr>
        <p:spPr bwMode="auto">
          <a:xfrm>
            <a:off x="5992554" y="1938195"/>
            <a:ext cx="38608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2000" b="1" dirty="0">
                <a:solidFill>
                  <a:schemeClr val="tx1"/>
                </a:solidFill>
                <a:latin typeface="Times New Roman" panose="02020603050405020304" pitchFamily="18" charset="0"/>
                <a:cs typeface="Times New Roman" panose="02020603050405020304" pitchFamily="18" charset="0"/>
              </a:rPr>
              <a:t>Supervised By</a:t>
            </a:r>
            <a:r>
              <a:rPr lang="en-US" altLang="en-US" sz="2000" b="1" dirty="0" smtClean="0">
                <a:solidFill>
                  <a:schemeClr val="tx1"/>
                </a:solidFill>
                <a:latin typeface="Times New Roman" panose="02020603050405020304" pitchFamily="18" charset="0"/>
                <a:cs typeface="Times New Roman" panose="02020603050405020304" pitchFamily="18" charset="0"/>
              </a:rPr>
              <a:t>:</a:t>
            </a:r>
          </a:p>
          <a:p>
            <a:pPr eaLnBrk="1" hangingPunct="1">
              <a:spcBef>
                <a:spcPct val="0"/>
              </a:spcBef>
              <a:buClrTx/>
              <a:buSzTx/>
              <a:buFontTx/>
              <a:buNone/>
            </a:pPr>
            <a:endParaRPr lang="en-US" altLang="en-US" sz="2000" b="1" dirty="0" smtClean="0">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r>
              <a:rPr lang="en-US" altLang="en-US" sz="2000" b="1" dirty="0" smtClean="0">
                <a:solidFill>
                  <a:schemeClr val="tx1"/>
                </a:solidFill>
                <a:latin typeface="Times New Roman" panose="02020603050405020304" pitchFamily="18" charset="0"/>
                <a:cs typeface="Times New Roman" panose="02020603050405020304" pitchFamily="18" charset="0"/>
              </a:rPr>
              <a:t>Md. </a:t>
            </a:r>
            <a:r>
              <a:rPr lang="en-US" altLang="en-US" sz="2000" b="1" dirty="0" err="1" smtClean="0">
                <a:solidFill>
                  <a:schemeClr val="tx1"/>
                </a:solidFill>
                <a:latin typeface="Times New Roman" panose="02020603050405020304" pitchFamily="18" charset="0"/>
                <a:cs typeface="Times New Roman" panose="02020603050405020304" pitchFamily="18" charset="0"/>
              </a:rPr>
              <a:t>Mainol</a:t>
            </a:r>
            <a:r>
              <a:rPr lang="en-US" altLang="en-US" sz="2000" b="1" dirty="0" smtClean="0">
                <a:solidFill>
                  <a:schemeClr val="tx1"/>
                </a:solidFill>
                <a:latin typeface="Times New Roman" panose="02020603050405020304" pitchFamily="18" charset="0"/>
                <a:cs typeface="Times New Roman" panose="02020603050405020304" pitchFamily="18" charset="0"/>
              </a:rPr>
              <a:t> </a:t>
            </a:r>
            <a:r>
              <a:rPr lang="en-US" altLang="en-US" sz="2000" b="1" dirty="0" smtClean="0">
                <a:solidFill>
                  <a:schemeClr val="tx1"/>
                </a:solidFill>
                <a:latin typeface="Times New Roman" panose="02020603050405020304" pitchFamily="18" charset="0"/>
                <a:cs typeface="Times New Roman" panose="02020603050405020304" pitchFamily="18" charset="0"/>
              </a:rPr>
              <a:t>Hasan</a:t>
            </a:r>
            <a:endParaRPr lang="en-US" altLang="en-US" dirty="0">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r>
              <a:rPr lang="en-US" altLang="en-US" dirty="0" smtClean="0">
                <a:solidFill>
                  <a:schemeClr val="tx1"/>
                </a:solidFill>
                <a:latin typeface="Times New Roman" panose="02020603050405020304" pitchFamily="18" charset="0"/>
                <a:cs typeface="Times New Roman" panose="02020603050405020304" pitchFamily="18" charset="0"/>
              </a:rPr>
              <a:t>Assistant Professor</a:t>
            </a:r>
            <a:endParaRPr lang="en-US" altLang="en-US" dirty="0">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r>
              <a:rPr lang="en-US" altLang="en-US" dirty="0">
                <a:solidFill>
                  <a:schemeClr val="tx1"/>
                </a:solidFill>
                <a:latin typeface="Times New Roman" panose="02020603050405020304" pitchFamily="18" charset="0"/>
                <a:cs typeface="Times New Roman" panose="02020603050405020304" pitchFamily="18" charset="0"/>
              </a:rPr>
              <a:t>Department </a:t>
            </a:r>
            <a:r>
              <a:rPr lang="en-US" altLang="en-US" dirty="0" smtClean="0">
                <a:solidFill>
                  <a:schemeClr val="tx1"/>
                </a:solidFill>
                <a:latin typeface="Times New Roman" panose="02020603050405020304" pitchFamily="18" charset="0"/>
                <a:cs typeface="Times New Roman" panose="02020603050405020304" pitchFamily="18" charset="0"/>
              </a:rPr>
              <a:t>of </a:t>
            </a:r>
          </a:p>
          <a:p>
            <a:pPr eaLnBrk="1" hangingPunct="1">
              <a:spcBef>
                <a:spcPct val="0"/>
              </a:spcBef>
              <a:buClrTx/>
              <a:buSzTx/>
              <a:buFontTx/>
              <a:buNone/>
            </a:pPr>
            <a:r>
              <a:rPr lang="en-US" altLang="en-US" dirty="0" smtClean="0">
                <a:solidFill>
                  <a:schemeClr val="tx1"/>
                </a:solidFill>
                <a:latin typeface="Times New Roman" panose="02020603050405020304" pitchFamily="18" charset="0"/>
                <a:cs typeface="Times New Roman" panose="02020603050405020304" pitchFamily="18" charset="0"/>
              </a:rPr>
              <a:t>Mechanical </a:t>
            </a:r>
            <a:r>
              <a:rPr lang="en-US" altLang="en-US" dirty="0">
                <a:solidFill>
                  <a:schemeClr val="tx1"/>
                </a:solidFill>
                <a:latin typeface="Times New Roman" panose="02020603050405020304" pitchFamily="18" charset="0"/>
                <a:cs typeface="Times New Roman" panose="02020603050405020304" pitchFamily="18" charset="0"/>
              </a:rPr>
              <a:t>Engineering</a:t>
            </a:r>
          </a:p>
          <a:p>
            <a:pPr eaLnBrk="1" hangingPunct="1">
              <a:spcBef>
                <a:spcPct val="0"/>
              </a:spcBef>
              <a:buClrTx/>
              <a:buSzTx/>
              <a:buFontTx/>
              <a:buNone/>
            </a:pPr>
            <a:r>
              <a:rPr lang="en-US" altLang="en-US" dirty="0" err="1" smtClean="0">
                <a:solidFill>
                  <a:schemeClr val="tx1"/>
                </a:solidFill>
                <a:latin typeface="Times New Roman" panose="02020603050405020304" pitchFamily="18" charset="0"/>
                <a:cs typeface="Times New Roman" panose="02020603050405020304" pitchFamily="18" charset="0"/>
              </a:rPr>
              <a:t>Sonargaon</a:t>
            </a:r>
            <a:r>
              <a:rPr lang="en-US" altLang="en-US" dirty="0" smtClean="0">
                <a:solidFill>
                  <a:schemeClr val="tx1"/>
                </a:solidFill>
                <a:latin typeface="Times New Roman" panose="02020603050405020304" pitchFamily="18" charset="0"/>
                <a:cs typeface="Times New Roman" panose="02020603050405020304" pitchFamily="18" charset="0"/>
              </a:rPr>
              <a:t> University (SU)</a:t>
            </a:r>
            <a:endParaRPr lang="en-US" altLang="en-US" dirty="0">
              <a:solidFill>
                <a:schemeClr val="tx1"/>
              </a:solidFill>
              <a:latin typeface="Times New Roman" panose="02020603050405020304" pitchFamily="18" charset="0"/>
              <a:cs typeface="Times New Roman" panose="02020603050405020304" pitchFamily="18" charset="0"/>
            </a:endParaRPr>
          </a:p>
        </p:txBody>
      </p:sp>
      <p:pic>
        <p:nvPicPr>
          <p:cNvPr id="8" name="Picture 6" descr="C:\Users\Admin\Desktop\images(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7524" y="2432942"/>
            <a:ext cx="2197881" cy="217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2171700" y="501650"/>
            <a:ext cx="4800600" cy="6159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fontAlgn="auto">
              <a:spcAft>
                <a:spcPts val="0"/>
              </a:spcAft>
              <a:buClr>
                <a:schemeClr val="accent6">
                  <a:lumMod val="75000"/>
                </a:schemeClr>
              </a:buClr>
              <a:defRPr/>
            </a:pPr>
            <a:r>
              <a:rPr lang="en-US" sz="3500" b="1" dirty="0" smtClean="0">
                <a:latin typeface="Times New Roman" panose="02020603050405020304" pitchFamily="18" charset="0"/>
                <a:cs typeface="Times New Roman" panose="02020603050405020304" pitchFamily="18" charset="0"/>
              </a:rPr>
              <a:t>Arduino Nano</a:t>
            </a:r>
            <a:endParaRPr lang="ar-SA" sz="3500" b="1" dirty="0">
              <a:latin typeface="Times New Roman" panose="02020603050405020304" pitchFamily="18" charset="0"/>
            </a:endParaRPr>
          </a:p>
        </p:txBody>
      </p:sp>
      <p:sp>
        <p:nvSpPr>
          <p:cNvPr id="3" name="Content Placeholder 2"/>
          <p:cNvSpPr>
            <a:spLocks noGrp="1"/>
          </p:cNvSpPr>
          <p:nvPr/>
        </p:nvSpPr>
        <p:spPr>
          <a:xfrm>
            <a:off x="304800" y="1269999"/>
            <a:ext cx="8534400" cy="25082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spcAft>
                <a:spcPts val="0"/>
              </a:spcAft>
              <a:defRPr/>
            </a:pPr>
            <a:r>
              <a:rPr lang="en-US" sz="2000"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The Arduino Nano is open-source hardware.</a:t>
            </a:r>
          </a:p>
          <a:p>
            <a:pPr>
              <a:lnSpc>
                <a:spcPct val="150000"/>
              </a:lnSpc>
              <a:spcBef>
                <a:spcPts val="0"/>
              </a:spcBef>
              <a:spcAft>
                <a:spcPts val="0"/>
              </a:spcAft>
              <a:defRPr/>
            </a:pPr>
            <a:r>
              <a:rPr lang="en-US" sz="2000"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The Arduino Nano is a small, complete, and breadboard-friendly board based on the ATmega328.</a:t>
            </a:r>
          </a:p>
          <a:p>
            <a:pPr>
              <a:lnSpc>
                <a:spcPct val="150000"/>
              </a:lnSpc>
              <a:spcBef>
                <a:spcPts val="0"/>
              </a:spcBef>
              <a:spcAft>
                <a:spcPts val="0"/>
              </a:spcAft>
              <a:defRPr/>
            </a:pPr>
            <a:r>
              <a:rPr lang="en-US" sz="2000"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It lacks only a DC power jack, and works with a Mini-B USB cable instead of a standard one.</a:t>
            </a:r>
          </a:p>
          <a:p>
            <a:pPr>
              <a:lnSpc>
                <a:spcPct val="150000"/>
              </a:lnSpc>
              <a:spcBef>
                <a:spcPts val="0"/>
              </a:spcBef>
              <a:spcAft>
                <a:spcPts val="0"/>
              </a:spcAft>
              <a:defRPr/>
            </a:pPr>
            <a:endParaRPr lang="en-US" sz="2000"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000" dirty="0" smtClean="0">
              <a:latin typeface="Times New Roman" panose="02020603050405020304" pitchFamily="18" charset="0"/>
            </a:endParaRPr>
          </a:p>
          <a:p>
            <a:pPr marL="0" indent="0">
              <a:buNone/>
            </a:pPr>
            <a:endParaRPr lang="en-US" sz="2000" dirty="0" smtClean="0">
              <a:latin typeface="Times New Roman" panose="02020603050405020304" pitchFamily="18" charset="0"/>
            </a:endParaRPr>
          </a:p>
          <a:p>
            <a:pPr marL="0" indent="0">
              <a:buNone/>
            </a:pPr>
            <a:endParaRPr lang="en-US" sz="2000" dirty="0" smtClean="0">
              <a:latin typeface="Times New Roman" panose="02020603050405020304" pitchFamily="18" charset="0"/>
            </a:endParaRPr>
          </a:p>
          <a:p>
            <a:pPr marL="0" indent="0">
              <a:buNone/>
            </a:pPr>
            <a:endParaRPr lang="en-US" sz="2000" dirty="0">
              <a:latin typeface="Times New Roman" panose="02020603050405020304" pitchFamily="18" charset="0"/>
            </a:endParaRPr>
          </a:p>
        </p:txBody>
      </p:sp>
      <p:pic>
        <p:nvPicPr>
          <p:cNvPr id="1026" name="Picture 2" descr="https://store-cdn.arduino.cc/usa/catalog/product/cache/1/image/500x375/f8876a31b63532bbba4e781c30024a0a/A/0/A000005_front_2.jpg"/>
          <p:cNvPicPr>
            <a:picLocks noChangeAspect="1" noChangeArrowheads="1"/>
          </p:cNvPicPr>
          <p:nvPr/>
        </p:nvPicPr>
        <p:blipFill rotWithShape="1">
          <a:blip r:embed="rId2">
            <a:extLst>
              <a:ext uri="{28A0092B-C50C-407E-A947-70E740481C1C}">
                <a14:useLocalDpi xmlns:a14="http://schemas.microsoft.com/office/drawing/2010/main" val="0"/>
              </a:ext>
            </a:extLst>
          </a:blip>
          <a:srcRect t="27696" b="23324"/>
          <a:stretch>
            <a:fillRect/>
          </a:stretch>
        </p:blipFill>
        <p:spPr bwMode="auto">
          <a:xfrm>
            <a:off x="1981200" y="3930650"/>
            <a:ext cx="4762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11325" y="5835650"/>
            <a:ext cx="2121350" cy="400110"/>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Fig: Arduino Nano</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344" y="728677"/>
            <a:ext cx="8214930" cy="3139321"/>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A switched-mode power supply (switching-mode power supply, switch-mode power supply, switched power supply, SMPS, or switcher) is an electronic power supply that incorporates a switching regulator to convert electrical power efficiently. Like other power supplies, an SMPS transfers power from a DC or AC source (often mains power) to DC loads, such as a personal </a:t>
            </a:r>
            <a:r>
              <a:rPr lang="en-US" dirty="0" smtClean="0">
                <a:latin typeface="Times New Roman" panose="02020603050405020304" pitchFamily="18" charset="0"/>
                <a:cs typeface="Times New Roman" panose="02020603050405020304" pitchFamily="18" charset="0"/>
              </a:rPr>
              <a:t>computer</a:t>
            </a: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while converting voltage and current characteristics. Unlike a linear power supply, the pass transistor of a switching-mode supply continually switches between low-dissipation, full-on and full-off states, and spends very little time in the high dissipation transitions, which minimizes wasted energy. A hypothetical ideal switched-mode power supply dissipates no power. Voltage regulation is achieved by varying the ratio of on-to-off time (also known as duty cycles). </a:t>
            </a:r>
          </a:p>
        </p:txBody>
      </p:sp>
      <p:sp>
        <p:nvSpPr>
          <p:cNvPr id="3" name="Rectangle 2"/>
          <p:cNvSpPr/>
          <p:nvPr/>
        </p:nvSpPr>
        <p:spPr>
          <a:xfrm>
            <a:off x="4005108" y="216307"/>
            <a:ext cx="1005403" cy="461665"/>
          </a:xfrm>
          <a:prstGeom prst="rect">
            <a:avLst/>
          </a:prstGeom>
        </p:spPr>
        <p:txBody>
          <a:bodyPr wrap="none">
            <a:spAutoFit/>
          </a:bodyPr>
          <a:lstStyle/>
          <a:p>
            <a:r>
              <a:rPr lang="en-US" sz="2400" b="1" dirty="0" smtClean="0">
                <a:solidFill>
                  <a:srgbClr val="252525"/>
                </a:solidFill>
                <a:latin typeface="Times New Roman" panose="02020603050405020304" pitchFamily="18" charset="0"/>
                <a:ea typeface="Calibri" panose="020F0502020204030204" pitchFamily="34" charset="0"/>
                <a:cs typeface="Times New Roman" panose="02020603050405020304" pitchFamily="18" charset="0"/>
              </a:rPr>
              <a:t>SMPS</a:t>
            </a:r>
            <a:endParaRPr lang="en-US" sz="2400" dirty="0">
              <a:latin typeface="Times New Roman" panose="02020603050405020304" pitchFamily="18" charset="0"/>
              <a:cs typeface="Times New Roman" panose="02020603050405020304" pitchFamily="18" charset="0"/>
            </a:endParaRPr>
          </a:p>
        </p:txBody>
      </p:sp>
      <p:pic>
        <p:nvPicPr>
          <p:cNvPr id="5" name="Picture 4" descr="Image result for SMPS?"/>
          <p:cNvPicPr/>
          <p:nvPr/>
        </p:nvPicPr>
        <p:blipFill>
          <a:blip r:embed="rId2">
            <a:extLst>
              <a:ext uri="{28A0092B-C50C-407E-A947-70E740481C1C}">
                <a14:useLocalDpi xmlns:a14="http://schemas.microsoft.com/office/drawing/2010/main" val="0"/>
              </a:ext>
            </a:extLst>
          </a:blip>
          <a:srcRect/>
          <a:stretch>
            <a:fillRect/>
          </a:stretch>
        </p:blipFill>
        <p:spPr bwMode="auto">
          <a:xfrm>
            <a:off x="1567759" y="4042138"/>
            <a:ext cx="2940050" cy="2099945"/>
          </a:xfrm>
          <a:prstGeom prst="rect">
            <a:avLst/>
          </a:prstGeom>
          <a:noFill/>
          <a:ln>
            <a:noFill/>
          </a:ln>
        </p:spPr>
      </p:pic>
      <p:pic>
        <p:nvPicPr>
          <p:cNvPr id="6" name="Picture 5" descr="Image result for SMPS?"/>
          <p:cNvPicPr/>
          <p:nvPr/>
        </p:nvPicPr>
        <p:blipFill>
          <a:blip r:embed="rId3">
            <a:extLst>
              <a:ext uri="{28A0092B-C50C-407E-A947-70E740481C1C}">
                <a14:useLocalDpi xmlns:a14="http://schemas.microsoft.com/office/drawing/2010/main" val="0"/>
              </a:ext>
            </a:extLst>
          </a:blip>
          <a:srcRect/>
          <a:stretch>
            <a:fillRect/>
          </a:stretch>
        </p:blipFill>
        <p:spPr bwMode="auto">
          <a:xfrm>
            <a:off x="5226227" y="4182549"/>
            <a:ext cx="2592705" cy="1735455"/>
          </a:xfrm>
          <a:prstGeom prst="rect">
            <a:avLst/>
          </a:prstGeom>
          <a:noFill/>
          <a:ln>
            <a:noFill/>
          </a:ln>
        </p:spPr>
      </p:pic>
      <p:sp>
        <p:nvSpPr>
          <p:cNvPr id="7" name="TextBox 6"/>
          <p:cNvSpPr txBox="1"/>
          <p:nvPr/>
        </p:nvSpPr>
        <p:spPr>
          <a:xfrm>
            <a:off x="3037784" y="6316223"/>
            <a:ext cx="3697492" cy="375313"/>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 : SMPS</a:t>
            </a: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94236" y="162600"/>
            <a:ext cx="3330720" cy="523220"/>
          </a:xfrm>
          <a:prstGeom prst="rect">
            <a:avLst/>
          </a:prstGeom>
        </p:spPr>
        <p:txBody>
          <a:bodyPr wrap="none">
            <a:spAutoFit/>
          </a:bodyPr>
          <a:lstStyle/>
          <a:p>
            <a:r>
              <a:rPr lang="en-US" sz="2800" b="1"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Pneumatic Actuator </a:t>
            </a:r>
            <a:endParaRPr lang="en-US" sz="2800" dirty="0">
              <a:latin typeface="Times New Roman" panose="02020603050405020304" pitchFamily="18" charset="0"/>
              <a:cs typeface="Times New Roman" panose="02020603050405020304" pitchFamily="18" charset="0"/>
            </a:endParaRPr>
          </a:p>
        </p:txBody>
      </p:sp>
      <p:sp>
        <p:nvSpPr>
          <p:cNvPr id="3" name="Rectangle 2"/>
          <p:cNvSpPr/>
          <p:nvPr/>
        </p:nvSpPr>
        <p:spPr>
          <a:xfrm>
            <a:off x="395785" y="783720"/>
            <a:ext cx="8338781" cy="2169825"/>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Pneumatic actuators enable considerable forces to be produced from relatively small pressure changes. Pneumatic energy is desirable for main engine controls because it can quickly respond in starting and stopping as the power source does not need to be stored in reserve for operation. Moreover, pneumatic actuators are cheaper, and often more powerful than other actuators. These forces are often used with valves to move diaphragms to affect the flow of air through the valve.</a:t>
            </a:r>
          </a:p>
          <a:p>
            <a:pPr algn="just">
              <a:lnSpc>
                <a:spcPct val="150000"/>
              </a:lnSpc>
              <a:tabLst>
                <a:tab pos="552450" algn="l"/>
              </a:tabLs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Rectangle 3"/>
          <p:cNvSpPr/>
          <p:nvPr/>
        </p:nvSpPr>
        <p:spPr>
          <a:xfrm>
            <a:off x="395785" y="3245364"/>
            <a:ext cx="4572000" cy="2862322"/>
          </a:xfrm>
          <a:prstGeom prst="rect">
            <a:avLst/>
          </a:prstGeom>
        </p:spPr>
        <p:txBody>
          <a:bodyPr>
            <a:spAutoFit/>
          </a:bodyPr>
          <a:lstStyle/>
          <a:p>
            <a:r>
              <a:rPr lang="en-US" b="1" dirty="0"/>
              <a:t>Specifications:</a:t>
            </a:r>
            <a:endParaRPr lang="en-US" dirty="0"/>
          </a:p>
          <a:p>
            <a:r>
              <a:rPr lang="en-US" dirty="0"/>
              <a:t> </a:t>
            </a:r>
          </a:p>
          <a:p>
            <a:pPr marL="285750" lvl="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Manufacturer: </a:t>
            </a:r>
            <a:r>
              <a:rPr lang="en-US" dirty="0" err="1">
                <a:latin typeface="Times New Roman" panose="02020603050405020304" pitchFamily="18" charset="0"/>
                <a:cs typeface="Times New Roman" panose="02020603050405020304" pitchFamily="18" charset="0"/>
              </a:rPr>
              <a:t>Festo</a:t>
            </a:r>
            <a:endParaRPr lang="en-US" dirty="0">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Model: DNU-80-50-PPV-A</a:t>
            </a:r>
          </a:p>
          <a:p>
            <a:pPr marL="742950" lvl="1"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Type of Operation: Double Acting</a:t>
            </a:r>
          </a:p>
          <a:p>
            <a:pPr marL="742950" lvl="1"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Piston Diameter: 80mm</a:t>
            </a:r>
          </a:p>
          <a:p>
            <a:pPr marL="742950" lvl="1"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Stroke: 50mm</a:t>
            </a:r>
          </a:p>
          <a:p>
            <a:pPr marL="742950" lvl="1"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Pneumatic Connection: G3/8</a:t>
            </a:r>
          </a:p>
          <a:p>
            <a:pPr marL="742950" lvl="1"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Operating Pressure Range (Bar) 0-12</a:t>
            </a:r>
          </a:p>
          <a:p>
            <a:pPr>
              <a:tabLst>
                <a:tab pos="552450" algn="l"/>
              </a:tabLst>
            </a:pPr>
            <a:endParaRPr lang="en-US" dirty="0">
              <a:solidFill>
                <a:srgbClr val="000000"/>
              </a:solidFill>
              <a:effectLst/>
              <a:latin typeface="Times New Roman" panose="02020603050405020304" pitchFamily="18" charset="0"/>
              <a:ea typeface="Calibri" panose="020F0502020204030204" pitchFamily="34" charset="0"/>
            </a:endParaRPr>
          </a:p>
        </p:txBody>
      </p:sp>
      <p:sp>
        <p:nvSpPr>
          <p:cNvPr id="6" name="TextBox 5"/>
          <p:cNvSpPr txBox="1"/>
          <p:nvPr/>
        </p:nvSpPr>
        <p:spPr>
          <a:xfrm>
            <a:off x="5477696" y="6175906"/>
            <a:ext cx="3256870" cy="369332"/>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Figure : Pneumatic Actuator </a:t>
            </a:r>
            <a:endParaRPr lang="en-US" dirty="0">
              <a:latin typeface="Times New Roman" panose="02020603050405020304" pitchFamily="18" charset="0"/>
              <a:cs typeface="Times New Roman" panose="02020603050405020304" pitchFamily="18" charset="0"/>
            </a:endParaRPr>
          </a:p>
        </p:txBody>
      </p:sp>
      <p:pic>
        <p:nvPicPr>
          <p:cNvPr id="7" name="Picture 6" descr="Festo DNU-80-50-PPV-A 50mm Stroke Double Acting Pneumatic Actuator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8712" y="2594035"/>
            <a:ext cx="3581400" cy="3581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8271" y="327912"/>
            <a:ext cx="2242922" cy="461665"/>
          </a:xfrm>
          <a:prstGeom prst="rect">
            <a:avLst/>
          </a:prstGeom>
        </p:spPr>
        <p:txBody>
          <a:bodyPr wrap="none">
            <a:spAutoFit/>
          </a:bodyPr>
          <a:lstStyle/>
          <a:p>
            <a:r>
              <a:rPr lang="en-US" sz="2400" b="1"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Pneumatic Pipe</a:t>
            </a:r>
            <a:endParaRPr lang="en-US" sz="2400" dirty="0">
              <a:latin typeface="Times New Roman" panose="02020603050405020304" pitchFamily="18" charset="0"/>
              <a:cs typeface="Times New Roman" panose="02020603050405020304" pitchFamily="18" charset="0"/>
            </a:endParaRPr>
          </a:p>
        </p:txBody>
      </p:sp>
      <p:sp>
        <p:nvSpPr>
          <p:cNvPr id="3" name="Rectangle 2"/>
          <p:cNvSpPr/>
          <p:nvPr/>
        </p:nvSpPr>
        <p:spPr>
          <a:xfrm>
            <a:off x="450375" y="1074192"/>
            <a:ext cx="8215952" cy="1200329"/>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THE basic function of </a:t>
            </a:r>
            <a:r>
              <a:rPr lang="en-US" b="1" dirty="0">
                <a:latin typeface="Times New Roman" panose="02020603050405020304" pitchFamily="18" charset="0"/>
                <a:cs typeface="Times New Roman" panose="02020603050405020304" pitchFamily="18" charset="0"/>
              </a:rPr>
              <a:t>pneumatic tubing</a:t>
            </a:r>
            <a:r>
              <a:rPr lang="en-US" dirty="0">
                <a:latin typeface="Times New Roman" panose="02020603050405020304" pitchFamily="18" charset="0"/>
                <a:cs typeface="Times New Roman" panose="02020603050405020304" pitchFamily="18" charset="0"/>
              </a:rPr>
              <a:t> and </a:t>
            </a:r>
            <a:r>
              <a:rPr lang="en-US" b="1" dirty="0">
                <a:latin typeface="Times New Roman" panose="02020603050405020304" pitchFamily="18" charset="0"/>
                <a:cs typeface="Times New Roman" panose="02020603050405020304" pitchFamily="18" charset="0"/>
              </a:rPr>
              <a:t>hose</a:t>
            </a:r>
            <a:r>
              <a:rPr lang="en-US" dirty="0">
                <a:latin typeface="Times New Roman" panose="02020603050405020304" pitchFamily="18" charset="0"/>
                <a:cs typeface="Times New Roman" panose="02020603050405020304" pitchFamily="18" charset="0"/>
              </a:rPr>
              <a:t> is to convey pressurized air to actuators, valves, tools and other devices. ... </a:t>
            </a:r>
            <a:r>
              <a:rPr lang="en-US" b="1" dirty="0">
                <a:latin typeface="Times New Roman" panose="02020603050405020304" pitchFamily="18" charset="0"/>
                <a:cs typeface="Times New Roman" panose="02020603050405020304" pitchFamily="18" charset="0"/>
              </a:rPr>
              <a:t>Tubing</a:t>
            </a:r>
            <a:r>
              <a:rPr lang="en-US" dirty="0">
                <a:latin typeface="Times New Roman" panose="02020603050405020304" pitchFamily="18" charset="0"/>
                <a:cs typeface="Times New Roman" panose="02020603050405020304" pitchFamily="18" charset="0"/>
              </a:rPr>
              <a:t> for air applications may be extruded of a single material or reinforced internally, typically with textile fibers, for higher strength</a:t>
            </a:r>
            <a:r>
              <a:rPr lang="en-US" dirty="0" smtClean="0">
                <a:latin typeface="Times New Roman" panose="02020603050405020304" pitchFamily="18" charset="0"/>
                <a:cs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TextBox 4"/>
          <p:cNvSpPr txBox="1"/>
          <p:nvPr/>
        </p:nvSpPr>
        <p:spPr>
          <a:xfrm>
            <a:off x="2883515" y="6103571"/>
            <a:ext cx="3589361" cy="369332"/>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Figure : </a:t>
            </a:r>
            <a:r>
              <a:rPr lang="en-US" dirty="0"/>
              <a:t>Pneumatic Pipe</a:t>
            </a:r>
            <a:endParaRPr lang="en-US" dirty="0">
              <a:latin typeface="Times New Roman" panose="02020603050405020304" pitchFamily="18" charset="0"/>
              <a:cs typeface="Times New Roman" panose="02020603050405020304" pitchFamily="18" charset="0"/>
            </a:endParaRPr>
          </a:p>
        </p:txBody>
      </p:sp>
      <p:pic>
        <p:nvPicPr>
          <p:cNvPr id="6" name="Picture 5" descr="4mm x 6mm Pneumatic Air Compressor Tubing PU Hose Tube Pipe 3.5 meter Blue  | Walmart Canada"/>
          <p:cNvPicPr/>
          <p:nvPr/>
        </p:nvPicPr>
        <p:blipFill>
          <a:blip r:embed="rId2">
            <a:extLst>
              <a:ext uri="{28A0092B-C50C-407E-A947-70E740481C1C}">
                <a14:useLocalDpi xmlns:a14="http://schemas.microsoft.com/office/drawing/2010/main" val="0"/>
              </a:ext>
            </a:extLst>
          </a:blip>
          <a:srcRect/>
          <a:stretch>
            <a:fillRect/>
          </a:stretch>
        </p:blipFill>
        <p:spPr bwMode="auto">
          <a:xfrm>
            <a:off x="2643826" y="2274521"/>
            <a:ext cx="3829050" cy="38290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4391" y="317677"/>
            <a:ext cx="2519279" cy="523220"/>
          </a:xfrm>
          <a:prstGeom prst="rect">
            <a:avLst/>
          </a:prstGeom>
        </p:spPr>
        <p:txBody>
          <a:bodyPr wrap="none">
            <a:spAutoFit/>
          </a:bodyPr>
          <a:lstStyle/>
          <a:p>
            <a:r>
              <a:rPr lang="en-US" sz="2800" b="1" dirty="0">
                <a:solidFill>
                  <a:srgbClr val="00000A"/>
                </a:solidFill>
                <a:latin typeface="Times New Roman" panose="02020603050405020304" pitchFamily="18" charset="0"/>
                <a:ea typeface="Calibri" panose="020F0502020204030204" pitchFamily="34" charset="0"/>
                <a:cs typeface="Times New Roman" panose="02020603050405020304" pitchFamily="18" charset="0"/>
              </a:rPr>
              <a:t>Solenoid </a:t>
            </a:r>
            <a:r>
              <a:rPr lang="en-US" sz="2800" b="1"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Valve </a:t>
            </a:r>
            <a:endParaRPr lang="en-US" sz="2800" dirty="0">
              <a:latin typeface="Times New Roman" panose="02020603050405020304" pitchFamily="18" charset="0"/>
              <a:cs typeface="Times New Roman" panose="02020603050405020304" pitchFamily="18" charset="0"/>
            </a:endParaRPr>
          </a:p>
        </p:txBody>
      </p:sp>
      <p:sp>
        <p:nvSpPr>
          <p:cNvPr id="3" name="Rectangle 2"/>
          <p:cNvSpPr/>
          <p:nvPr/>
        </p:nvSpPr>
        <p:spPr>
          <a:xfrm>
            <a:off x="628650" y="1010924"/>
            <a:ext cx="7628246" cy="2120068"/>
          </a:xfrm>
          <a:prstGeom prst="rect">
            <a:avLst/>
          </a:prstGeom>
        </p:spPr>
        <p:txBody>
          <a:bodyPr wrap="square">
            <a:spAutoFit/>
          </a:bodyPr>
          <a:lstStyle/>
          <a:p>
            <a:pPr algn="just">
              <a:lnSpc>
                <a:spcPct val="150000"/>
              </a:lnSpc>
            </a:pPr>
            <a:r>
              <a:rPr lang="en-US" dirty="0">
                <a:solidFill>
                  <a:srgbClr val="00000A"/>
                </a:solidFill>
                <a:latin typeface="Times New Roman" panose="02020603050405020304" pitchFamily="18" charset="0"/>
                <a:ea typeface="Calibri" panose="020F0502020204030204" pitchFamily="34" charset="0"/>
                <a:cs typeface="Times New Roman" panose="02020603050405020304" pitchFamily="18" charset="0"/>
              </a:rPr>
              <a:t>A solenoid valve, also known as an electrically-operated valve, is a valve that uses electromagnetic force to operate. When an electrical current is passed through the solenoid coil, a magnetic field is generated which causes a ferrous metal rod to move.</a:t>
            </a:r>
            <a:r>
              <a:rPr lang="en-US" sz="1600" b="1" dirty="0">
                <a:solidFill>
                  <a:srgbClr val="00000A"/>
                </a:solidFill>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00000A"/>
                </a:solidFill>
                <a:latin typeface="Times New Roman" panose="02020603050405020304" pitchFamily="18" charset="0"/>
                <a:ea typeface="Calibri" panose="020F0502020204030204" pitchFamily="34" charset="0"/>
                <a:cs typeface="Times New Roman" panose="02020603050405020304" pitchFamily="18" charset="0"/>
              </a:rPr>
              <a:t>Solenoid valves are controlled by the action of the solenoid and typically control the flow of water or air as a switch.</a:t>
            </a:r>
            <a:endParaRPr lang="en-US"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nvGraphicFramePr>
        <p:xfrm>
          <a:off x="1050680" y="3745410"/>
          <a:ext cx="3943350" cy="2829124"/>
        </p:xfrm>
        <a:graphic>
          <a:graphicData uri="http://schemas.openxmlformats.org/drawingml/2006/table">
            <a:tbl>
              <a:tblPr firstRow="1" firstCol="1" bandRow="1">
                <a:tableStyleId>{5C22544A-7EE6-4342-B048-85BDC9FD1C3A}</a:tableStyleId>
              </a:tblPr>
              <a:tblGrid>
                <a:gridCol w="1971675"/>
                <a:gridCol w="1971675"/>
              </a:tblGrid>
              <a:tr h="447121">
                <a:tc>
                  <a:txBody>
                    <a:bodyPr/>
                    <a:lstStyle/>
                    <a:p>
                      <a:pPr marL="339725" indent="-6350" algn="just">
                        <a:lnSpc>
                          <a:spcPct val="150000"/>
                        </a:lnSpc>
                        <a:spcBef>
                          <a:spcPts val="0"/>
                        </a:spcBef>
                        <a:spcAft>
                          <a:spcPts val="1210"/>
                        </a:spcAft>
                      </a:pPr>
                      <a:r>
                        <a:rPr lang="en-US" sz="1400" dirty="0">
                          <a:effectLst/>
                          <a:latin typeface="Times New Roman" panose="02020603050405020304" pitchFamily="18" charset="0"/>
                          <a:cs typeface="Times New Roman" panose="02020603050405020304" pitchFamily="18" charset="0"/>
                        </a:rPr>
                        <a:t>Port Size </a:t>
                      </a:r>
                      <a:endParaRPr lang="en-US" sz="1400" dirty="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marL="339725" indent="-6350" algn="just">
                        <a:lnSpc>
                          <a:spcPct val="150000"/>
                        </a:lnSpc>
                        <a:spcBef>
                          <a:spcPts val="0"/>
                        </a:spcBef>
                        <a:spcAft>
                          <a:spcPts val="1210"/>
                        </a:spcAft>
                      </a:pPr>
                      <a:r>
                        <a:rPr lang="en-US" sz="1400" dirty="0">
                          <a:effectLst/>
                          <a:latin typeface="Times New Roman" panose="02020603050405020304" pitchFamily="18" charset="0"/>
                          <a:cs typeface="Times New Roman" panose="02020603050405020304" pitchFamily="18" charset="0"/>
                        </a:rPr>
                        <a:t>1/8" 1/4" 3/8" 1/2" M5 </a:t>
                      </a:r>
                      <a:endParaRPr lang="en-US" sz="1400" dirty="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r>
              <a:tr h="395785">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Material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Aluminum Alloy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r>
              <a:tr h="409433">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Brand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Festo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r>
              <a:tr h="409433">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Response Time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0.05Second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r>
              <a:tr h="491319">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Protection Class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IP65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r>
              <a:tr h="464024">
                <a:tc>
                  <a:txBody>
                    <a:bodyPr/>
                    <a:lstStyle/>
                    <a:p>
                      <a:pPr marL="339725" indent="-6350" algn="just">
                        <a:lnSpc>
                          <a:spcPct val="150000"/>
                        </a:lnSpc>
                        <a:spcBef>
                          <a:spcPts val="0"/>
                        </a:spcBef>
                        <a:spcAft>
                          <a:spcPts val="1210"/>
                        </a:spcAft>
                      </a:pPr>
                      <a:r>
                        <a:rPr lang="en-US" sz="1400">
                          <a:effectLst/>
                          <a:latin typeface="Times New Roman" panose="02020603050405020304" pitchFamily="18" charset="0"/>
                          <a:cs typeface="Times New Roman" panose="02020603050405020304" pitchFamily="18" charset="0"/>
                        </a:rPr>
                        <a:t>Voltage Range </a:t>
                      </a:r>
                      <a:endParaRPr lang="en-US" sz="140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marL="339725" indent="-6350" algn="just">
                        <a:lnSpc>
                          <a:spcPct val="150000"/>
                        </a:lnSpc>
                        <a:spcBef>
                          <a:spcPts val="0"/>
                        </a:spcBef>
                        <a:spcAft>
                          <a:spcPts val="1210"/>
                        </a:spcAft>
                      </a:pPr>
                      <a:r>
                        <a:rPr lang="en-US" sz="1400" dirty="0">
                          <a:effectLst/>
                          <a:latin typeface="Times New Roman" panose="02020603050405020304" pitchFamily="18" charset="0"/>
                          <a:cs typeface="Times New Roman" panose="02020603050405020304" pitchFamily="18" charset="0"/>
                        </a:rPr>
                        <a:t>-10%~+10% </a:t>
                      </a:r>
                      <a:endParaRPr lang="en-US" sz="1400" dirty="0">
                        <a:solidFill>
                          <a:srgbClr val="00000A"/>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
        <p:nvSpPr>
          <p:cNvPr id="5" name="Rectangle 1"/>
          <p:cNvSpPr>
            <a:spLocks noChangeArrowheads="1"/>
          </p:cNvSpPr>
          <p:nvPr/>
        </p:nvSpPr>
        <p:spPr bwMode="auto">
          <a:xfrm>
            <a:off x="628650" y="35168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9522" bIns="180918" numCol="1" anchor="ctr"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en-US" sz="1400" b="1" i="0" u="none" strike="noStrike" cap="none" normalizeH="0" baseline="0" dirty="0" smtClean="0">
                <a:ln>
                  <a:noFill/>
                </a:ln>
                <a:solidFill>
                  <a:srgbClr val="00000A"/>
                </a:solidFill>
                <a:effectLst/>
                <a:latin typeface="Times New Roman" panose="02020603050405020304" pitchFamily="18" charset="0"/>
                <a:cs typeface="Times New Roman" panose="02020603050405020304" pitchFamily="18" charset="0"/>
              </a:rPr>
              <a:t>Product Specification</a:t>
            </a:r>
          </a:p>
          <a:p>
            <a:pPr marL="0" marR="0" lvl="0" indent="0" algn="l" defTabSz="914400" rtl="0" eaLnBrk="0" fontAlgn="base" latinLnBrk="0" hangingPunct="0">
              <a:lnSpc>
                <a:spcPct val="100000"/>
              </a:lnSpc>
              <a:spcBef>
                <a:spcPct val="0"/>
              </a:spcBef>
              <a:spcAft>
                <a:spcPct val="0"/>
              </a:spcAft>
              <a:buClrTx/>
              <a:buSzTx/>
              <a:buFontTx/>
              <a:buNone/>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descr="Festo Pneumatic Solenoid Valve"/>
          <p:cNvPicPr/>
          <p:nvPr/>
        </p:nvPicPr>
        <p:blipFill>
          <a:blip r:embed="rId2">
            <a:extLst>
              <a:ext uri="{28A0092B-C50C-407E-A947-70E740481C1C}">
                <a14:useLocalDpi xmlns:a14="http://schemas.microsoft.com/office/drawing/2010/main" val="0"/>
              </a:ext>
            </a:extLst>
          </a:blip>
          <a:srcRect/>
          <a:stretch>
            <a:fillRect/>
          </a:stretch>
        </p:blipFill>
        <p:spPr bwMode="auto">
          <a:xfrm>
            <a:off x="5200650" y="2998195"/>
            <a:ext cx="3521123" cy="3155519"/>
          </a:xfrm>
          <a:prstGeom prst="rect">
            <a:avLst/>
          </a:prstGeom>
          <a:noFill/>
          <a:ln>
            <a:noFill/>
          </a:ln>
        </p:spPr>
      </p:pic>
      <p:sp>
        <p:nvSpPr>
          <p:cNvPr id="7" name="TextBox 6"/>
          <p:cNvSpPr txBox="1"/>
          <p:nvPr/>
        </p:nvSpPr>
        <p:spPr>
          <a:xfrm>
            <a:off x="5636525" y="5950424"/>
            <a:ext cx="3507475" cy="369332"/>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Figure : Solenoid Valve</a:t>
            </a: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45419" y="386441"/>
            <a:ext cx="2653162" cy="523220"/>
          </a:xfrm>
          <a:prstGeom prst="rect">
            <a:avLst/>
          </a:prstGeom>
        </p:spPr>
        <p:txBody>
          <a:bodyPr wrap="none">
            <a:spAutoFit/>
          </a:bodyPr>
          <a:lstStyle/>
          <a:p>
            <a:r>
              <a:rPr lang="en-US" sz="2800" b="1" dirty="0">
                <a:solidFill>
                  <a:srgbClr val="00000A"/>
                </a:solidFill>
                <a:latin typeface="Times New Roman" panose="02020603050405020304" pitchFamily="18" charset="0"/>
                <a:ea typeface="Calibri" panose="020F0502020204030204" pitchFamily="34" charset="0"/>
                <a:cs typeface="Times New Roman" panose="02020603050405020304" pitchFamily="18" charset="0"/>
              </a:rPr>
              <a:t>Air </a:t>
            </a:r>
            <a:r>
              <a:rPr lang="en-US" sz="2800" b="1" dirty="0" smtClean="0">
                <a:solidFill>
                  <a:srgbClr val="00000A"/>
                </a:solidFill>
                <a:latin typeface="Times New Roman" panose="02020603050405020304" pitchFamily="18" charset="0"/>
                <a:ea typeface="Calibri" panose="020F0502020204030204" pitchFamily="34" charset="0"/>
                <a:cs typeface="Times New Roman" panose="02020603050405020304" pitchFamily="18" charset="0"/>
              </a:rPr>
              <a:t>Compressor</a:t>
            </a:r>
            <a:endParaRPr lang="en-US"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491320" y="1136008"/>
            <a:ext cx="7970292" cy="2308324"/>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An </a:t>
            </a:r>
            <a:r>
              <a:rPr lang="en-US" b="1" dirty="0">
                <a:latin typeface="Times New Roman" panose="02020603050405020304" pitchFamily="18" charset="0"/>
                <a:cs typeface="Times New Roman" panose="02020603050405020304" pitchFamily="18" charset="0"/>
              </a:rPr>
              <a:t>air compressor</a:t>
            </a:r>
            <a:r>
              <a:rPr lang="en-US" dirty="0">
                <a:latin typeface="Times New Roman" panose="02020603050405020304" pitchFamily="18" charset="0"/>
                <a:cs typeface="Times New Roman" panose="02020603050405020304" pitchFamily="18" charset="0"/>
              </a:rPr>
              <a:t> is a pneumatic device that converts power (using an electric motor, diesel or gasoline engine, etc.) into potential </a:t>
            </a:r>
            <a:r>
              <a:rPr lang="en-US" dirty="0" smtClean="0">
                <a:latin typeface="Times New Roman" panose="02020603050405020304" pitchFamily="18" charset="0"/>
                <a:cs typeface="Times New Roman" panose="02020603050405020304" pitchFamily="18" charset="0"/>
              </a:rPr>
              <a:t>energy</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stored </a:t>
            </a:r>
            <a:r>
              <a:rPr lang="en-US" dirty="0">
                <a:latin typeface="Times New Roman" panose="02020603050405020304" pitchFamily="18" charset="0"/>
                <a:cs typeface="Times New Roman" panose="02020603050405020304" pitchFamily="18" charset="0"/>
              </a:rPr>
              <a:t>in pressurized air (i.e., compressed air). By one of several methods, an air compressor forces more and more air into a storage tank, increasing the pressure. When the tank's pressure reaches its engineered upper limit, the air compressor shuts off. The compressed air, then, is held in the tank until called into use. The energy contained in the compressed air can be used for a variety of applications, utilizing the kinetic energy of the air as it is released and the tank depressurizes. </a:t>
            </a:r>
          </a:p>
        </p:txBody>
      </p:sp>
      <p:sp>
        <p:nvSpPr>
          <p:cNvPr id="5" name="TextBox 4"/>
          <p:cNvSpPr txBox="1"/>
          <p:nvPr/>
        </p:nvSpPr>
        <p:spPr>
          <a:xfrm>
            <a:off x="3043451" y="6428096"/>
            <a:ext cx="2975212" cy="369332"/>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Figure : Air Compressor </a:t>
            </a:r>
            <a:endParaRPr lang="en-US" dirty="0">
              <a:latin typeface="Times New Roman" panose="02020603050405020304" pitchFamily="18" charset="0"/>
              <a:cs typeface="Times New Roman" panose="02020603050405020304" pitchFamily="18" charset="0"/>
            </a:endParaRPr>
          </a:p>
        </p:txBody>
      </p:sp>
      <p:pic>
        <p:nvPicPr>
          <p:cNvPr id="4" name="Picture 3" descr="325468243_708799297410478_8359110303875126264_n"/>
          <p:cNvPicPr>
            <a:picLocks noChangeAspect="1"/>
          </p:cNvPicPr>
          <p:nvPr/>
        </p:nvPicPr>
        <p:blipFill>
          <a:blip r:embed="rId2"/>
          <a:stretch>
            <a:fillRect/>
          </a:stretch>
        </p:blipFill>
        <p:spPr>
          <a:xfrm>
            <a:off x="2856230" y="3649345"/>
            <a:ext cx="3431540" cy="257365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148984" y="841542"/>
            <a:ext cx="280828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3000" b="1" dirty="0">
                <a:solidFill>
                  <a:schemeClr val="tx1"/>
                </a:solidFill>
                <a:latin typeface="Times New Roman" panose="02020603050405020304" pitchFamily="18" charset="0"/>
                <a:cs typeface="Arial" panose="020B0604020202020204" pitchFamily="34" charset="0"/>
              </a:rPr>
              <a:t>Advantages</a:t>
            </a:r>
            <a:endParaRPr lang="en-US" altLang="en-US" sz="3000" b="1" dirty="0">
              <a:solidFill>
                <a:schemeClr val="tx1"/>
              </a:solidFill>
              <a:latin typeface="Arial" panose="020B0604020202020204" pitchFamily="34" charset="0"/>
              <a:cs typeface="Arial" panose="020B0604020202020204" pitchFamily="34" charset="0"/>
            </a:endParaRPr>
          </a:p>
        </p:txBody>
      </p:sp>
      <p:sp>
        <p:nvSpPr>
          <p:cNvPr id="3" name="Rectangle 2"/>
          <p:cNvSpPr>
            <a:spLocks noChangeArrowheads="1"/>
          </p:cNvSpPr>
          <p:nvPr/>
        </p:nvSpPr>
        <p:spPr bwMode="auto">
          <a:xfrm>
            <a:off x="1595518" y="1570065"/>
            <a:ext cx="6300787" cy="4697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ts val="1000"/>
              </a:spcBef>
              <a:buClr>
                <a:schemeClr val="accent1"/>
              </a:buClr>
              <a:buSzPct val="80000"/>
              <a:buFont typeface="Wingdings 3" panose="05040102010807070707" pitchFamily="18" charset="2"/>
              <a:buChar char=""/>
              <a:tabLst>
                <a:tab pos="457200" algn="l"/>
              </a:tabLst>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tabLst>
                <a:tab pos="457200" algn="l"/>
              </a:tabLst>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tabLst>
                <a:tab pos="457200" algn="l"/>
              </a:tabLst>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tabLst>
                <a:tab pos="457200" algn="l"/>
              </a:tabLst>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tabLst>
                <a:tab pos="457200" algn="l"/>
              </a:tabLst>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tabLst>
                <a:tab pos="457200" algn="l"/>
              </a:tabLst>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tabLst>
                <a:tab pos="457200" algn="l"/>
              </a:tabLst>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tabLst>
                <a:tab pos="457200" algn="l"/>
              </a:tabLst>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tabLst>
                <a:tab pos="457200" algn="l"/>
              </a:tabLst>
              <a:defRPr sz="1200">
                <a:solidFill>
                  <a:srgbClr val="404040"/>
                </a:solidFill>
                <a:latin typeface="Trebuchet MS" panose="020B0603020202020204" pitchFamily="34" charset="0"/>
              </a:defRPr>
            </a:lvl9pPr>
          </a:lstStyle>
          <a:p>
            <a:pPr lvl="0"/>
            <a:r>
              <a:rPr lang="en-US" dirty="0">
                <a:solidFill>
                  <a:schemeClr val="tx1"/>
                </a:solidFill>
                <a:latin typeface="Times New Roman" panose="02020603050405020304" pitchFamily="18" charset="0"/>
                <a:cs typeface="Times New Roman" panose="02020603050405020304" pitchFamily="18" charset="0"/>
              </a:rPr>
              <a:t>Easy operation since pneumatic is used for providing effort for crushing</a:t>
            </a:r>
          </a:p>
          <a:p>
            <a:pPr lvl="0"/>
            <a:r>
              <a:rPr lang="en-US" dirty="0">
                <a:solidFill>
                  <a:schemeClr val="tx1"/>
                </a:solidFill>
                <a:latin typeface="Times New Roman" panose="02020603050405020304" pitchFamily="18" charset="0"/>
                <a:cs typeface="Times New Roman" panose="02020603050405020304" pitchFamily="18" charset="0"/>
              </a:rPr>
              <a:t>Good accuracy to destroy object.</a:t>
            </a:r>
          </a:p>
          <a:p>
            <a:pPr lvl="0"/>
            <a:r>
              <a:rPr lang="en-US" dirty="0">
                <a:solidFill>
                  <a:schemeClr val="tx1"/>
                </a:solidFill>
                <a:latin typeface="Times New Roman" panose="02020603050405020304" pitchFamily="18" charset="0"/>
                <a:cs typeface="Times New Roman" panose="02020603050405020304" pitchFamily="18" charset="0"/>
              </a:rPr>
              <a:t>Time saving machine for industrial work.</a:t>
            </a:r>
          </a:p>
          <a:p>
            <a:pPr lvl="0"/>
            <a:r>
              <a:rPr lang="en-US" dirty="0">
                <a:solidFill>
                  <a:schemeClr val="tx1"/>
                </a:solidFill>
                <a:latin typeface="Times New Roman" panose="02020603050405020304" pitchFamily="18" charset="0"/>
                <a:cs typeface="Times New Roman" panose="02020603050405020304" pitchFamily="18" charset="0"/>
              </a:rPr>
              <a:t>Reduce energy waste. </a:t>
            </a:r>
          </a:p>
          <a:p>
            <a:pPr lvl="0"/>
            <a:r>
              <a:rPr lang="en-US" dirty="0">
                <a:solidFill>
                  <a:schemeClr val="tx1"/>
                </a:solidFill>
                <a:latin typeface="Times New Roman" panose="02020603050405020304" pitchFamily="18" charset="0"/>
                <a:cs typeface="Times New Roman" panose="02020603050405020304" pitchFamily="18" charset="0"/>
              </a:rPr>
              <a:t>No Oil consumption.</a:t>
            </a:r>
          </a:p>
          <a:p>
            <a:pPr lvl="0"/>
            <a:r>
              <a:rPr lang="en-US" dirty="0">
                <a:solidFill>
                  <a:schemeClr val="tx1"/>
                </a:solidFill>
                <a:latin typeface="Times New Roman" panose="02020603050405020304" pitchFamily="18" charset="0"/>
                <a:cs typeface="Times New Roman" panose="02020603050405020304" pitchFamily="18" charset="0"/>
              </a:rPr>
              <a:t>Less skill technicians is sufficient to operate. </a:t>
            </a:r>
          </a:p>
          <a:p>
            <a:pPr lvl="0"/>
            <a:r>
              <a:rPr lang="en-US" dirty="0">
                <a:solidFill>
                  <a:schemeClr val="tx1"/>
                </a:solidFill>
                <a:latin typeface="Times New Roman" panose="02020603050405020304" pitchFamily="18" charset="0"/>
                <a:cs typeface="Times New Roman" panose="02020603050405020304" pitchFamily="18" charset="0"/>
              </a:rPr>
              <a:t>Installation is simplified very much. </a:t>
            </a:r>
          </a:p>
          <a:p>
            <a:pPr lvl="0"/>
            <a:r>
              <a:rPr lang="en-US" dirty="0">
                <a:solidFill>
                  <a:schemeClr val="tx1"/>
                </a:solidFill>
                <a:latin typeface="Times New Roman" panose="02020603050405020304" pitchFamily="18" charset="0"/>
                <a:cs typeface="Times New Roman" panose="02020603050405020304" pitchFamily="18" charset="0"/>
              </a:rPr>
              <a:t>Less time and more profit. </a:t>
            </a:r>
          </a:p>
          <a:p>
            <a:pPr lvl="0"/>
            <a:r>
              <a:rPr lang="en-US" dirty="0">
                <a:solidFill>
                  <a:schemeClr val="tx1"/>
                </a:solidFill>
                <a:latin typeface="Times New Roman" panose="02020603050405020304" pitchFamily="18" charset="0"/>
                <a:cs typeface="Times New Roman" panose="02020603050405020304" pitchFamily="18" charset="0"/>
              </a:rPr>
              <a:t>Simple construction </a:t>
            </a:r>
          </a:p>
          <a:p>
            <a:pPr lvl="0"/>
            <a:r>
              <a:rPr lang="en-US" dirty="0">
                <a:solidFill>
                  <a:schemeClr val="tx1"/>
                </a:solidFill>
                <a:latin typeface="Times New Roman" panose="02020603050405020304" pitchFamily="18" charset="0"/>
                <a:cs typeface="Times New Roman" panose="02020603050405020304" pitchFamily="18" charset="0"/>
              </a:rPr>
              <a:t>Reduced weight of the system. </a:t>
            </a:r>
          </a:p>
          <a:p>
            <a:pPr lvl="0"/>
            <a:r>
              <a:rPr lang="en-US" dirty="0">
                <a:solidFill>
                  <a:schemeClr val="tx1"/>
                </a:solidFill>
                <a:latin typeface="Times New Roman" panose="02020603050405020304" pitchFamily="18" charset="0"/>
                <a:cs typeface="Times New Roman" panose="02020603050405020304" pitchFamily="18" charset="0"/>
              </a:rPr>
              <a:t>Ease of operation.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443013" y="610500"/>
            <a:ext cx="22574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3000" b="1" dirty="0">
                <a:solidFill>
                  <a:schemeClr val="tx1"/>
                </a:solidFill>
                <a:latin typeface="Times New Roman" panose="02020603050405020304" pitchFamily="18" charset="0"/>
                <a:cs typeface="Arial" panose="020B0604020202020204" pitchFamily="34" charset="0"/>
              </a:rPr>
              <a:t>Applications</a:t>
            </a:r>
          </a:p>
        </p:txBody>
      </p:sp>
      <p:sp>
        <p:nvSpPr>
          <p:cNvPr id="3" name="Rectangle 2"/>
          <p:cNvSpPr>
            <a:spLocks noChangeArrowheads="1"/>
          </p:cNvSpPr>
          <p:nvPr/>
        </p:nvSpPr>
        <p:spPr bwMode="auto">
          <a:xfrm>
            <a:off x="824865" y="1453515"/>
            <a:ext cx="7670165" cy="4707890"/>
          </a:xfrm>
          <a:prstGeom prst="rect">
            <a:avLst/>
          </a:prstGeom>
          <a:no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auto" hangingPunct="1">
              <a:lnSpc>
                <a:spcPct val="150000"/>
              </a:lnSpc>
              <a:spcBef>
                <a:spcPts val="0"/>
              </a:spcBef>
              <a:spcAft>
                <a:spcPts val="0"/>
              </a:spcAft>
              <a:defRPr/>
            </a:pPr>
            <a:r>
              <a:rPr lang="en-US" sz="2000" dirty="0">
                <a:latin typeface="Times New Roman" panose="02020603050405020304" pitchFamily="18" charset="0"/>
                <a:cs typeface="Times New Roman" panose="02020603050405020304" pitchFamily="18" charset="0"/>
              </a:rPr>
              <a:t>The project has a major application in the</a:t>
            </a:r>
          </a:p>
          <a:p>
            <a:pPr eaLnBrk="1" fontAlgn="auto" hangingPunct="1">
              <a:lnSpc>
                <a:spcPct val="150000"/>
              </a:lnSpc>
              <a:spcBef>
                <a:spcPts val="0"/>
              </a:spcBef>
              <a:spcAft>
                <a:spcPts val="0"/>
              </a:spcAft>
              <a:defRPr/>
            </a:pPr>
            <a:r>
              <a:rPr lang="en-US" sz="2000" dirty="0">
                <a:latin typeface="Times New Roman" panose="02020603050405020304" pitchFamily="18" charset="0"/>
                <a:cs typeface="Times New Roman" panose="02020603050405020304" pitchFamily="18" charset="0"/>
              </a:rPr>
              <a:t> </a:t>
            </a:r>
          </a:p>
          <a:p>
            <a:pPr marL="342900" lvl="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project has a major application in the</a:t>
            </a:r>
          </a:p>
          <a:p>
            <a:pPr marL="342900" lvl="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It is used in Recycling process and recycling industries</a:t>
            </a:r>
          </a:p>
          <a:p>
            <a:pPr marL="342900" lvl="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It is used for easy transportation of cool drinks cans by crushing and compressing its volume</a:t>
            </a:r>
          </a:p>
          <a:p>
            <a:pPr marL="342900" lvl="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Aluminium can recycling is easier</a:t>
            </a:r>
          </a:p>
          <a:p>
            <a:pPr marL="342900" lvl="0" indent="-34290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Plastics bottles, Nylon bottles can also be crushed for industries to reduce the volume of wastages by crushing  </a:t>
            </a:r>
            <a:r>
              <a:rPr lang="en-US" b="1" cap="all" dirty="0">
                <a:latin typeface="Times New Roman" panose="02020603050405020304" pitchFamily="18" charset="0"/>
                <a:cs typeface="Times New Roman" panose="02020603050405020304" pitchFamily="18" charset="0"/>
              </a:rPr>
              <a:t/>
            </a:r>
            <a:br>
              <a:rPr lang="en-US" b="1" cap="all" dirty="0">
                <a:latin typeface="Times New Roman" panose="02020603050405020304" pitchFamily="18" charset="0"/>
                <a:cs typeface="Times New Roman" panose="02020603050405020304" pitchFamily="18" charset="0"/>
              </a:rPr>
            </a:br>
            <a:endParaRPr lang="en-US" sz="2000" dirty="0" smtClean="0">
              <a:solidFill>
                <a:srgbClr val="333333"/>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3519793" y="912812"/>
            <a:ext cx="20097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3000" b="1" dirty="0">
                <a:solidFill>
                  <a:schemeClr val="tx1"/>
                </a:solidFill>
                <a:latin typeface="Times New Roman" panose="02020603050405020304" pitchFamily="18" charset="0"/>
                <a:cs typeface="Times New Roman" panose="02020603050405020304" pitchFamily="18" charset="0"/>
              </a:rPr>
              <a:t>Discussion </a:t>
            </a:r>
            <a:endParaRPr lang="en-US" altLang="en-US" sz="3000" dirty="0">
              <a:solidFill>
                <a:schemeClr val="tx1"/>
              </a:solidFill>
              <a:latin typeface="Arial" panose="020B0604020202020204" pitchFamily="34" charset="0"/>
              <a:cs typeface="Arial" panose="020B0604020202020204" pitchFamily="34" charset="0"/>
            </a:endParaRPr>
          </a:p>
        </p:txBody>
      </p:sp>
      <p:sp>
        <p:nvSpPr>
          <p:cNvPr id="3" name="Rectangle 2"/>
          <p:cNvSpPr>
            <a:spLocks noChangeArrowheads="1"/>
          </p:cNvSpPr>
          <p:nvPr/>
        </p:nvSpPr>
        <p:spPr bwMode="auto">
          <a:xfrm>
            <a:off x="611187" y="1063974"/>
            <a:ext cx="806450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eaLnBrk="1" hangingPunct="1">
              <a:lnSpc>
                <a:spcPct val="150000"/>
              </a:lnSpc>
              <a:spcBef>
                <a:spcPct val="0"/>
              </a:spcBef>
              <a:buClrTx/>
              <a:buSzTx/>
              <a:buFontTx/>
              <a:buNone/>
            </a:pPr>
            <a:endParaRPr lang="en-US" altLang="en-US" sz="1600">
              <a:solidFill>
                <a:schemeClr val="tx1"/>
              </a:solidFill>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655955" y="1570102"/>
            <a:ext cx="7832725" cy="470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After the successful fabrication of the Can Crusher, the machine was tested from which we obtained the above-mentioned observations. The cans were crushed up to the desired volume in the manually operated Crusher. Further we have seen that the Cans were crushed to a much smaller volume in the electrically operated one. The crushers have been fabricated keeping in mind about the minimum power requirement and minimum effort to the operator. We faced many problems in the whole work. Ignoring everything, we have achieved our desired results. We can use in many other places besides our home. Hopefully it will play a big role in modernizing our industry.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604804" y="1404938"/>
            <a:ext cx="36718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3000" b="1" dirty="0">
                <a:solidFill>
                  <a:schemeClr val="tx1"/>
                </a:solidFill>
                <a:latin typeface="Times New Roman" panose="02020603050405020304" pitchFamily="18" charset="0"/>
                <a:cs typeface="Times New Roman" panose="02020603050405020304" pitchFamily="18" charset="0"/>
              </a:rPr>
              <a:t>Future Scope</a:t>
            </a:r>
          </a:p>
          <a:p>
            <a:pPr algn="ctr" eaLnBrk="1" hangingPunct="1">
              <a:spcBef>
                <a:spcPct val="0"/>
              </a:spcBef>
              <a:buClrTx/>
              <a:buSzTx/>
              <a:buFontTx/>
              <a:buNone/>
            </a:pPr>
            <a:endParaRPr lang="en-US" altLang="en-US" sz="3000" b="1" dirty="0">
              <a:solidFill>
                <a:srgbClr val="FF0000"/>
              </a:solidFill>
              <a:latin typeface="Times New Roman" panose="02020603050405020304" pitchFamily="18" charset="0"/>
              <a:cs typeface="Times New Roman" panose="02020603050405020304" pitchFamily="18" charset="0"/>
            </a:endParaRPr>
          </a:p>
        </p:txBody>
      </p:sp>
      <p:sp>
        <p:nvSpPr>
          <p:cNvPr id="3" name="Rectangle 1"/>
          <p:cNvSpPr>
            <a:spLocks noChangeArrowheads="1"/>
          </p:cNvSpPr>
          <p:nvPr/>
        </p:nvSpPr>
        <p:spPr bwMode="auto">
          <a:xfrm>
            <a:off x="971550" y="2420938"/>
            <a:ext cx="7921625"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marL="0"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model can be improved by making some changes in the program and components. Some suggestions are given below-</a:t>
            </a:r>
          </a:p>
          <a:p>
            <a:pPr marL="0"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We can add a pressure meter and pressure controller .</a:t>
            </a:r>
          </a:p>
          <a:p>
            <a:pPr marL="0"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We will increase its working accuracy level.</a:t>
            </a:r>
          </a:p>
          <a:p>
            <a:pPr marL="0"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We will add an air reserve tank.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771662" y="259508"/>
            <a:ext cx="1600200"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3000" b="1" dirty="0" smtClean="0">
                <a:solidFill>
                  <a:schemeClr val="tx1"/>
                </a:solidFill>
                <a:latin typeface="Times New Roman" panose="02020603050405020304" pitchFamily="18" charset="0"/>
                <a:cs typeface="Arial" panose="020B0604020202020204" pitchFamily="34" charset="0"/>
              </a:rPr>
              <a:t>Abstract</a:t>
            </a:r>
            <a:endParaRPr lang="en-US" altLang="en-US" sz="3000" b="1" dirty="0">
              <a:solidFill>
                <a:schemeClr val="tx1"/>
              </a:solidFill>
              <a:latin typeface="Times New Roman" panose="02020603050405020304" pitchFamily="18" charset="0"/>
              <a:cs typeface="Arial" panose="020B0604020202020204" pitchFamily="34" charset="0"/>
            </a:endParaRPr>
          </a:p>
        </p:txBody>
      </p:sp>
      <p:sp>
        <p:nvSpPr>
          <p:cNvPr id="3" name="Rectangle 1"/>
          <p:cNvSpPr>
            <a:spLocks noChangeArrowheads="1"/>
          </p:cNvSpPr>
          <p:nvPr/>
        </p:nvSpPr>
        <p:spPr bwMode="auto">
          <a:xfrm>
            <a:off x="363220" y="975360"/>
            <a:ext cx="8417560" cy="5487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a:lnSpc>
                <a:spcPct val="130000"/>
              </a:lnSpc>
              <a:buNone/>
            </a:pPr>
            <a:r>
              <a:rPr lang="en-US" dirty="0">
                <a:ln w="0"/>
                <a:solidFill>
                  <a:schemeClr val="tx1"/>
                </a:solidFill>
                <a:latin typeface="Times New Roman" panose="02020603050405020304" pitchFamily="18" charset="0"/>
                <a:cs typeface="Times New Roman" panose="02020603050405020304" pitchFamily="18" charset="0"/>
              </a:rPr>
              <a:t>Can crushing has been used by people for compression of cans after usage for a long time. Crushing cans by bare hands Is a difficult and very strenuous process. So here we propose a pneumatic based can crushing system that allows for fully automated can crushing. This is a very useful system for hotels/restaurants/public places where a large quantity of cans need to be disposed off. The can crusher can automatically hold cans in queue and crush them one at a time. The system uses pneumatic piston in a particular arrangement with supporting frame having vertical holders and can pushing system. The vertical roller based system is used to push cans through the arrangement. Once the cans reach the bottom a sensor detects this and pushes one can at a time through the roller into the crushing chamber. After a can is pushed the electronics system now operates the pneumatic piston. The piston now pushes the can to compress it against the bed mounted on the other side. This helps to achieve desired compression of can. Once this is done the piston pulls back and the system automatically and the compressed can is ejected by the mechanism from the bottom of the machine and next can is pulled in. This ensures efficient compression which helps in easy storage and disposal of cans.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282186" y="366334"/>
            <a:ext cx="4073525"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3500" b="1" dirty="0">
                <a:solidFill>
                  <a:srgbClr val="1D1B11"/>
                </a:solidFill>
                <a:latin typeface="Times New Roman" panose="02020603050405020304" pitchFamily="18" charset="0"/>
                <a:cs typeface="Times New Roman" panose="02020603050405020304" pitchFamily="18" charset="0"/>
              </a:rPr>
              <a:t>Image of the Project</a:t>
            </a:r>
            <a:endParaRPr lang="en-US" altLang="en-US" sz="3500" dirty="0">
              <a:solidFill>
                <a:schemeClr val="tx1"/>
              </a:solidFill>
              <a:latin typeface="Arial" panose="020B0604020202020204" pitchFamily="34" charset="0"/>
              <a:cs typeface="Arial" panose="020B0604020202020204" pitchFamily="34" charset="0"/>
            </a:endParaRPr>
          </a:p>
        </p:txBody>
      </p:sp>
      <p:pic>
        <p:nvPicPr>
          <p:cNvPr id="10" name="Picture 10" descr="322258870_910203966659089_5705234609399153177_n"/>
          <p:cNvPicPr>
            <a:picLocks noChangeAspect="1"/>
          </p:cNvPicPr>
          <p:nvPr/>
        </p:nvPicPr>
        <p:blipFill>
          <a:blip r:embed="rId2"/>
          <a:srcRect t="6447" b="26169"/>
          <a:stretch>
            <a:fillRect/>
          </a:stretch>
        </p:blipFill>
        <p:spPr>
          <a:xfrm>
            <a:off x="2794000" y="1123950"/>
            <a:ext cx="3561080" cy="511429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628091" y="1513598"/>
            <a:ext cx="7888405" cy="383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a:lnSpc>
                <a:spcPct val="150000"/>
              </a:lnSpc>
              <a:buNone/>
            </a:pPr>
            <a:r>
              <a:rPr lang="en-US" dirty="0">
                <a:solidFill>
                  <a:schemeClr val="tx1"/>
                </a:solidFill>
                <a:latin typeface="Times New Roman" panose="02020603050405020304" pitchFamily="18" charset="0"/>
                <a:cs typeface="Times New Roman" panose="02020603050405020304" pitchFamily="18" charset="0"/>
              </a:rPr>
              <a:t>The above design procedure is been adopted for the fabrication of fully automatic can crusher machine which will make the product durable for the long time as well as make it efficient and also helps to understand the concept of design. Thus with the help of this design we can fabricate an automatic can crusher machine to simply reduce the volume of cans as well as to reduce the human fatigue. Also the automatic operation can be possible using the mechanical power transmission operated by electric motor or electric actuator etc. This solely will reduce the volume of the cans or bottles to reduce the transportation cost by reducing its volume.</a:t>
            </a:r>
          </a:p>
        </p:txBody>
      </p:sp>
      <p:sp>
        <p:nvSpPr>
          <p:cNvPr id="3" name="Rectangle 4"/>
          <p:cNvSpPr>
            <a:spLocks noChangeArrowheads="1"/>
          </p:cNvSpPr>
          <p:nvPr/>
        </p:nvSpPr>
        <p:spPr bwMode="auto">
          <a:xfrm>
            <a:off x="3560420" y="611140"/>
            <a:ext cx="20224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3000" b="1" dirty="0">
                <a:solidFill>
                  <a:schemeClr val="tx1"/>
                </a:solidFill>
                <a:latin typeface="Times New Roman" panose="02020603050405020304" pitchFamily="18" charset="0"/>
                <a:cs typeface="Times New Roman" panose="02020603050405020304" pitchFamily="18" charset="0"/>
              </a:rPr>
              <a:t>Conclusion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411413" y="2708275"/>
            <a:ext cx="478631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6600" b="1" dirty="0">
                <a:solidFill>
                  <a:schemeClr val="tx1"/>
                </a:solidFill>
                <a:latin typeface="Times New Roman" panose="02020603050405020304" pitchFamily="18" charset="0"/>
                <a:cs typeface="Times New Roman" panose="02020603050405020304" pitchFamily="18" charset="0"/>
              </a:rPr>
              <a:t>Thank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713986" y="619979"/>
            <a:ext cx="37433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3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Objectives</a:t>
            </a:r>
            <a:endParaRPr lang="en-US" altLang="en-US" sz="3000" b="1" dirty="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679450" y="1670685"/>
            <a:ext cx="7813040" cy="4246245"/>
          </a:xfrm>
          <a:prstGeom prst="rect">
            <a:avLst/>
          </a:prstGeom>
        </p:spPr>
        <p:txBody>
          <a:bodyPr wrap="square">
            <a:spAutoFit/>
          </a:bodyPr>
          <a:lstStyle/>
          <a:p>
            <a:pPr>
              <a:lnSpc>
                <a:spcPct val="150000"/>
              </a:lnSpc>
            </a:pPr>
            <a:r>
              <a:rPr lang="en-US" sz="2000" dirty="0">
                <a:latin typeface="Times New Roman" panose="02020603050405020304" pitchFamily="18" charset="0"/>
                <a:cs typeface="Times New Roman" panose="02020603050405020304" pitchFamily="18" charset="0"/>
              </a:rPr>
              <a:t>The objectives of this project are</a:t>
            </a:r>
            <a:r>
              <a:rPr lang="en-US" sz="20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lvl="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design and implement Automatic Pneumatic Can Crusher System with Storage.</a:t>
            </a:r>
          </a:p>
          <a:p>
            <a:pPr marL="342900" lvl="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To Crush can </a:t>
            </a:r>
            <a:r>
              <a:rPr lang="en-US" sz="2000" dirty="0">
                <a:latin typeface="Times New Roman" panose="02020603050405020304" pitchFamily="18" charset="0"/>
                <a:cs typeface="Times New Roman" panose="02020603050405020304" pitchFamily="18" charset="0"/>
              </a:rPr>
              <a:t>automatically.</a:t>
            </a:r>
          </a:p>
          <a:p>
            <a:pPr marL="342900" lvl="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develop of a recycle bin tin can crusher.</a:t>
            </a:r>
          </a:p>
          <a:p>
            <a:pPr marL="342900" lvl="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fabricate recycle bin tin can crusher low cost and time consuming</a:t>
            </a:r>
          </a:p>
          <a:p>
            <a:pPr marL="342900" lvl="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implement a system for easy to our daily life.</a:t>
            </a:r>
          </a:p>
          <a:p>
            <a:pPr marL="342900" lvl="0" indent="-342900">
              <a:lnSpc>
                <a:spcPct val="15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Take </a:t>
            </a:r>
            <a:r>
              <a:rPr lang="en-US" sz="2000" dirty="0">
                <a:latin typeface="Times New Roman" panose="02020603050405020304" pitchFamily="18" charset="0"/>
                <a:cs typeface="Times New Roman" panose="02020603050405020304" pitchFamily="18" charset="0"/>
              </a:rPr>
              <a:t>several  test and test its accuracy.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739539" y="2075501"/>
            <a:ext cx="7759700" cy="3707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a:lnSpc>
                <a:spcPct val="150000"/>
              </a:lnSpc>
            </a:pPr>
            <a:r>
              <a:rPr lang="en-US" sz="2000" dirty="0" smtClean="0">
                <a:solidFill>
                  <a:schemeClr val="tx1"/>
                </a:solidFill>
                <a:latin typeface="Times New Roman" panose="02020603050405020304" pitchFamily="18" charset="0"/>
                <a:cs typeface="Times New Roman" panose="02020603050405020304" pitchFamily="18" charset="0"/>
              </a:rPr>
              <a:t>Creating </a:t>
            </a:r>
            <a:r>
              <a:rPr lang="en-US" sz="2000" dirty="0">
                <a:solidFill>
                  <a:schemeClr val="tx1"/>
                </a:solidFill>
                <a:latin typeface="Times New Roman" panose="02020603050405020304" pitchFamily="18" charset="0"/>
                <a:cs typeface="Times New Roman" panose="02020603050405020304" pitchFamily="18" charset="0"/>
              </a:rPr>
              <a:t>an idea for Design and construction of an Automatic Pneumatic Can Crusher System with Storage.</a:t>
            </a:r>
          </a:p>
          <a:p>
            <a:pPr algn="just">
              <a:lnSpc>
                <a:spcPct val="150000"/>
              </a:lnSpc>
            </a:pPr>
            <a:r>
              <a:rPr lang="en-US" sz="2000" dirty="0" smtClean="0">
                <a:solidFill>
                  <a:schemeClr val="tx1"/>
                </a:solidFill>
                <a:latin typeface="Times New Roman" panose="02020603050405020304" pitchFamily="18" charset="0"/>
                <a:cs typeface="Times New Roman" panose="02020603050405020304" pitchFamily="18" charset="0"/>
              </a:rPr>
              <a:t>And </a:t>
            </a:r>
            <a:r>
              <a:rPr lang="en-US" sz="2000" dirty="0">
                <a:solidFill>
                  <a:schemeClr val="tx1"/>
                </a:solidFill>
                <a:latin typeface="Times New Roman" panose="02020603050405020304" pitchFamily="18" charset="0"/>
                <a:cs typeface="Times New Roman" panose="02020603050405020304" pitchFamily="18" charset="0"/>
              </a:rPr>
              <a:t>drawing and listed of components/materials to know which components/materials need to construct it.</a:t>
            </a:r>
          </a:p>
          <a:p>
            <a:pPr algn="just">
              <a:lnSpc>
                <a:spcPct val="150000"/>
              </a:lnSpc>
            </a:pPr>
            <a:r>
              <a:rPr lang="en-US" sz="2000" dirty="0" smtClean="0">
                <a:solidFill>
                  <a:schemeClr val="tx1"/>
                </a:solidFill>
                <a:latin typeface="Times New Roman" panose="02020603050405020304" pitchFamily="18" charset="0"/>
                <a:cs typeface="Times New Roman" panose="02020603050405020304" pitchFamily="18" charset="0"/>
              </a:rPr>
              <a:t>Collecting </a:t>
            </a:r>
            <a:r>
              <a:rPr lang="en-US" sz="2000" dirty="0">
                <a:solidFill>
                  <a:schemeClr val="tx1"/>
                </a:solidFill>
                <a:latin typeface="Times New Roman" panose="02020603050405020304" pitchFamily="18" charset="0"/>
                <a:cs typeface="Times New Roman" panose="02020603050405020304" pitchFamily="18" charset="0"/>
              </a:rPr>
              <a:t>the all components/materials for construct the system.</a:t>
            </a:r>
          </a:p>
          <a:p>
            <a:pPr algn="just">
              <a:lnSpc>
                <a:spcPct val="150000"/>
              </a:lnSpc>
            </a:pPr>
            <a:r>
              <a:rPr lang="en-US" sz="2000" dirty="0" smtClean="0">
                <a:solidFill>
                  <a:schemeClr val="tx1"/>
                </a:solidFill>
                <a:latin typeface="Times New Roman" panose="02020603050405020304" pitchFamily="18" charset="0"/>
                <a:cs typeface="Times New Roman" panose="02020603050405020304" pitchFamily="18" charset="0"/>
              </a:rPr>
              <a:t>Finally</a:t>
            </a:r>
            <a:r>
              <a:rPr lang="en-US" sz="2000" dirty="0">
                <a:solidFill>
                  <a:schemeClr val="tx1"/>
                </a:solidFill>
                <a:latin typeface="Times New Roman" panose="02020603050405020304" pitchFamily="18" charset="0"/>
                <a:cs typeface="Times New Roman" panose="02020603050405020304" pitchFamily="18" charset="0"/>
              </a:rPr>
              <a:t>, we constructed this system &amp; checked it finally that working very well.</a:t>
            </a:r>
          </a:p>
        </p:txBody>
      </p:sp>
      <p:sp>
        <p:nvSpPr>
          <p:cNvPr id="3" name="Rectangle 4"/>
          <p:cNvSpPr>
            <a:spLocks noChangeArrowheads="1"/>
          </p:cNvSpPr>
          <p:nvPr/>
        </p:nvSpPr>
        <p:spPr bwMode="auto">
          <a:xfrm>
            <a:off x="3173081" y="1139326"/>
            <a:ext cx="23431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en-US" altLang="en-US" sz="3000" b="1" dirty="0">
                <a:solidFill>
                  <a:schemeClr val="tx1"/>
                </a:solidFill>
                <a:latin typeface="Times New Roman" panose="02020603050405020304" pitchFamily="18" charset="0"/>
                <a:cs typeface="Times New Roman" panose="02020603050405020304" pitchFamily="18" charset="0"/>
              </a:rPr>
              <a:t>Methodology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2979143" y="533074"/>
            <a:ext cx="31670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3000" b="1" dirty="0">
                <a:solidFill>
                  <a:schemeClr val="tx1"/>
                </a:solidFill>
                <a:latin typeface="Times New Roman" panose="02020603050405020304" pitchFamily="18" charset="0"/>
                <a:cs typeface="Arial" panose="020B0604020202020204" pitchFamily="34" charset="0"/>
              </a:rPr>
              <a:t>Working Drawing</a:t>
            </a:r>
          </a:p>
        </p:txBody>
      </p:sp>
      <p:sp>
        <p:nvSpPr>
          <p:cNvPr id="5" name="Rectangle 7"/>
          <p:cNvSpPr>
            <a:spLocks noChangeArrowheads="1"/>
          </p:cNvSpPr>
          <p:nvPr/>
        </p:nvSpPr>
        <p:spPr bwMode="auto">
          <a:xfrm>
            <a:off x="1455735" y="5956252"/>
            <a:ext cx="64595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dirty="0">
                <a:solidFill>
                  <a:schemeClr val="tx1"/>
                </a:solidFill>
                <a:latin typeface="Times New Roman" panose="02020603050405020304" pitchFamily="18" charset="0"/>
                <a:cs typeface="Arial" panose="020B0604020202020204" pitchFamily="34" charset="0"/>
              </a:rPr>
              <a:t>Fig:1.1 Working Drawing of Project</a:t>
            </a:r>
          </a:p>
        </p:txBody>
      </p:sp>
      <p:pic>
        <p:nvPicPr>
          <p:cNvPr id="2" name="Picture 5" descr="312444036_1347299266099147_799100256697567484_n"/>
          <p:cNvPicPr>
            <a:picLocks noChangeAspect="1"/>
          </p:cNvPicPr>
          <p:nvPr/>
        </p:nvPicPr>
        <p:blipFill>
          <a:blip r:embed="rId2"/>
          <a:srcRect b="1695"/>
          <a:stretch>
            <a:fillRect/>
          </a:stretch>
        </p:blipFill>
        <p:spPr>
          <a:xfrm>
            <a:off x="621665" y="2099945"/>
            <a:ext cx="3509645" cy="3353435"/>
          </a:xfrm>
          <a:prstGeom prst="rect">
            <a:avLst/>
          </a:prstGeom>
        </p:spPr>
      </p:pic>
      <p:pic>
        <p:nvPicPr>
          <p:cNvPr id="3" name="Picture 6" descr="309854820_5560120524078784_9100616060556217627_n"/>
          <p:cNvPicPr>
            <a:picLocks noChangeAspect="1"/>
          </p:cNvPicPr>
          <p:nvPr/>
        </p:nvPicPr>
        <p:blipFill>
          <a:blip r:embed="rId3"/>
          <a:stretch>
            <a:fillRect/>
          </a:stretch>
        </p:blipFill>
        <p:spPr>
          <a:xfrm>
            <a:off x="4131310" y="2186305"/>
            <a:ext cx="4374515" cy="294703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511195" y="465730"/>
            <a:ext cx="4101149"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Block </a:t>
            </a:r>
            <a:r>
              <a:rPr lang="en-US" sz="3200" b="1" dirty="0">
                <a:latin typeface="Times New Roman" panose="02020603050405020304" pitchFamily="18" charset="0"/>
                <a:cs typeface="Times New Roman" panose="02020603050405020304" pitchFamily="18" charset="0"/>
              </a:rPr>
              <a:t>D</a:t>
            </a:r>
            <a:r>
              <a:rPr lang="en-US" sz="3200" b="1" dirty="0" smtClean="0">
                <a:latin typeface="Times New Roman" panose="02020603050405020304" pitchFamily="18" charset="0"/>
                <a:cs typeface="Times New Roman" panose="02020603050405020304" pitchFamily="18" charset="0"/>
              </a:rPr>
              <a:t>iagram </a:t>
            </a:r>
            <a:endParaRPr lang="en-US" sz="3200"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1146419" y="6137661"/>
            <a:ext cx="6905763" cy="368300"/>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Figure: Block diagram </a:t>
            </a:r>
            <a:endParaRPr lang="en-US" dirty="0">
              <a:latin typeface="Times New Roman" panose="02020603050405020304" pitchFamily="18" charset="0"/>
              <a:cs typeface="Times New Roman" panose="02020603050405020304" pitchFamily="18" charset="0"/>
            </a:endParaRPr>
          </a:p>
        </p:txBody>
      </p:sp>
      <p:pic>
        <p:nvPicPr>
          <p:cNvPr id="8" name="Picture 2"/>
          <p:cNvPicPr>
            <a:picLocks noChangeAspect="1"/>
          </p:cNvPicPr>
          <p:nvPr/>
        </p:nvPicPr>
        <p:blipFill>
          <a:blip r:embed="rId2"/>
          <a:stretch>
            <a:fillRect/>
          </a:stretch>
        </p:blipFill>
        <p:spPr>
          <a:xfrm>
            <a:off x="649605" y="1253490"/>
            <a:ext cx="8107680" cy="468058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511195" y="465730"/>
            <a:ext cx="4101149" cy="58356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Circuit Diagram</a:t>
            </a:r>
            <a:endParaRPr lang="en-US" sz="3200" b="1" dirty="0">
              <a:latin typeface="Times New Roman" panose="02020603050405020304" pitchFamily="18" charset="0"/>
              <a:cs typeface="Times New Roman" panose="02020603050405020304" pitchFamily="18" charset="0"/>
            </a:endParaRPr>
          </a:p>
        </p:txBody>
      </p:sp>
      <p:pic>
        <p:nvPicPr>
          <p:cNvPr id="4" name="Picture 1"/>
          <p:cNvPicPr>
            <a:picLocks noChangeAspect="1"/>
          </p:cNvPicPr>
          <p:nvPr/>
        </p:nvPicPr>
        <p:blipFill>
          <a:blip r:embed="rId2"/>
          <a:stretch>
            <a:fillRect/>
          </a:stretch>
        </p:blipFill>
        <p:spPr>
          <a:xfrm>
            <a:off x="845820" y="1227455"/>
            <a:ext cx="7452360" cy="4402455"/>
          </a:xfrm>
          <a:prstGeom prst="rect">
            <a:avLst/>
          </a:prstGeom>
          <a:noFill/>
          <a:ln>
            <a:noFill/>
          </a:ln>
        </p:spPr>
      </p:pic>
      <p:sp>
        <p:nvSpPr>
          <p:cNvPr id="17" name="TextBox 16"/>
          <p:cNvSpPr txBox="1"/>
          <p:nvPr/>
        </p:nvSpPr>
        <p:spPr>
          <a:xfrm>
            <a:off x="1146419" y="6137661"/>
            <a:ext cx="6905763" cy="368300"/>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Figure: Circuit diagram </a:t>
            </a: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2734728" y="377279"/>
            <a:ext cx="36734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spcBef>
                <a:spcPct val="0"/>
              </a:spcBef>
              <a:buClrTx/>
              <a:buSzTx/>
              <a:buFontTx/>
              <a:buNone/>
            </a:pPr>
            <a:r>
              <a:rPr lang="en-US" altLang="en-US" sz="3000" b="1" dirty="0">
                <a:solidFill>
                  <a:schemeClr val="tx1"/>
                </a:solidFill>
                <a:latin typeface="Times New Roman" panose="02020603050405020304" pitchFamily="18" charset="0"/>
                <a:cs typeface="Times New Roman" panose="02020603050405020304" pitchFamily="18" charset="0"/>
              </a:rPr>
              <a:t>Working Principle</a:t>
            </a:r>
            <a:endParaRPr lang="en-US" altLang="en-US" sz="3000" dirty="0">
              <a:solidFill>
                <a:schemeClr val="tx1"/>
              </a:solidFill>
              <a:latin typeface="Arial" panose="020B0604020202020204" pitchFamily="34" charset="0"/>
              <a:cs typeface="Arial" panose="020B0604020202020204" pitchFamily="34" charset="0"/>
            </a:endParaRPr>
          </a:p>
        </p:txBody>
      </p:sp>
      <p:sp>
        <p:nvSpPr>
          <p:cNvPr id="3" name="Rectangle 4"/>
          <p:cNvSpPr>
            <a:spLocks noChangeArrowheads="1"/>
          </p:cNvSpPr>
          <p:nvPr/>
        </p:nvSpPr>
        <p:spPr bwMode="auto">
          <a:xfrm>
            <a:off x="714375" y="2214563"/>
            <a:ext cx="80724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endParaRPr lang="en-US" altLang="en-US">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en-US">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en-US">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en-US">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en-US">
              <a:solidFill>
                <a:schemeClr val="tx1"/>
              </a:solidFill>
              <a:latin typeface="Arial" panose="020B0604020202020204" pitchFamily="34" charset="0"/>
              <a:cs typeface="Arial" panose="020B0604020202020204" pitchFamily="34" charset="0"/>
            </a:endParaRPr>
          </a:p>
        </p:txBody>
      </p:sp>
      <p:sp>
        <p:nvSpPr>
          <p:cNvPr id="4" name="Rectangle 5"/>
          <p:cNvSpPr>
            <a:spLocks noChangeArrowheads="1"/>
          </p:cNvSpPr>
          <p:nvPr/>
        </p:nvSpPr>
        <p:spPr bwMode="auto">
          <a:xfrm>
            <a:off x="714375" y="2786063"/>
            <a:ext cx="79295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endParaRPr lang="en-US" altLang="en-US">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en-US">
              <a:solidFill>
                <a:schemeClr val="tx1"/>
              </a:solidFill>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en-US">
              <a:solidFill>
                <a:schemeClr val="tx1"/>
              </a:solidFill>
              <a:latin typeface="Arial" panose="020B0604020202020204" pitchFamily="34" charset="0"/>
              <a:cs typeface="Arial" panose="020B0604020202020204" pitchFamily="34" charset="0"/>
            </a:endParaRPr>
          </a:p>
        </p:txBody>
      </p:sp>
      <p:sp>
        <p:nvSpPr>
          <p:cNvPr id="5" name="Rectangle 4"/>
          <p:cNvSpPr/>
          <p:nvPr/>
        </p:nvSpPr>
        <p:spPr>
          <a:xfrm>
            <a:off x="476250" y="1113790"/>
            <a:ext cx="8310880" cy="5078313"/>
          </a:xfrm>
          <a:prstGeom prst="rect">
            <a:avLst/>
          </a:prstGeom>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way our Automatic Pneumatic Can </a:t>
            </a:r>
            <a:r>
              <a:rPr lang="en-US" dirty="0" smtClean="0">
                <a:latin typeface="Times New Roman" panose="02020603050405020304" pitchFamily="18" charset="0"/>
                <a:cs typeface="Times New Roman" panose="02020603050405020304" pitchFamily="18" charset="0"/>
              </a:rPr>
              <a:t>Crusher Using </a:t>
            </a:r>
            <a:r>
              <a:rPr lang="en-US" dirty="0">
                <a:latin typeface="Times New Roman" panose="02020603050405020304" pitchFamily="18" charset="0"/>
                <a:cs typeface="Times New Roman" panose="02020603050405020304" pitchFamily="18" charset="0"/>
              </a:rPr>
              <a:t>System with </a:t>
            </a:r>
            <a:r>
              <a:rPr lang="en-US" dirty="0" smtClean="0">
                <a:latin typeface="Times New Roman" panose="02020603050405020304" pitchFamily="18" charset="0"/>
                <a:cs typeface="Times New Roman" panose="02020603050405020304" pitchFamily="18" charset="0"/>
              </a:rPr>
              <a:t>Storage  </a:t>
            </a:r>
            <a:r>
              <a:rPr lang="en-US" dirty="0">
                <a:latin typeface="Times New Roman" panose="02020603050405020304" pitchFamily="18" charset="0"/>
                <a:cs typeface="Times New Roman" panose="02020603050405020304" pitchFamily="18" charset="0"/>
              </a:rPr>
              <a:t>that we take the 220V rms from the supply voltage and then give it to the SMPS, the SMPS has a step-down transformer inside that stepped that voltage down to 12V. This 12V supply is still alternating in nature so now, we use a Full Wave Bridge Rectifier to rectify that output. Now we use Capacitors to smooth the curve and turn the 12V pulsating current to pure 12V direct current. But this 12V dc is still much high for our project. So, we use a 7805 5V Regulator IC to make that voltage come down to 5V. This power is directly connected with the main circuit. Here we use Arduino Nano for control this unit, SMPS, IR Sensor, Relay, Air Compressor, Solenoid Valve, Air Cylinder etc. When a can give the case then IR sensor sense it then automatically . The pressure of the air from the air compressor passes the pneumonia pipe and through the air cylinder the crasher will rise and forcefully apply  on an object which is crash a can. This is how our project works.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66324" y="1743028"/>
            <a:ext cx="401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eaLnBrk="1" hangingPunct="1">
              <a:lnSpc>
                <a:spcPct val="107000"/>
              </a:lnSpc>
              <a:spcBef>
                <a:spcPct val="0"/>
              </a:spcBef>
              <a:spcAft>
                <a:spcPts val="800"/>
              </a:spcAft>
              <a:buClrTx/>
              <a:buSzTx/>
              <a:buFontTx/>
              <a:buNone/>
            </a:pPr>
            <a:r>
              <a:rPr lang="en-US" altLang="en-US" sz="3000" b="1" dirty="0">
                <a:solidFill>
                  <a:srgbClr val="000000"/>
                </a:solidFill>
                <a:latin typeface="Times New Roman" panose="02020603050405020304" pitchFamily="18" charset="0"/>
                <a:ea typeface="Calibri" panose="020F0502020204030204" pitchFamily="34" charset="0"/>
                <a:cs typeface="Vrinda" panose="020B0502040204020203" pitchFamily="34" charset="0"/>
              </a:rPr>
              <a:t>Required Components</a:t>
            </a:r>
            <a:endParaRPr lang="en-US" altLang="en-US" sz="3000" dirty="0">
              <a:solidFill>
                <a:schemeClr val="tx1"/>
              </a:solidFill>
              <a:latin typeface="Calibri" panose="020F0502020204030204" pitchFamily="34" charset="0"/>
              <a:ea typeface="Calibri" panose="020F0502020204030204" pitchFamily="34" charset="0"/>
              <a:cs typeface="Vrinda" panose="020B0502040204020203" pitchFamily="34" charset="0"/>
            </a:endParaRPr>
          </a:p>
        </p:txBody>
      </p:sp>
      <p:sp>
        <p:nvSpPr>
          <p:cNvPr id="3" name="Rectangle 1"/>
          <p:cNvSpPr>
            <a:spLocks noChangeArrowheads="1"/>
          </p:cNvSpPr>
          <p:nvPr/>
        </p:nvSpPr>
        <p:spPr bwMode="auto">
          <a:xfrm>
            <a:off x="3235065" y="2848946"/>
            <a:ext cx="4572000" cy="239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lvl="0"/>
            <a:r>
              <a:rPr lang="en-US" dirty="0">
                <a:solidFill>
                  <a:schemeClr val="tx1"/>
                </a:solidFill>
                <a:latin typeface="Times New Roman" panose="02020603050405020304" pitchFamily="18" charset="0"/>
                <a:cs typeface="Times New Roman" panose="02020603050405020304" pitchFamily="18" charset="0"/>
              </a:rPr>
              <a:t>Air Compressor </a:t>
            </a:r>
          </a:p>
          <a:p>
            <a:pPr lvl="0"/>
            <a:r>
              <a:rPr lang="en-US" dirty="0">
                <a:solidFill>
                  <a:schemeClr val="tx1"/>
                </a:solidFill>
                <a:latin typeface="Times New Roman" panose="02020603050405020304" pitchFamily="18" charset="0"/>
                <a:cs typeface="Times New Roman" panose="02020603050405020304" pitchFamily="18" charset="0"/>
              </a:rPr>
              <a:t>Solenoid Valve</a:t>
            </a:r>
          </a:p>
          <a:p>
            <a:pPr lvl="0"/>
            <a:r>
              <a:rPr lang="en-US" dirty="0">
                <a:solidFill>
                  <a:schemeClr val="tx1"/>
                </a:solidFill>
                <a:latin typeface="Times New Roman" panose="02020603050405020304" pitchFamily="18" charset="0"/>
                <a:cs typeface="Times New Roman" panose="02020603050405020304" pitchFamily="18" charset="0"/>
              </a:rPr>
              <a:t>Pneumatic Actuator </a:t>
            </a:r>
          </a:p>
          <a:p>
            <a:pPr lvl="0"/>
            <a:r>
              <a:rPr lang="en-US" dirty="0">
                <a:solidFill>
                  <a:schemeClr val="tx1"/>
                </a:solidFill>
                <a:latin typeface="Times New Roman" panose="02020603050405020304" pitchFamily="18" charset="0"/>
                <a:cs typeface="Times New Roman" panose="02020603050405020304" pitchFamily="18" charset="0"/>
              </a:rPr>
              <a:t>Pneumatic Pipe</a:t>
            </a:r>
          </a:p>
          <a:p>
            <a:pPr lvl="0"/>
            <a:r>
              <a:rPr lang="en-US" dirty="0">
                <a:solidFill>
                  <a:schemeClr val="tx1"/>
                </a:solidFill>
                <a:latin typeface="Times New Roman" panose="02020603050405020304" pitchFamily="18" charset="0"/>
                <a:cs typeface="Times New Roman" panose="02020603050405020304" pitchFamily="18" charset="0"/>
              </a:rPr>
              <a:t>SMPS</a:t>
            </a:r>
          </a:p>
          <a:p>
            <a:pPr lvl="0"/>
            <a:r>
              <a:rPr lang="en-US" dirty="0">
                <a:solidFill>
                  <a:schemeClr val="tx1"/>
                </a:solidFill>
                <a:latin typeface="Times New Roman" panose="02020603050405020304" pitchFamily="18" charset="0"/>
                <a:cs typeface="Times New Roman" panose="02020603050405020304" pitchFamily="18" charset="0"/>
              </a:rPr>
              <a:t>Arduino Nano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1461</Words>
  <Application>Microsoft Office PowerPoint</Application>
  <PresentationFormat>On-screen Show (4:3)</PresentationFormat>
  <Paragraphs>137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Design and Construction of a Pneumatic Can Crusher Using Control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Design &amp;Construction  of a Three Way Unloading Machine</dc:title>
  <dc:creator>Rakib Hasan Shourav</dc:creator>
  <cp:lastModifiedBy>user</cp:lastModifiedBy>
  <cp:revision>32</cp:revision>
  <dcterms:created xsi:type="dcterms:W3CDTF">2021-01-19T07:36:00Z</dcterms:created>
  <dcterms:modified xsi:type="dcterms:W3CDTF">2023-01-24T14:16:26Z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0D5F6F25A6034C6C970AD8020E16700C</vt:lpwstr>
  </property>
  <property fmtid="{D5CDD505-2E9C-101B-9397-08002B2CF9AE}" pid="3" name="KSOProductBuildVer">
    <vt:lpwstr>1033-11.2.0.11440</vt:lpwstr>
  </property>
</Properties>
</file>